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6"/>
  </p:sldMasterIdLst>
  <p:notesMasterIdLst>
    <p:notesMasterId r:id="rId84"/>
  </p:notesMasterIdLst>
  <p:sldIdLst>
    <p:sldId id="256" r:id="rId17"/>
    <p:sldId id="257" r:id="rId18"/>
    <p:sldId id="258" r:id="rId19"/>
    <p:sldId id="259" r:id="rId20"/>
    <p:sldId id="269" r:id="rId21"/>
    <p:sldId id="357" r:id="rId22"/>
    <p:sldId id="354" r:id="rId23"/>
    <p:sldId id="270" r:id="rId24"/>
    <p:sldId id="355" r:id="rId25"/>
    <p:sldId id="359" r:id="rId26"/>
    <p:sldId id="360" r:id="rId27"/>
    <p:sldId id="263" r:id="rId28"/>
    <p:sldId id="358" r:id="rId29"/>
    <p:sldId id="267" r:id="rId30"/>
    <p:sldId id="361" r:id="rId31"/>
    <p:sldId id="420" r:id="rId32"/>
    <p:sldId id="279" r:id="rId33"/>
    <p:sldId id="2147471460" r:id="rId34"/>
    <p:sldId id="780" r:id="rId35"/>
    <p:sldId id="2147471459" r:id="rId36"/>
    <p:sldId id="2693" r:id="rId37"/>
    <p:sldId id="2147482340" r:id="rId38"/>
    <p:sldId id="2147482354" r:id="rId39"/>
    <p:sldId id="2147482357" r:id="rId40"/>
    <p:sldId id="568" r:id="rId41"/>
    <p:sldId id="268" r:id="rId42"/>
    <p:sldId id="2456" r:id="rId43"/>
    <p:sldId id="2431" r:id="rId44"/>
    <p:sldId id="2432" r:id="rId45"/>
    <p:sldId id="2147482359" r:id="rId46"/>
    <p:sldId id="327" r:id="rId47"/>
    <p:sldId id="322" r:id="rId48"/>
    <p:sldId id="325" r:id="rId49"/>
    <p:sldId id="2433" r:id="rId50"/>
    <p:sldId id="682" r:id="rId51"/>
    <p:sldId id="2445" r:id="rId52"/>
    <p:sldId id="378" r:id="rId53"/>
    <p:sldId id="379" r:id="rId54"/>
    <p:sldId id="2449" r:id="rId55"/>
    <p:sldId id="372" r:id="rId56"/>
    <p:sldId id="2443" r:id="rId57"/>
    <p:sldId id="2442" r:id="rId58"/>
    <p:sldId id="380" r:id="rId59"/>
    <p:sldId id="2147482360" r:id="rId60"/>
    <p:sldId id="385" r:id="rId61"/>
    <p:sldId id="386" r:id="rId62"/>
    <p:sldId id="2472" r:id="rId63"/>
    <p:sldId id="391" r:id="rId64"/>
    <p:sldId id="2474" r:id="rId65"/>
    <p:sldId id="2475" r:id="rId66"/>
    <p:sldId id="2476" r:id="rId67"/>
    <p:sldId id="373" r:id="rId68"/>
    <p:sldId id="417" r:id="rId69"/>
    <p:sldId id="2478" r:id="rId70"/>
    <p:sldId id="396" r:id="rId71"/>
    <p:sldId id="397" r:id="rId72"/>
    <p:sldId id="398" r:id="rId73"/>
    <p:sldId id="399" r:id="rId74"/>
    <p:sldId id="400" r:id="rId75"/>
    <p:sldId id="401" r:id="rId76"/>
    <p:sldId id="402" r:id="rId77"/>
    <p:sldId id="403" r:id="rId78"/>
    <p:sldId id="404" r:id="rId79"/>
    <p:sldId id="405" r:id="rId80"/>
    <p:sldId id="406" r:id="rId81"/>
    <p:sldId id="407" r:id="rId82"/>
    <p:sldId id="408" r:id="rId83"/>
  </p:sldIdLst>
  <p:sldSz cx="18288000" cy="10287000"/>
  <p:notesSz cx="6858000" cy="9144000"/>
  <p:embeddedFontLst>
    <p:embeddedFont>
      <p:font typeface="맑은 고딕" panose="020B0503020000020004" pitchFamily="34" charset="-127"/>
      <p:regular r:id="rId85"/>
      <p:bold r:id="rId86"/>
    </p:embeddedFont>
    <p:embeddedFont>
      <p:font typeface="Brandon Text Regular" panose="020B0503020203060203" pitchFamily="34" charset="77"/>
      <p:regular r:id="rId87"/>
      <p:italic r:id="rId88"/>
    </p:embeddedFont>
    <p:embeddedFont>
      <p:font typeface="Noto Sans" panose="020B0502040504020204" pitchFamily="34" charset="0"/>
      <p:regular r:id="rId89"/>
      <p:bold r:id="rId90"/>
      <p:italic r:id="rId91"/>
      <p:boldItalic r:id="rId92"/>
    </p:embeddedFont>
    <p:embeddedFont>
      <p:font typeface="Open Sans" panose="020B0606030504020204" pitchFamily="34" charset="0"/>
      <p:regular r:id="rId93"/>
      <p:bold r:id="rId94"/>
      <p:italic r:id="rId95"/>
      <p:boldItalic r:id="rId96"/>
    </p:embeddedFont>
    <p:embeddedFont>
      <p:font typeface="Open Sans Extrabold" panose="020F0502020204030204" pitchFamily="34" charset="0"/>
      <p:bold r:id="rId97"/>
      <p:italic r:id="rId98"/>
      <p:boldItalic r:id="rId99"/>
    </p:embeddedFont>
    <p:embeddedFont>
      <p:font typeface="Roboto" panose="02000000000000000000" pitchFamily="2" charset="0"/>
      <p:regular r:id="rId100"/>
      <p:bold r:id="rId101"/>
      <p:italic r:id="rId102"/>
      <p:boldItalic r:id="rId103"/>
    </p:embeddedFont>
    <p:embeddedFont>
      <p:font typeface="Roboto 1" panose="02000000000000000000" pitchFamily="2" charset="0"/>
      <p:regular r:id="rId104"/>
      <p:bold r:id="rId105"/>
      <p:italic r:id="rId106"/>
      <p:boldItalic r:id="rId107"/>
    </p:embeddedFont>
    <p:embeddedFont>
      <p:font typeface="Roboto 1 Bold" panose="02000000000000000000" pitchFamily="2" charset="0"/>
      <p:regular r:id="rId108"/>
      <p:bold r:id="rId109"/>
      <p:italic r:id="rId110"/>
      <p:boldItalic r:id="rId111"/>
    </p:embeddedFont>
    <p:embeddedFont>
      <p:font typeface="Roboto 2" panose="02000000000000000000" pitchFamily="2" charset="0"/>
      <p:regular r:id="rId112"/>
      <p:bold r:id="rId113"/>
      <p:italic r:id="rId114"/>
      <p:boldItalic r:id="rId115"/>
    </p:embeddedFont>
    <p:embeddedFont>
      <p:font typeface="Roboto 3" panose="02000000000000000000" pitchFamily="2" charset="0"/>
      <p:regular r:id="rId116"/>
      <p:bold r:id="rId117"/>
      <p:italic r:id="rId118"/>
      <p:boldItalic r:id="rId119"/>
    </p:embeddedFont>
    <p:embeddedFont>
      <p:font typeface="Roboto Bold" panose="02000000000000000000" pitchFamily="2" charset="0"/>
      <p:bold r:id="rId120"/>
      <p:italic r:id="rId121"/>
      <p:boldItalic r:id="rId122"/>
    </p:embeddedFont>
    <p:embeddedFont>
      <p:font typeface="Roboto Medium" panose="02000000000000000000" pitchFamily="2" charset="0"/>
      <p:regular r:id="rId123"/>
      <p:italic r:id="rId124"/>
    </p:embeddedFont>
    <p:embeddedFont>
      <p:font typeface="Tahoma" panose="020B0604030504040204" pitchFamily="34" charset="0"/>
      <p:regular r:id="rId125"/>
      <p:bold r:id="rId126"/>
    </p:embeddedFont>
    <p:embeddedFont>
      <p:font typeface="Verdana" panose="020B0604030504040204" pitchFamily="34" charset="0"/>
      <p:regular r:id="rId127"/>
      <p:bold r:id="rId128"/>
      <p:italic r:id="rId129"/>
      <p:boldItalic r:id="rId1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B1E"/>
    <a:srgbClr val="F41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08425-FB4A-F2CC-10B3-C49A7487228C}" v="17" dt="2025-02-07T09:46:18.568"/>
    <p1510:client id="{85D6B0D9-BDB3-785F-9839-88B8EE32115C}" v="30" dt="2025-02-07T13:09:38.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4"/>
    <p:restoredTop sz="94694"/>
  </p:normalViewPr>
  <p:slideViewPr>
    <p:cSldViewPr snapToGrid="0">
      <p:cViewPr varScale="1">
        <p:scale>
          <a:sx n="80" d="100"/>
          <a:sy n="80" d="100"/>
        </p:scale>
        <p:origin x="1072"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3.fntdata"/><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notesMaster" Target="notesMasters/notesMaster1.xml"/><Relationship Id="rId16" Type="http://schemas.openxmlformats.org/officeDocument/2006/relationships/slideMaster" Target="slideMasters/slideMaster1.xml"/><Relationship Id="rId107" Type="http://schemas.openxmlformats.org/officeDocument/2006/relationships/font" Target="fonts/font23.fntdata"/><Relationship Id="rId11" Type="http://schemas.openxmlformats.org/officeDocument/2006/relationships/customXml" Target="../customXml/item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font" Target="fonts/font18.fntdata"/><Relationship Id="rId123" Type="http://schemas.openxmlformats.org/officeDocument/2006/relationships/font" Target="fonts/font39.fntdata"/><Relationship Id="rId128" Type="http://schemas.openxmlformats.org/officeDocument/2006/relationships/font" Target="fonts/font44.fntdata"/><Relationship Id="rId5" Type="http://schemas.openxmlformats.org/officeDocument/2006/relationships/customXml" Target="../customXml/item5.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font" Target="fonts/font29.fntdata"/><Relationship Id="rId118" Type="http://schemas.openxmlformats.org/officeDocument/2006/relationships/font" Target="fonts/font34.fntdata"/><Relationship Id="rId134" Type="http://schemas.openxmlformats.org/officeDocument/2006/relationships/tableStyles" Target="tableStyles.xml"/><Relationship Id="rId80" Type="http://schemas.openxmlformats.org/officeDocument/2006/relationships/slide" Target="slides/slide64.xml"/><Relationship Id="rId85" Type="http://schemas.openxmlformats.org/officeDocument/2006/relationships/font" Target="fonts/font1.fntdata"/><Relationship Id="rId12" Type="http://schemas.openxmlformats.org/officeDocument/2006/relationships/customXml" Target="../customXml/item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font" Target="fonts/font19.fntdata"/><Relationship Id="rId108" Type="http://schemas.openxmlformats.org/officeDocument/2006/relationships/font" Target="fonts/font24.fntdata"/><Relationship Id="rId124" Type="http://schemas.openxmlformats.org/officeDocument/2006/relationships/font" Target="fonts/font40.fntdata"/><Relationship Id="rId129" Type="http://schemas.openxmlformats.org/officeDocument/2006/relationships/font" Target="fonts/font45.fntdata"/><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font" Target="fonts/font30.fntdata"/><Relationship Id="rId119" Type="http://schemas.openxmlformats.org/officeDocument/2006/relationships/font" Target="fonts/font35.fntdata"/><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font" Target="fonts/font2.fntdata"/><Relationship Id="rId130" Type="http://schemas.openxmlformats.org/officeDocument/2006/relationships/font" Target="fonts/font46.fntdata"/><Relationship Id="rId135" Type="http://schemas.microsoft.com/office/2015/10/relationships/revisionInfo" Target="revisionInfo.xml"/><Relationship Id="rId13" Type="http://schemas.openxmlformats.org/officeDocument/2006/relationships/customXml" Target="../customXml/item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font" Target="fonts/font25.fntdata"/><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font" Target="fonts/font13.fntdata"/><Relationship Id="rId104" Type="http://schemas.openxmlformats.org/officeDocument/2006/relationships/font" Target="fonts/font20.fntdata"/><Relationship Id="rId120" Type="http://schemas.openxmlformats.org/officeDocument/2006/relationships/font" Target="fonts/font36.fntdata"/><Relationship Id="rId125" Type="http://schemas.openxmlformats.org/officeDocument/2006/relationships/font" Target="fonts/font41.fntdata"/><Relationship Id="rId7" Type="http://schemas.openxmlformats.org/officeDocument/2006/relationships/customXml" Target="../customXml/item7.xml"/><Relationship Id="rId71" Type="http://schemas.openxmlformats.org/officeDocument/2006/relationships/slide" Target="slides/slide55.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font" Target="fonts/font31.fntdata"/><Relationship Id="rId131"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customXml" Target="../customXml/item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font" Target="fonts/font16.fntdata"/><Relationship Id="rId105" Type="http://schemas.openxmlformats.org/officeDocument/2006/relationships/font" Target="fonts/font21.fntdata"/><Relationship Id="rId126" Type="http://schemas.openxmlformats.org/officeDocument/2006/relationships/font" Target="fonts/font42.fntdata"/><Relationship Id="rId8" Type="http://schemas.openxmlformats.org/officeDocument/2006/relationships/customXml" Target="../customXml/item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font" Target="fonts/font9.fntdata"/><Relationship Id="rId98" Type="http://schemas.openxmlformats.org/officeDocument/2006/relationships/font" Target="fonts/font14.fntdata"/><Relationship Id="rId121" Type="http://schemas.openxmlformats.org/officeDocument/2006/relationships/font" Target="fonts/font37.fntdata"/><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font" Target="fonts/font32.fntdata"/><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font" Target="fonts/font4.fntdata"/><Relationship Id="rId111" Type="http://schemas.openxmlformats.org/officeDocument/2006/relationships/font" Target="fonts/font27.fntdata"/><Relationship Id="rId132" Type="http://schemas.openxmlformats.org/officeDocument/2006/relationships/viewProps" Target="viewProps.xml"/><Relationship Id="rId15" Type="http://schemas.openxmlformats.org/officeDocument/2006/relationships/customXml" Target="../customXml/item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font" Target="fonts/font22.fntdata"/><Relationship Id="rId127" Type="http://schemas.openxmlformats.org/officeDocument/2006/relationships/font" Target="fonts/font43.fntdata"/><Relationship Id="rId10" Type="http://schemas.openxmlformats.org/officeDocument/2006/relationships/customXml" Target="../customXml/item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122" Type="http://schemas.openxmlformats.org/officeDocument/2006/relationships/font" Target="fonts/font38.fntdata"/><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font" Target="fonts/font5.fntdata"/><Relationship Id="rId112" Type="http://schemas.openxmlformats.org/officeDocument/2006/relationships/font" Target="fonts/font28.fntdata"/><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8145E-16BE-8C45-B0CC-287051083141}" type="datetimeFigureOut">
              <a:rPr lang="fr-FR" smtClean="0"/>
              <a:t>07/02/2025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8CE76-558C-344C-8480-DB3A66E8194B}" type="slidenum">
              <a:rPr lang="fr-FR" smtClean="0"/>
              <a:t>‹N°›</a:t>
            </a:fld>
            <a:endParaRPr lang="fr-FR"/>
          </a:p>
        </p:txBody>
      </p:sp>
    </p:spTree>
    <p:extLst>
      <p:ext uri="{BB962C8B-B14F-4D97-AF65-F5344CB8AC3E}">
        <p14:creationId xmlns:p14="http://schemas.microsoft.com/office/powerpoint/2010/main" val="77522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l.com/resources/ul-cybersecurity-assurance-program-ul-ca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D8CE76-558C-344C-8480-DB3A66E8194B}" type="slidenum">
              <a:rPr lang="fr-FR" smtClean="0"/>
              <a:t>3</a:t>
            </a:fld>
            <a:endParaRPr lang="fr-FR"/>
          </a:p>
        </p:txBody>
      </p:sp>
    </p:spTree>
    <p:extLst>
      <p:ext uri="{BB962C8B-B14F-4D97-AF65-F5344CB8AC3E}">
        <p14:creationId xmlns:p14="http://schemas.microsoft.com/office/powerpoint/2010/main" val="333971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97A0A42-86E8-45B6-B282-6BBCEE9D4DA3}" type="slidenum">
              <a:rPr lang="fr-FR" smtClean="0"/>
              <a:t>32</a:t>
            </a:fld>
            <a:endParaRPr lang="fr-FR"/>
          </a:p>
        </p:txBody>
      </p:sp>
    </p:spTree>
    <p:extLst>
      <p:ext uri="{BB962C8B-B14F-4D97-AF65-F5344CB8AC3E}">
        <p14:creationId xmlns:p14="http://schemas.microsoft.com/office/powerpoint/2010/main" val="1740004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97A0A42-86E8-45B6-B282-6BBCEE9D4DA3}" type="slidenum">
              <a:rPr lang="fr-FR" smtClean="0"/>
              <a:t>35</a:t>
            </a:fld>
            <a:endParaRPr lang="fr-FR"/>
          </a:p>
        </p:txBody>
      </p:sp>
    </p:spTree>
    <p:extLst>
      <p:ext uri="{BB962C8B-B14F-4D97-AF65-F5344CB8AC3E}">
        <p14:creationId xmlns:p14="http://schemas.microsoft.com/office/powerpoint/2010/main" val="3530207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3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37</a:t>
            </a:fld>
            <a:endParaRPr kumimoji="0" lang="ko-KR" altLang="en-US" sz="13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87031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3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38</a:t>
            </a:fld>
            <a:endParaRPr kumimoji="0" lang="ko-KR" altLang="en-US" sz="13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54366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r-FR" sz="1200" b="1" i="0" kern="1200" dirty="0">
                <a:solidFill>
                  <a:schemeClr val="tx1"/>
                </a:solidFill>
                <a:effectLst/>
                <a:latin typeface="+mn-lt"/>
                <a:ea typeface="+mn-ea"/>
                <a:cs typeface="+mn-cs"/>
              </a:rPr>
              <a:t>Le NDAA bannit notamment </a:t>
            </a:r>
            <a:r>
              <a:rPr lang="fr-FR" sz="1200" b="0" i="0" kern="1200" dirty="0">
                <a:solidFill>
                  <a:schemeClr val="tx1"/>
                </a:solidFill>
                <a:effectLst/>
                <a:latin typeface="+mn-lt"/>
                <a:ea typeface="+mn-ea"/>
                <a:cs typeface="+mn-cs"/>
              </a:rPr>
              <a:t>les équipements de télécommunication fabriqués par </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Huawei</a:t>
            </a:r>
            <a:r>
              <a:rPr lang="fr-FR" sz="1200" b="1" i="0" kern="1200" dirty="0">
                <a:solidFill>
                  <a:schemeClr val="tx1"/>
                </a:solidFill>
                <a:effectLst/>
                <a:latin typeface="+mn-lt"/>
                <a:ea typeface="+mn-ea"/>
                <a:cs typeface="+mn-cs"/>
              </a:rPr>
              <a:t> Technologies </a:t>
            </a:r>
            <a:r>
              <a:rPr lang="fr-FR" sz="1200" b="1" i="0" kern="1200" dirty="0" err="1">
                <a:solidFill>
                  <a:schemeClr val="tx1"/>
                </a:solidFill>
                <a:effectLst/>
                <a:latin typeface="+mn-lt"/>
                <a:ea typeface="+mn-ea"/>
                <a:cs typeface="+mn-cs"/>
              </a:rPr>
              <a:t>Company</a:t>
            </a:r>
            <a:r>
              <a:rPr lang="fr-FR" sz="1200" b="1" i="0"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ou</a:t>
            </a:r>
            <a:r>
              <a:rPr lang="fr-FR" sz="1200" b="1" i="0" kern="1200" dirty="0">
                <a:solidFill>
                  <a:schemeClr val="tx1"/>
                </a:solidFill>
                <a:effectLst/>
                <a:latin typeface="+mn-lt"/>
                <a:ea typeface="+mn-ea"/>
                <a:cs typeface="+mn-cs"/>
              </a:rPr>
              <a:t> ZTE Corporation,</a:t>
            </a:r>
            <a:r>
              <a:rPr lang="fr-FR" sz="1200" b="0" i="0" kern="1200" dirty="0">
                <a:solidFill>
                  <a:schemeClr val="tx1"/>
                </a:solidFill>
                <a:effectLst/>
                <a:latin typeface="+mn-lt"/>
                <a:ea typeface="+mn-ea"/>
                <a:cs typeface="+mn-cs"/>
              </a:rPr>
              <a:t> mais aussi les équipements de vidéo sécurité et de télécommunication produits par</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Hytera</a:t>
            </a:r>
            <a:r>
              <a:rPr lang="fr-FR" sz="1200" b="1" i="0" kern="1200" dirty="0">
                <a:solidFill>
                  <a:schemeClr val="tx1"/>
                </a:solidFill>
                <a:effectLst/>
                <a:latin typeface="+mn-lt"/>
                <a:ea typeface="+mn-ea"/>
                <a:cs typeface="+mn-cs"/>
              </a:rPr>
              <a:t> Communications Corporation, Hangzhou </a:t>
            </a:r>
            <a:r>
              <a:rPr lang="fr-FR" sz="1200" b="1" i="0" kern="1200" dirty="0" err="1">
                <a:solidFill>
                  <a:schemeClr val="tx1"/>
                </a:solidFill>
                <a:effectLst/>
                <a:latin typeface="+mn-lt"/>
                <a:ea typeface="+mn-ea"/>
                <a:cs typeface="+mn-cs"/>
              </a:rPr>
              <a:t>Hikvision</a:t>
            </a:r>
            <a:r>
              <a:rPr lang="fr-FR" sz="1200" b="1" i="0" kern="1200" dirty="0">
                <a:solidFill>
                  <a:schemeClr val="tx1"/>
                </a:solidFill>
                <a:effectLst/>
                <a:latin typeface="+mn-lt"/>
                <a:ea typeface="+mn-ea"/>
                <a:cs typeface="+mn-cs"/>
              </a:rPr>
              <a:t> Digital </a:t>
            </a:r>
            <a:r>
              <a:rPr lang="fr-FR" sz="1200" b="1" i="0" kern="1200" dirty="0" err="1">
                <a:solidFill>
                  <a:schemeClr val="tx1"/>
                </a:solidFill>
                <a:effectLst/>
                <a:latin typeface="+mn-lt"/>
                <a:ea typeface="+mn-ea"/>
                <a:cs typeface="+mn-cs"/>
              </a:rPr>
              <a:t>Technology</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Company</a:t>
            </a:r>
            <a:r>
              <a:rPr lang="fr-FR" sz="1200" b="1" i="0" kern="1200" dirty="0">
                <a:solidFill>
                  <a:schemeClr val="tx1"/>
                </a:solidFill>
                <a:effectLst/>
                <a:latin typeface="+mn-lt"/>
                <a:ea typeface="+mn-ea"/>
                <a:cs typeface="+mn-cs"/>
              </a:rPr>
              <a:t>, ou </a:t>
            </a:r>
            <a:r>
              <a:rPr lang="fr-FR" sz="1200" b="1" i="0" kern="1200" dirty="0" err="1">
                <a:solidFill>
                  <a:schemeClr val="tx1"/>
                </a:solidFill>
                <a:effectLst/>
                <a:latin typeface="+mn-lt"/>
                <a:ea typeface="+mn-ea"/>
                <a:cs typeface="+mn-cs"/>
              </a:rPr>
              <a:t>Dahua</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Technology</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Company</a:t>
            </a:r>
            <a:r>
              <a:rPr lang="fr-FR" sz="1200" b="1" i="0" kern="1200" dirty="0">
                <a:solidFill>
                  <a:schemeClr val="tx1"/>
                </a:solidFill>
                <a:effectLst/>
                <a:latin typeface="+mn-lt"/>
                <a:ea typeface="+mn-ea"/>
                <a:cs typeface="+mn-cs"/>
              </a:rPr>
              <a:t>.</a:t>
            </a:r>
          </a:p>
          <a:p>
            <a:endParaRPr lang="fr-FR" altLang="ko-KR" sz="1200" b="1"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Hanwha Vision, dont le siège et les sites de production sont basés en Corée ainsi qu’au Vietnam, propose une gamme de produits entièrement conforme à la loi NDAA, et est déterminé à respecter toutes les règles commerciales nationales ou internationales.</a:t>
            </a:r>
          </a:p>
          <a:p>
            <a:r>
              <a:rPr lang="fr-FR" sz="1200" b="0" i="0" kern="1200" dirty="0">
                <a:solidFill>
                  <a:schemeClr val="tx1"/>
                </a:solidFill>
                <a:effectLst/>
                <a:latin typeface="+mn-lt"/>
                <a:ea typeface="+mn-ea"/>
                <a:cs typeface="+mn-cs"/>
              </a:rPr>
              <a:t>Notre offre complète d’appareils conformes à ces règles est déjà utilisée pour de nombreuses applications gouvernementales, de défense et commerciales. Hanwha Vision est déterminé à proposer les meilleurs produits en matière de </a:t>
            </a:r>
            <a:r>
              <a:rPr lang="fr-FR" sz="1200" b="0" i="0" kern="1200" dirty="0" err="1">
                <a:solidFill>
                  <a:schemeClr val="tx1"/>
                </a:solidFill>
                <a:effectLst/>
                <a:latin typeface="+mn-lt"/>
                <a:ea typeface="+mn-ea"/>
                <a:cs typeface="+mn-cs"/>
              </a:rPr>
              <a:t>cybersécurité</a:t>
            </a:r>
            <a:r>
              <a:rPr lang="fr-FR" sz="1200" b="0" i="0" kern="1200" dirty="0">
                <a:solidFill>
                  <a:schemeClr val="tx1"/>
                </a:solidFill>
                <a:effectLst/>
                <a:latin typeface="+mn-lt"/>
                <a:ea typeface="+mn-ea"/>
                <a:cs typeface="+mn-cs"/>
              </a:rPr>
              <a:t>. L’entreprise compte parmi les rares fabricants à avoir obtenu la certification </a:t>
            </a:r>
            <a:r>
              <a:rPr lang="fr-FR" sz="1200" b="0" i="0" u="none" strike="noStrike" kern="1200" dirty="0">
                <a:solidFill>
                  <a:schemeClr val="tx1"/>
                </a:solidFill>
                <a:effectLst/>
                <a:latin typeface="+mn-lt"/>
                <a:ea typeface="+mn-ea"/>
                <a:cs typeface="+mn-cs"/>
                <a:hlinkClick r:id="rId3"/>
              </a:rPr>
              <a:t>UL CAP</a:t>
            </a:r>
            <a:r>
              <a:rPr lang="fr-FR" sz="1200" b="0" i="0" kern="1200" dirty="0">
                <a:solidFill>
                  <a:schemeClr val="tx1"/>
                </a:solidFill>
                <a:effectLst/>
                <a:latin typeface="+mn-lt"/>
                <a:ea typeface="+mn-ea"/>
                <a:cs typeface="+mn-cs"/>
              </a:rPr>
              <a:t>* pour ses caméras équipées du processeur Wisenet 7.</a:t>
            </a:r>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3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40</a:t>
            </a:fld>
            <a:endParaRPr kumimoji="0" lang="ko-KR" altLang="en-US" sz="13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700779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3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43</a:t>
            </a:fld>
            <a:endParaRPr kumimoji="0" lang="ko-KR" altLang="en-US" sz="13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92623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97A0A42-86E8-45B6-B282-6BBCEE9D4DA3}" type="slidenum">
              <a:rPr lang="fr-FR" smtClean="0"/>
              <a:t>45</a:t>
            </a:fld>
            <a:endParaRPr lang="fr-FR"/>
          </a:p>
        </p:txBody>
      </p:sp>
    </p:spTree>
    <p:extLst>
      <p:ext uri="{BB962C8B-B14F-4D97-AF65-F5344CB8AC3E}">
        <p14:creationId xmlns:p14="http://schemas.microsoft.com/office/powerpoint/2010/main" val="8218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7A0A42-86E8-45B6-B282-6BBCEE9D4DA3}" type="slidenum">
              <a:rPr lang="fr-FR" smtClean="0"/>
              <a:t>46</a:t>
            </a:fld>
            <a:endParaRPr lang="fr-FR"/>
          </a:p>
        </p:txBody>
      </p:sp>
    </p:spTree>
    <p:extLst>
      <p:ext uri="{BB962C8B-B14F-4D97-AF65-F5344CB8AC3E}">
        <p14:creationId xmlns:p14="http://schemas.microsoft.com/office/powerpoint/2010/main" val="3654608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3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52</a:t>
            </a:fld>
            <a:endParaRPr kumimoji="0" lang="ko-KR" altLang="en-US" sz="13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81309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3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53</a:t>
            </a:fld>
            <a:endParaRPr kumimoji="0" lang="ko-KR" altLang="en-US" sz="13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49052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914FEC-3DE8-4567-A116-2AE91E5BABC1}" type="slidenum">
              <a:rPr lang="fr-FR" smtClean="0"/>
              <a:t>6</a:t>
            </a:fld>
            <a:endParaRPr lang="fr-FR"/>
          </a:p>
        </p:txBody>
      </p:sp>
    </p:spTree>
    <p:extLst>
      <p:ext uri="{BB962C8B-B14F-4D97-AF65-F5344CB8AC3E}">
        <p14:creationId xmlns:p14="http://schemas.microsoft.com/office/powerpoint/2010/main" val="401087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914FEC-3DE8-4567-A116-2AE91E5BABC1}" type="slidenum">
              <a:rPr lang="fr-FR" smtClean="0"/>
              <a:t>7</a:t>
            </a:fld>
            <a:endParaRPr lang="fr-FR"/>
          </a:p>
        </p:txBody>
      </p:sp>
    </p:spTree>
    <p:extLst>
      <p:ext uri="{BB962C8B-B14F-4D97-AF65-F5344CB8AC3E}">
        <p14:creationId xmlns:p14="http://schemas.microsoft.com/office/powerpoint/2010/main" val="231577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D8CE76-558C-344C-8480-DB3A66E8194B}" type="slidenum">
              <a:rPr lang="fr-FR" smtClean="0"/>
              <a:t>12</a:t>
            </a:fld>
            <a:endParaRPr lang="fr-FR"/>
          </a:p>
        </p:txBody>
      </p:sp>
    </p:spTree>
    <p:extLst>
      <p:ext uri="{BB962C8B-B14F-4D97-AF65-F5344CB8AC3E}">
        <p14:creationId xmlns:p14="http://schemas.microsoft.com/office/powerpoint/2010/main" val="177217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6CFAD1-D197-4A88-B173-A6412E995EE5}" type="slidenum">
              <a:rPr lang="en-GB" smtClean="0"/>
              <a:t>16</a:t>
            </a:fld>
            <a:endParaRPr lang="en-GB"/>
          </a:p>
        </p:txBody>
      </p:sp>
    </p:spTree>
    <p:extLst>
      <p:ext uri="{BB962C8B-B14F-4D97-AF65-F5344CB8AC3E}">
        <p14:creationId xmlns:p14="http://schemas.microsoft.com/office/powerpoint/2010/main" val="53578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6CFAD1-D197-4A88-B173-A6412E995EE5}" type="slidenum">
              <a:rPr lang="en-GB" smtClean="0"/>
              <a:t>19</a:t>
            </a:fld>
            <a:endParaRPr lang="en-GB"/>
          </a:p>
        </p:txBody>
      </p:sp>
    </p:spTree>
    <p:extLst>
      <p:ext uri="{BB962C8B-B14F-4D97-AF65-F5344CB8AC3E}">
        <p14:creationId xmlns:p14="http://schemas.microsoft.com/office/powerpoint/2010/main" val="188777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6CFAD1-D197-4A88-B173-A6412E995EE5}" type="slidenum">
              <a:rPr lang="en-GB" smtClean="0"/>
              <a:t>21</a:t>
            </a:fld>
            <a:endParaRPr lang="en-GB"/>
          </a:p>
        </p:txBody>
      </p:sp>
    </p:spTree>
    <p:extLst>
      <p:ext uri="{BB962C8B-B14F-4D97-AF65-F5344CB8AC3E}">
        <p14:creationId xmlns:p14="http://schemas.microsoft.com/office/powerpoint/2010/main" val="76758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D5BF3BF-68D0-4269-BE74-00B82E0D8DFB}"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64190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BD5BF3BF-68D0-4269-BE74-00B82E0D8DFB}" type="slidenum">
              <a:rPr lang="ko-KR" altLang="en-US" smtClean="0"/>
              <a:t>30</a:t>
            </a:fld>
            <a:endParaRPr lang="ko-KR" altLang="en-US"/>
          </a:p>
        </p:txBody>
      </p:sp>
    </p:spTree>
    <p:extLst>
      <p:ext uri="{BB962C8B-B14F-4D97-AF65-F5344CB8AC3E}">
        <p14:creationId xmlns:p14="http://schemas.microsoft.com/office/powerpoint/2010/main" val="262627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7.jpeg"/><Relationship Id="rId7"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4.png"/><Relationship Id="rId4" Type="http://schemas.openxmlformats.org/officeDocument/2006/relationships/image" Target="../media/image2.emf"/><Relationship Id="rId9"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
            <a:ext cx="18288000" cy="10295568"/>
          </a:xfrm>
          <a:prstGeom prst="rect">
            <a:avLst/>
          </a:prstGeom>
        </p:spPr>
      </p:pic>
      <p:sp>
        <p:nvSpPr>
          <p:cNvPr id="17" name="Picture Placeholder 14"/>
          <p:cNvSpPr>
            <a:spLocks noGrp="1"/>
          </p:cNvSpPr>
          <p:nvPr>
            <p:ph type="pic" sz="quarter" idx="16" hasCustomPrompt="1"/>
          </p:nvPr>
        </p:nvSpPr>
        <p:spPr>
          <a:xfrm>
            <a:off x="0" y="8"/>
            <a:ext cx="18288000" cy="10304141"/>
          </a:xfrm>
          <a:prstGeom prst="rect">
            <a:avLst/>
          </a:prstGeom>
        </p:spPr>
        <p:txBody>
          <a:bodyPr lIns="2560320" rIns="274320" bIns="274320" anchor="b" anchorCtr="0">
            <a:noAutofit/>
          </a:bodyPr>
          <a:lstStyle>
            <a:lvl1pPr algn="r">
              <a:defRPr sz="3000" baseline="0">
                <a:solidFill>
                  <a:schemeClr val="bg2">
                    <a:lumMod val="40000"/>
                    <a:lumOff val="60000"/>
                  </a:schemeClr>
                </a:solidFill>
                <a:sym typeface="Wingdings" panose="05000000000000000000" pitchFamily="2" charset="2"/>
              </a:defRPr>
            </a:lvl1pPr>
          </a:lstStyle>
          <a:p>
            <a:r>
              <a:rPr lang="en-GB"/>
              <a:t>Click [here] once and add an image via Templafy or add a picture from your computer: click the Insert tab  Pictures</a:t>
            </a:r>
          </a:p>
        </p:txBody>
      </p:sp>
      <p:sp>
        <p:nvSpPr>
          <p:cNvPr id="2" name="Title 1"/>
          <p:cNvSpPr>
            <a:spLocks noGrp="1"/>
          </p:cNvSpPr>
          <p:nvPr>
            <p:ph type="ctrTitle" hasCustomPrompt="1"/>
          </p:nvPr>
        </p:nvSpPr>
        <p:spPr>
          <a:xfrm>
            <a:off x="667319" y="3922786"/>
            <a:ext cx="12501000" cy="2427761"/>
          </a:xfrm>
          <a:prstGeom prst="rect">
            <a:avLst/>
          </a:prstGeom>
        </p:spPr>
        <p:txBody>
          <a:bodyPr anchor="b"/>
          <a:lstStyle>
            <a:lvl1pPr algn="l">
              <a:lnSpc>
                <a:spcPct val="100000"/>
              </a:lnSpc>
              <a:defRPr sz="7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Click to add title</a:t>
            </a:r>
          </a:p>
        </p:txBody>
      </p:sp>
      <p:sp>
        <p:nvSpPr>
          <p:cNvPr id="3" name="Subtitle 2"/>
          <p:cNvSpPr>
            <a:spLocks noGrp="1"/>
          </p:cNvSpPr>
          <p:nvPr>
            <p:ph type="subTitle" idx="1" hasCustomPrompt="1"/>
          </p:nvPr>
        </p:nvSpPr>
        <p:spPr>
          <a:xfrm>
            <a:off x="667319" y="6412581"/>
            <a:ext cx="12501000" cy="1395308"/>
          </a:xfrm>
          <a:prstGeom prst="rect">
            <a:avLst/>
          </a:prstGeom>
        </p:spPr>
        <p:txBody>
          <a:bodyPr/>
          <a:lstStyle>
            <a:lvl1pPr marL="0" indent="0" algn="l">
              <a:spcBef>
                <a:spcPts val="0"/>
              </a:spcBef>
              <a:buFont typeface="Arial" panose="020B0604020202020204" pitchFamily="34" charset="0"/>
              <a:buChar char="​"/>
              <a:defRPr sz="3600">
                <a:solidFill>
                  <a:schemeClr val="accent3"/>
                </a:solidFill>
                <a:latin typeface="+mn-lt"/>
                <a:ea typeface="Open Sans" panose="020B0606030504020204" pitchFamily="34" charset="0"/>
                <a:cs typeface="Open Sans" panose="020B0606030504020204" pitchFamily="34" charset="0"/>
              </a:defRPr>
            </a:lvl1pPr>
            <a:lvl2pPr marL="1200090" indent="-514323" algn="l">
              <a:buFont typeface="Arial" panose="020B0604020202020204" pitchFamily="34" charset="0"/>
              <a:buChar char="•"/>
              <a:defRPr sz="3000"/>
            </a:lvl2pPr>
            <a:lvl3pPr marL="1800137" indent="-428606" algn="l">
              <a:buFont typeface="Arial" panose="020B0604020202020204" pitchFamily="34" charset="0"/>
              <a:buChar char="•"/>
              <a:defRPr sz="3000"/>
            </a:lvl3pPr>
            <a:lvl4pPr marL="2485902" indent="-428606" algn="l">
              <a:buFont typeface="Arial" panose="020B0604020202020204" pitchFamily="34" charset="0"/>
              <a:buChar char="•"/>
              <a:defRPr sz="3000"/>
            </a:lvl4pPr>
            <a:lvl5pPr marL="3171669" indent="-428606" algn="l">
              <a:buFont typeface="Arial" panose="020B0604020202020204" pitchFamily="34" charset="0"/>
              <a:buChar char="•"/>
              <a:defRPr sz="3000"/>
            </a:lvl5pPr>
            <a:lvl6pPr marL="3857433" indent="-428606" algn="l">
              <a:buFont typeface="Arial" panose="020B0604020202020204" pitchFamily="34" charset="0"/>
              <a:buChar char="•"/>
              <a:defRPr sz="3000"/>
            </a:lvl6pPr>
            <a:lvl7pPr marL="4543199" indent="-428606" algn="l">
              <a:buFont typeface="Arial" panose="020B0604020202020204" pitchFamily="34" charset="0"/>
              <a:buChar char="•"/>
              <a:defRPr sz="3000"/>
            </a:lvl7pPr>
            <a:lvl8pPr marL="5228966" indent="-428606" algn="l">
              <a:buFont typeface="Arial" panose="020B0604020202020204" pitchFamily="34" charset="0"/>
              <a:buChar char="•"/>
              <a:defRPr sz="3000"/>
            </a:lvl8pPr>
            <a:lvl9pPr marL="5914730" indent="-428606" algn="l">
              <a:buFont typeface="Arial" panose="020B0604020202020204" pitchFamily="34" charset="0"/>
              <a:buChar char="•"/>
              <a:defRPr sz="3000"/>
            </a:lvl9pPr>
          </a:lstStyle>
          <a:p>
            <a:r>
              <a:rPr lang="en-GB" sz="4200">
                <a:solidFill>
                  <a:srgbClr val="FFE800"/>
                </a:solidFill>
                <a:latin typeface="Verdana" charset="0"/>
                <a:ea typeface="Verdana" charset="0"/>
                <a:cs typeface="Verdana" charset="0"/>
              </a:rPr>
              <a:t>NAME NAMESON</a:t>
            </a:r>
            <a:br>
              <a:rPr lang="en-GB" sz="4200">
                <a:solidFill>
                  <a:srgbClr val="FFE800"/>
                </a:solidFill>
                <a:latin typeface="Verdana" charset="0"/>
                <a:ea typeface="Verdana" charset="0"/>
                <a:cs typeface="Verdana" charset="0"/>
              </a:rPr>
            </a:br>
            <a:r>
              <a:rPr lang="en-GB" sz="3600" b="1">
                <a:solidFill>
                  <a:srgbClr val="FFE800"/>
                </a:solidFill>
                <a:latin typeface="Verdana" charset="0"/>
                <a:ea typeface="Verdana" charset="0"/>
                <a:cs typeface="Verdana" charset="0"/>
              </a:rPr>
              <a:t>TITLE, DEPARTMENT</a:t>
            </a:r>
            <a:endParaRPr lang="en-GB"/>
          </a:p>
        </p:txBody>
      </p:sp>
      <p:sp>
        <p:nvSpPr>
          <p:cNvPr id="11" name="Pladsholder til sidefod 10" hidden="1"/>
          <p:cNvSpPr>
            <a:spLocks noGrp="1"/>
          </p:cNvSpPr>
          <p:nvPr>
            <p:ph type="ftr" sz="quarter" idx="20"/>
          </p:nvPr>
        </p:nvSpPr>
        <p:spPr>
          <a:xfrm>
            <a:off x="0" y="10530000"/>
            <a:ext cx="0" cy="0"/>
          </a:xfrm>
          <a:prstGeom prst="rect">
            <a:avLst/>
          </a:prstGeom>
        </p:spPr>
        <p:txBody>
          <a:bodyPr/>
          <a:lstStyle>
            <a:lvl1pPr>
              <a:defRPr sz="200">
                <a:noFill/>
              </a:defRPr>
            </a:lvl1pPr>
          </a:lstStyle>
          <a:p>
            <a:endParaRPr lang="en-GB"/>
          </a:p>
        </p:txBody>
      </p:sp>
      <p:sp>
        <p:nvSpPr>
          <p:cNvPr id="12" name="Pladsholder til slidenummer 11" hidden="1"/>
          <p:cNvSpPr>
            <a:spLocks noGrp="1"/>
          </p:cNvSpPr>
          <p:nvPr>
            <p:ph type="sldNum" sz="quarter" idx="21"/>
          </p:nvPr>
        </p:nvSpPr>
        <p:spPr>
          <a:xfrm>
            <a:off x="0" y="10530000"/>
            <a:ext cx="0" cy="0"/>
          </a:xfrm>
          <a:prstGeom prst="rect">
            <a:avLst/>
          </a:prstGeom>
        </p:spPr>
        <p:txBody>
          <a:bodyPr/>
          <a:lstStyle>
            <a:lvl1pPr>
              <a:defRPr sz="200">
                <a:noFill/>
              </a:defRPr>
            </a:lvl1pPr>
          </a:lstStyle>
          <a:p>
            <a:fld id="{24C8C45C-947F-4981-8B3F-4F32E973C901}" type="slidenum">
              <a:rPr lang="en-GB"/>
              <a:pPr/>
              <a:t>‹N°›</a:t>
            </a:fld>
            <a:endParaRPr lang="en-GB"/>
          </a:p>
        </p:txBody>
      </p:sp>
      <p:sp>
        <p:nvSpPr>
          <p:cNvPr id="16" name="Logo Placeholder"/>
          <p:cNvSpPr>
            <a:spLocks noGrp="1"/>
          </p:cNvSpPr>
          <p:nvPr>
            <p:ph type="body" sz="quarter" idx="14" hasCustomPrompt="1"/>
          </p:nvPr>
        </p:nvSpPr>
        <p:spPr>
          <a:xfrm>
            <a:off x="763434" y="9569174"/>
            <a:ext cx="1728000" cy="351000"/>
          </a:xfrm>
          <a:prstGeom prst="rect">
            <a:avLst/>
          </a:prstGeom>
          <a:blipFill>
            <a:blip r:embed="rId3"/>
            <a:stretch>
              <a:fillRect/>
            </a:stretch>
          </a:blipFill>
        </p:spPr>
        <p:txBody>
          <a:bodyPr/>
          <a:lstStyle>
            <a:lvl1pPr marL="0" indent="0">
              <a:buNone/>
              <a:defRPr sz="200">
                <a:noFill/>
              </a:defRPr>
            </a:lvl1pPr>
            <a:lvl2pPr>
              <a:defRPr sz="200"/>
            </a:lvl2pPr>
            <a:lvl3pPr>
              <a:defRPr sz="200"/>
            </a:lvl3pPr>
            <a:lvl4pPr>
              <a:defRPr sz="200"/>
            </a:lvl4pPr>
            <a:lvl5pPr>
              <a:defRPr sz="200"/>
            </a:lvl5pPr>
          </a:lstStyle>
          <a:p>
            <a:pPr lvl="0"/>
            <a:r>
              <a:rPr lang="en-GB" noProof="0"/>
              <a:t>.</a:t>
            </a:r>
            <a:endParaRPr lang="en-GB"/>
          </a:p>
        </p:txBody>
      </p:sp>
      <p:sp>
        <p:nvSpPr>
          <p:cNvPr id="14" name="Graphics Placeholder"/>
          <p:cNvSpPr>
            <a:spLocks noGrp="1"/>
          </p:cNvSpPr>
          <p:nvPr>
            <p:ph type="body" sz="quarter" idx="15" hasCustomPrompt="1"/>
          </p:nvPr>
        </p:nvSpPr>
        <p:spPr>
          <a:xfrm>
            <a:off x="10822139" y="6809"/>
            <a:ext cx="7392600" cy="3553200"/>
          </a:xfrm>
          <a:prstGeom prst="rect">
            <a:avLst/>
          </a:prstGeom>
          <a:blipFill>
            <a:blip r:embed="rId4"/>
            <a:stretch>
              <a:fillRect/>
            </a:stretch>
          </a:blipFill>
        </p:spPr>
        <p:txBody>
          <a:bodyPr/>
          <a:lstStyle>
            <a:lvl1pPr marL="0" indent="0">
              <a:buNone/>
              <a:defRPr sz="200">
                <a:noFill/>
              </a:defRPr>
            </a:lvl1pPr>
            <a:lvl2pPr>
              <a:defRPr sz="200"/>
            </a:lvl2pPr>
            <a:lvl3pPr>
              <a:defRPr sz="200"/>
            </a:lvl3pPr>
            <a:lvl4pPr>
              <a:defRPr sz="200"/>
            </a:lvl4pPr>
            <a:lvl5pPr>
              <a:defRPr sz="200"/>
            </a:lvl5pPr>
          </a:lstStyle>
          <a:p>
            <a:pPr lvl="0"/>
            <a:r>
              <a:rPr lang="en-GB" noProof="0"/>
              <a:t>.g</a:t>
            </a:r>
          </a:p>
        </p:txBody>
      </p:sp>
      <p:sp>
        <p:nvSpPr>
          <p:cNvPr id="15" name="Text Placeholder 2"/>
          <p:cNvSpPr>
            <a:spLocks noGrp="1"/>
          </p:cNvSpPr>
          <p:nvPr>
            <p:ph type="body" sz="quarter" idx="23" hasCustomPrompt="1"/>
          </p:nvPr>
        </p:nvSpPr>
        <p:spPr>
          <a:xfrm>
            <a:off x="368412" y="410850"/>
            <a:ext cx="2619756" cy="1467612"/>
          </a:xfrm>
          <a:prstGeom prst="rect">
            <a:avLst/>
          </a:prstGeom>
          <a:blipFill dpi="0" rotWithShape="1">
            <a:blip r:embed="rId5"/>
            <a:srcRect/>
            <a:stretch>
              <a:fillRect/>
            </a:stretch>
          </a:blipFill>
        </p:spPr>
        <p:txBody>
          <a:bodyPr>
            <a:normAutofit/>
          </a:bodyPr>
          <a:lstStyle>
            <a:lvl1pPr>
              <a:defRPr sz="200"/>
            </a:lvl1pPr>
          </a:lstStyle>
          <a:p>
            <a:pPr lvl="0"/>
            <a:r>
              <a:rPr lang="en-GB"/>
              <a:t>.</a:t>
            </a:r>
          </a:p>
        </p:txBody>
      </p:sp>
    </p:spTree>
    <p:extLst>
      <p:ext uri="{BB962C8B-B14F-4D97-AF65-F5344CB8AC3E}">
        <p14:creationId xmlns:p14="http://schemas.microsoft.com/office/powerpoint/2010/main" val="59684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Dark">
    <p:bg>
      <p:bgPr>
        <a:solidFill>
          <a:schemeClr val="bg2"/>
        </a:solid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noRot="1" noMove="1" noResize="1" noEditPoints="1" noAdjustHandles="1" noChangeArrowheads="1" noChangeShapeType="1"/>
          </p:cNvSpPr>
          <p:nvPr>
            <p:ph type="dt" sz="half" idx="15"/>
          </p:nvPr>
        </p:nvSpPr>
        <p:spPr>
          <a:xfrm>
            <a:off x="0" y="10287000"/>
            <a:ext cx="0" cy="0"/>
          </a:xfrm>
          <a:prstGeom prst="rect">
            <a:avLst/>
          </a:prstGeom>
        </p:spPr>
        <p:txBody>
          <a:bodyPr/>
          <a:lstStyle>
            <a:lvl1pPr>
              <a:defRPr sz="150">
                <a:noFill/>
              </a:defRPr>
            </a:lvl1pPr>
          </a:lstStyle>
          <a:p>
            <a:fld id="{C6F33567-9933-4CE5-AA11-AB5C0D679CBF}" type="datetime4">
              <a:rPr lang="en-GB" smtClean="0"/>
              <a:t>7 February 2025</a:t>
            </a:fld>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noRot="1" noMove="1" noResize="1" noEditPoints="1" noAdjustHandles="1" noChangeArrowheads="1" noChangeShapeType="1"/>
          </p:cNvSpPr>
          <p:nvPr>
            <p:ph type="ftr" sz="quarter" idx="16"/>
          </p:nvPr>
        </p:nvSpPr>
        <p:spPr>
          <a:xfrm>
            <a:off x="0" y="10287000"/>
            <a:ext cx="0" cy="0"/>
          </a:xfrm>
          <a:prstGeom prst="rect">
            <a:avLst/>
          </a:prstGeom>
        </p:spPr>
        <p:txBody>
          <a:bodyPr/>
          <a:lstStyle>
            <a:lvl1pPr>
              <a:defRPr sz="15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noRot="1" noMove="1" noResize="1" noEditPoints="1" noAdjustHandles="1" noChangeArrowheads="1" noChangeShapeType="1"/>
          </p:cNvSpPr>
          <p:nvPr>
            <p:ph type="sldNum" sz="quarter" idx="18"/>
          </p:nvPr>
        </p:nvSpPr>
        <p:spPr>
          <a:xfrm>
            <a:off x="0" y="10287000"/>
            <a:ext cx="0" cy="0"/>
          </a:xfrm>
          <a:prstGeom prst="rect">
            <a:avLst/>
          </a:prstGeom>
        </p:spPr>
        <p:txBody>
          <a:bodyPr/>
          <a:lstStyle>
            <a:lvl1pPr>
              <a:defRPr sz="150">
                <a:noFill/>
              </a:defRPr>
            </a:lvl1pPr>
          </a:lstStyle>
          <a:p>
            <a:fld id="{23AA811B-2EBD-4900-905E-5BE206449611}" type="slidenum">
              <a:rPr lang="en-GB" smtClean="0"/>
              <a:pPr/>
              <a:t>‹N°›</a:t>
            </a:fld>
            <a:endParaRPr lang="en-GB"/>
          </a:p>
        </p:txBody>
      </p:sp>
      <p:sp>
        <p:nvSpPr>
          <p:cNvPr id="3" name="Background">
            <a:extLst>
              <a:ext uri="{FF2B5EF4-FFF2-40B4-BE49-F238E27FC236}">
                <a16:creationId xmlns:a16="http://schemas.microsoft.com/office/drawing/2014/main" id="{04CD44B7-28BC-41EC-14BB-D39F3AA7F532}"/>
              </a:ext>
            </a:extLst>
          </p:cNvPr>
          <p:cNvSpPr>
            <a:spLocks noGrp="1" noRot="1" noMove="1" noResize="1" noEditPoints="1" noAdjustHandles="1" noChangeArrowheads="1" noChangeShapeType="1"/>
          </p:cNvSpPr>
          <p:nvPr userDrawn="1"/>
        </p:nvSpPr>
        <p:spPr bwMode="white">
          <a:xfrm>
            <a:off x="2" y="0"/>
            <a:ext cx="18288000" cy="10287000"/>
          </a:xfrm>
          <a:prstGeom prst="rect">
            <a:avLst/>
          </a:prstGeom>
          <a:solidFill>
            <a:srgbClr val="0819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6" name="Logo">
            <a:extLst>
              <a:ext uri="{FF2B5EF4-FFF2-40B4-BE49-F238E27FC236}">
                <a16:creationId xmlns:a16="http://schemas.microsoft.com/office/drawing/2014/main" id="{E8CF4E81-AB6A-71E8-720A-613821F21A97}"/>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679763" y="9751166"/>
            <a:ext cx="1183875" cy="210519"/>
          </a:xfrm>
          <a:prstGeom prst="rect">
            <a:avLst/>
          </a:prstGeom>
        </p:spPr>
      </p:pic>
      <p:sp>
        <p:nvSpPr>
          <p:cNvPr id="5" name="Title 4">
            <a:extLst>
              <a:ext uri="{FF2B5EF4-FFF2-40B4-BE49-F238E27FC236}">
                <a16:creationId xmlns:a16="http://schemas.microsoft.com/office/drawing/2014/main" id="{2D4067DC-269F-A681-B6A5-55D6727E43D5}"/>
              </a:ext>
            </a:extLst>
          </p:cNvPr>
          <p:cNvSpPr>
            <a:spLocks noGrp="1"/>
          </p:cNvSpPr>
          <p:nvPr>
            <p:ph type="title" hasCustomPrompt="1"/>
          </p:nvPr>
        </p:nvSpPr>
        <p:spPr/>
        <p:txBody>
          <a:bodyPr/>
          <a:lstStyle/>
          <a:p>
            <a:r>
              <a:rPr lang="en-GB"/>
              <a:t>Click to add Agenda title of maximum 2 lines</a:t>
            </a:r>
          </a:p>
        </p:txBody>
      </p:sp>
      <p:sp>
        <p:nvSpPr>
          <p:cNvPr id="2" name="Subtitle 2">
            <a:extLst>
              <a:ext uri="{FF2B5EF4-FFF2-40B4-BE49-F238E27FC236}">
                <a16:creationId xmlns:a16="http://schemas.microsoft.com/office/drawing/2014/main" id="{2983C7BF-908C-7E29-40C4-BE4E12FE90D8}"/>
              </a:ext>
            </a:extLst>
          </p:cNvPr>
          <p:cNvSpPr>
            <a:spLocks noGrp="1"/>
          </p:cNvSpPr>
          <p:nvPr>
            <p:ph type="subTitle" idx="19" hasCustomPrompt="1"/>
          </p:nvPr>
        </p:nvSpPr>
        <p:spPr>
          <a:xfrm>
            <a:off x="674997" y="486000"/>
            <a:ext cx="8737200" cy="275400"/>
          </a:xfrm>
        </p:spPr>
        <p:txBody>
          <a:bodyPr anchor="ctr" anchorCtr="0"/>
          <a:lstStyle>
            <a:lvl1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1pPr>
            <a:lvl2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2pPr>
            <a:lvl3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3pPr>
            <a:lvl4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4pPr>
            <a:lvl5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5pPr>
            <a:lvl6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6pPr>
            <a:lvl7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7pPr>
            <a:lvl8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8pPr>
            <a:lvl9pPr marL="0" indent="0" algn="l">
              <a:lnSpc>
                <a:spcPct val="100000"/>
              </a:lnSpc>
              <a:spcBef>
                <a:spcPts val="0"/>
              </a:spcBef>
              <a:spcAft>
                <a:spcPts val="0"/>
              </a:spcAft>
              <a:buFont typeface="Arial" panose="020B0604020202020204" pitchFamily="34" charset="0"/>
              <a:buNone/>
              <a:defRPr sz="1500" cap="none" baseline="0">
                <a:solidFill>
                  <a:schemeClr val="tx1"/>
                </a:solidFill>
                <a:latin typeface="+mn-lt"/>
              </a:defRPr>
            </a:lvl9pPr>
          </a:lstStyle>
          <a:p>
            <a:r>
              <a:rPr lang="en-GB" noProof="0"/>
              <a:t>Click to add navigation title</a:t>
            </a:r>
            <a:endParaRPr lang="en-GB"/>
          </a:p>
        </p:txBody>
      </p:sp>
      <p:sp>
        <p:nvSpPr>
          <p:cNvPr id="4" name="Content Placeholder 3">
            <a:extLst>
              <a:ext uri="{FF2B5EF4-FFF2-40B4-BE49-F238E27FC236}">
                <a16:creationId xmlns:a16="http://schemas.microsoft.com/office/drawing/2014/main" id="{0249A6D3-6866-11E9-DCCD-5D44A7A8161D}"/>
              </a:ext>
            </a:extLst>
          </p:cNvPr>
          <p:cNvSpPr>
            <a:spLocks noGrp="1"/>
          </p:cNvSpPr>
          <p:nvPr>
            <p:ph sz="quarter" idx="20" hasCustomPrompt="1"/>
          </p:nvPr>
        </p:nvSpPr>
        <p:spPr>
          <a:xfrm>
            <a:off x="673895" y="2983707"/>
            <a:ext cx="16937831" cy="6541293"/>
          </a:xfrm>
        </p:spPr>
        <p:txBody>
          <a:bodyPr/>
          <a:lstStyle>
            <a:lvl1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1pPr>
            <a:lvl2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2pPr>
            <a:lvl3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3pPr>
            <a:lvl4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4pPr>
            <a:lvl5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5pPr>
            <a:lvl6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6pPr>
            <a:lvl7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7pPr>
            <a:lvl8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8pPr>
            <a:lvl9pPr marL="432000" indent="-432000">
              <a:lnSpc>
                <a:spcPct val="150000"/>
              </a:lnSpc>
              <a:spcBef>
                <a:spcPts val="0"/>
              </a:spcBef>
              <a:spcAft>
                <a:spcPts val="0"/>
              </a:spcAft>
              <a:buFont typeface="Arial" panose="020B0604020202020204" pitchFamily="34" charset="0"/>
              <a:buChar char="•"/>
              <a:defRPr sz="3600" cap="none" baseline="0">
                <a:solidFill>
                  <a:schemeClr val="tx1"/>
                </a:solidFill>
                <a:latin typeface="+mn-lt"/>
              </a:defRPr>
            </a:lvl9pPr>
          </a:lstStyle>
          <a:p>
            <a:pPr lvl="0"/>
            <a:r>
              <a:rPr lang="en-GB" noProof="0"/>
              <a:t>Click to add agenda point</a:t>
            </a:r>
            <a:endParaRPr lang="en-GB"/>
          </a:p>
        </p:txBody>
      </p:sp>
    </p:spTree>
    <p:extLst>
      <p:ext uri="{BB962C8B-B14F-4D97-AF65-F5344CB8AC3E}">
        <p14:creationId xmlns:p14="http://schemas.microsoft.com/office/powerpoint/2010/main" val="15474705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24" name="Background Blue"/>
          <p:cNvSpPr/>
          <p:nvPr userDrawn="1"/>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err="1"/>
          </a:p>
        </p:txBody>
      </p: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1848"/>
            <a:ext cx="18288000" cy="10287000"/>
          </a:xfrm>
          <a:prstGeom prst="rect">
            <a:avLst/>
          </a:prstGeom>
        </p:spPr>
      </p:pic>
      <p:pic>
        <p:nvPicPr>
          <p:cNvPr id="9" name="Picture 8"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 y="0"/>
            <a:ext cx="18290291" cy="10287000"/>
          </a:xfrm>
          <a:prstGeom prst="rect">
            <a:avLst/>
          </a:prstGeom>
        </p:spPr>
      </p:pic>
      <p:sp>
        <p:nvSpPr>
          <p:cNvPr id="8" name="Text Placeholder 1"/>
          <p:cNvSpPr>
            <a:spLocks noGrp="1"/>
          </p:cNvSpPr>
          <p:nvPr>
            <p:ph type="body" sz="quarter" idx="13" hasCustomPrompt="1"/>
          </p:nvPr>
        </p:nvSpPr>
        <p:spPr>
          <a:xfrm>
            <a:off x="2812615" y="4576968"/>
            <a:ext cx="12662786" cy="2966832"/>
          </a:xfrm>
          <a:prstGeom prst="rect">
            <a:avLst/>
          </a:prstGeom>
        </p:spPr>
        <p:txBody>
          <a:bodyPr anchor="t" anchorCtr="0"/>
          <a:lstStyle>
            <a:lvl1pPr marL="0" indent="0" algn="ctr">
              <a:buFont typeface="Arial" panose="020B0604020202020204" pitchFamily="34" charset="0"/>
              <a:buNone/>
              <a:defRPr sz="7800" baseline="0">
                <a:solidFill>
                  <a:schemeClr val="bg1"/>
                </a:solidFill>
                <a:latin typeface="+mj-lt"/>
              </a:defRPr>
            </a:lvl1pPr>
            <a:lvl2pPr algn="ctr">
              <a:defRPr/>
            </a:lvl2pPr>
            <a:lvl3pPr algn="ctr">
              <a:defRPr/>
            </a:lvl3pPr>
            <a:lvl4pPr algn="ctr">
              <a:defRPr/>
            </a:lvl4pPr>
            <a:lvl5pPr algn="ctr">
              <a:defRPr/>
            </a:lvl5pPr>
          </a:lstStyle>
          <a:p>
            <a:pPr lvl="0"/>
            <a:r>
              <a:rPr lang="en-GB"/>
              <a:t>Thank You</a:t>
            </a:r>
          </a:p>
        </p:txBody>
      </p:sp>
      <p:pic>
        <p:nvPicPr>
          <p:cNvPr id="25" name="Logo"/>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3434" y="9570868"/>
            <a:ext cx="1728000" cy="349316"/>
          </a:xfrm>
          <a:prstGeom prst="rect">
            <a:avLst/>
          </a:prstGeom>
        </p:spPr>
      </p:pic>
      <p:sp>
        <p:nvSpPr>
          <p:cNvPr id="26" name="Rectangle 3"/>
          <p:cNvSpPr/>
          <p:nvPr userDrawn="1"/>
        </p:nvSpPr>
        <p:spPr>
          <a:xfrm>
            <a:off x="2857152" y="9347529"/>
            <a:ext cx="21600" cy="5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err="1"/>
          </a:p>
        </p:txBody>
      </p:sp>
      <p:sp>
        <p:nvSpPr>
          <p:cNvPr id="5" name="Date Placeholder 4" hidden="1"/>
          <p:cNvSpPr>
            <a:spLocks noGrp="1"/>
          </p:cNvSpPr>
          <p:nvPr>
            <p:ph type="dt" sz="half" idx="12"/>
          </p:nvPr>
        </p:nvSpPr>
        <p:spPr>
          <a:xfrm>
            <a:off x="0" y="10368000"/>
            <a:ext cx="0" cy="0"/>
          </a:xfrm>
          <a:prstGeom prst="rect">
            <a:avLst/>
          </a:prstGeom>
        </p:spPr>
        <p:txBody>
          <a:bodyPr/>
          <a:lstStyle/>
          <a:p>
            <a:endParaRPr lang="en-GB"/>
          </a:p>
        </p:txBody>
      </p:sp>
      <p:sp>
        <p:nvSpPr>
          <p:cNvPr id="20" name="FLD_PresentationTitle" hidden="1"/>
          <p:cNvSpPr>
            <a:spLocks noGrp="1"/>
          </p:cNvSpPr>
          <p:nvPr>
            <p:ph type="ftr" sz="quarter" idx="11"/>
          </p:nvPr>
        </p:nvSpPr>
        <p:spPr>
          <a:xfrm>
            <a:off x="0" y="10530000"/>
            <a:ext cx="0" cy="0"/>
          </a:xfrm>
          <a:prstGeom prst="rect">
            <a:avLst/>
          </a:prstGeom>
        </p:spPr>
        <p:txBody>
          <a:bodyPr/>
          <a:lstStyle>
            <a:lvl1pPr>
              <a:defRPr sz="200">
                <a:noFill/>
              </a:defRPr>
            </a:lvl1pPr>
          </a:lstStyle>
          <a:p>
            <a:endParaRPr lang="en-GB"/>
          </a:p>
        </p:txBody>
      </p:sp>
      <p:sp>
        <p:nvSpPr>
          <p:cNvPr id="21" name="Slide Number Placeholder 5" hidden="1"/>
          <p:cNvSpPr>
            <a:spLocks noGrp="1"/>
          </p:cNvSpPr>
          <p:nvPr>
            <p:ph type="sldNum" sz="quarter" idx="17"/>
          </p:nvPr>
        </p:nvSpPr>
        <p:spPr>
          <a:xfrm>
            <a:off x="0" y="10530000"/>
            <a:ext cx="0" cy="0"/>
          </a:xfrm>
          <a:prstGeom prst="rect">
            <a:avLst/>
          </a:prstGeom>
        </p:spPr>
        <p:txBody>
          <a:bodyPr/>
          <a:lstStyle>
            <a:lvl1pPr>
              <a:defRPr sz="200">
                <a:noFill/>
              </a:defRPr>
            </a:lvl1pPr>
          </a:lstStyle>
          <a:p>
            <a:fld id="{24C8C45C-947F-4981-8B3F-4F32E973C901}" type="slidenum">
              <a:rPr lang="en-GB"/>
              <a:pPr/>
              <a:t>‹N°›</a:t>
            </a:fld>
            <a:endParaRPr lang="en-GB"/>
          </a:p>
        </p:txBody>
      </p:sp>
      <p:sp>
        <p:nvSpPr>
          <p:cNvPr id="11" name="TextBox 10"/>
          <p:cNvSpPr txBox="1"/>
          <p:nvPr userDrawn="1"/>
        </p:nvSpPr>
        <p:spPr>
          <a:xfrm>
            <a:off x="14239636" y="8978284"/>
            <a:ext cx="3084419" cy="369332"/>
          </a:xfrm>
          <a:prstGeom prst="rect">
            <a:avLst/>
          </a:prstGeom>
          <a:noFill/>
        </p:spPr>
        <p:txBody>
          <a:bodyPr wrap="square" lIns="0" tIns="0" rIns="0" bIns="0" rtlCol="0">
            <a:spAutoFit/>
          </a:bodyPr>
          <a:lstStyle/>
          <a:p>
            <a:pPr algn="r"/>
            <a:r>
              <a:rPr lang="en-GB" sz="2400">
                <a:solidFill>
                  <a:schemeClr val="bg1"/>
                </a:solidFill>
              </a:rPr>
              <a:t>milestonesys.com</a:t>
            </a:r>
            <a:endParaRPr lang="en-GB" sz="2700"/>
          </a:p>
        </p:txBody>
      </p:sp>
      <p:sp>
        <p:nvSpPr>
          <p:cNvPr id="27" name="Facebook cirkel"/>
          <p:cNvSpPr/>
          <p:nvPr userDrawn="1"/>
        </p:nvSpPr>
        <p:spPr>
          <a:xfrm>
            <a:off x="15433832" y="9536502"/>
            <a:ext cx="384719" cy="38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err="1"/>
          </a:p>
        </p:txBody>
      </p:sp>
      <p:pic>
        <p:nvPicPr>
          <p:cNvPr id="28" name="Facebook"/>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572690" y="9626261"/>
            <a:ext cx="107003" cy="205200"/>
          </a:xfrm>
          <a:prstGeom prst="rect">
            <a:avLst/>
          </a:prstGeom>
        </p:spPr>
      </p:pic>
      <p:sp>
        <p:nvSpPr>
          <p:cNvPr id="32" name="LinkIn cirkel"/>
          <p:cNvSpPr/>
          <p:nvPr userDrawn="1"/>
        </p:nvSpPr>
        <p:spPr>
          <a:xfrm>
            <a:off x="15927557" y="9536502"/>
            <a:ext cx="384719" cy="38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err="1"/>
          </a:p>
        </p:txBody>
      </p:sp>
      <p:pic>
        <p:nvPicPr>
          <p:cNvPr id="29" name="LinkIn"/>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016303" y="9625253"/>
            <a:ext cx="194400" cy="194400"/>
          </a:xfrm>
          <a:prstGeom prst="rect">
            <a:avLst/>
          </a:prstGeom>
        </p:spPr>
      </p:pic>
      <p:sp>
        <p:nvSpPr>
          <p:cNvPr id="33" name="Twitter cirkel"/>
          <p:cNvSpPr/>
          <p:nvPr userDrawn="1"/>
        </p:nvSpPr>
        <p:spPr>
          <a:xfrm>
            <a:off x="16421284" y="9536502"/>
            <a:ext cx="384719" cy="38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err="1"/>
          </a:p>
        </p:txBody>
      </p:sp>
      <p:pic>
        <p:nvPicPr>
          <p:cNvPr id="30" name="Twitte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520234" y="9650216"/>
            <a:ext cx="199637" cy="162000"/>
          </a:xfrm>
          <a:prstGeom prst="rect">
            <a:avLst/>
          </a:prstGeom>
        </p:spPr>
      </p:pic>
      <p:sp>
        <p:nvSpPr>
          <p:cNvPr id="34" name="Youtube cirkel"/>
          <p:cNvSpPr/>
          <p:nvPr userDrawn="1"/>
        </p:nvSpPr>
        <p:spPr>
          <a:xfrm>
            <a:off x="16915012" y="9536502"/>
            <a:ext cx="384719" cy="38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err="1"/>
          </a:p>
        </p:txBody>
      </p:sp>
      <p:pic>
        <p:nvPicPr>
          <p:cNvPr id="31" name="Youtube"/>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7011808" y="9661361"/>
            <a:ext cx="191117" cy="135000"/>
          </a:xfrm>
          <a:prstGeom prst="rect">
            <a:avLst/>
          </a:prstGeom>
        </p:spPr>
      </p:pic>
      <p:sp>
        <p:nvSpPr>
          <p:cNvPr id="2" name="Tekstfelt 1"/>
          <p:cNvSpPr txBox="1"/>
          <p:nvPr userDrawn="1"/>
        </p:nvSpPr>
        <p:spPr>
          <a:xfrm>
            <a:off x="3500438" y="9232118"/>
            <a:ext cx="10630181" cy="692498"/>
          </a:xfrm>
          <a:prstGeom prst="rect">
            <a:avLst/>
          </a:prstGeom>
          <a:noFill/>
        </p:spPr>
        <p:txBody>
          <a:bodyPr wrap="square" lIns="0" tIns="0" rIns="0" bIns="0" rtlCol="0" anchor="b" anchorCtr="0">
            <a:spAutoFit/>
          </a:bodyPr>
          <a:lstStyle/>
          <a:p>
            <a:pPr lvl="0" algn="just"/>
            <a:r>
              <a:rPr lang="en-GB" sz="750">
                <a:solidFill>
                  <a:schemeClr val="bg1"/>
                </a:solidFill>
                <a:latin typeface="Open Sans" panose="020B0606030504020204" pitchFamily="34" charset="0"/>
                <a:ea typeface="Open Sans" panose="020B0606030504020204" pitchFamily="34" charset="0"/>
                <a:cs typeface="Open Sans" panose="020B0606030504020204" pitchFamily="34" charset="0"/>
              </a:rPr>
              <a:t>This publication contains information concerning Milestone Systems A/S and its affiliates that may be useful to Milestone’s customers, suppliers, employees as well members of the general public.  However, in referencing this publication you are accepting all of the terms of this disclaimer notice, including exclusions and limitations of liability. If you do not agree with anything in this notice, you should not use, or reference, this publication. While reasonable efforts are made to ensure that the contents of this publication are accurate, this publication and its contents are provided on an “as is,” “as available” basis, without warranties of any kind, including any warranty that the publication will be kept up to date, be true and not misleading, or that the publication will always (or ever) be available for use. Milestone and its affiliates disclaim all warranties, express or implied, with respect to the publication and its contents, including, without limitation, any warranties of accuracy (to include any forward-looking statements based on assumptions), completeness, timeliness, non-infringement, title, merchantability, or fitness for a particular purpose. Because some jurisdictions do not permit the exclusion of certain warranties, these exclusions may not apply to you</a:t>
            </a:r>
            <a:endParaRPr lang="en-GB" sz="2400"/>
          </a:p>
        </p:txBody>
      </p:sp>
      <p:sp>
        <p:nvSpPr>
          <p:cNvPr id="22" name="Graphics Placeholder"/>
          <p:cNvSpPr>
            <a:spLocks noGrp="1"/>
          </p:cNvSpPr>
          <p:nvPr>
            <p:ph type="body" sz="quarter" idx="15" hasCustomPrompt="1"/>
          </p:nvPr>
        </p:nvSpPr>
        <p:spPr>
          <a:xfrm>
            <a:off x="10822139" y="6809"/>
            <a:ext cx="7392600" cy="3553200"/>
          </a:xfrm>
          <a:prstGeom prst="rect">
            <a:avLst/>
          </a:prstGeom>
          <a:blipFill>
            <a:blip r:embed="rId9"/>
            <a:stretch>
              <a:fillRect/>
            </a:stretch>
          </a:blipFill>
        </p:spPr>
        <p:txBody>
          <a:bodyPr/>
          <a:lstStyle>
            <a:lvl1pPr marL="0" indent="0">
              <a:buNone/>
              <a:defRPr sz="200">
                <a:noFill/>
              </a:defRPr>
            </a:lvl1pPr>
            <a:lvl2pPr>
              <a:defRPr sz="200"/>
            </a:lvl2pPr>
            <a:lvl3pPr>
              <a:defRPr sz="200"/>
            </a:lvl3pPr>
            <a:lvl4pPr>
              <a:defRPr sz="200"/>
            </a:lvl4pPr>
            <a:lvl5pPr>
              <a:defRPr sz="200"/>
            </a:lvl5pPr>
          </a:lstStyle>
          <a:p>
            <a:pPr lvl="0"/>
            <a:r>
              <a:rPr lang="en-GB" noProof="0"/>
              <a:t>.g</a:t>
            </a:r>
            <a:endParaRPr lang="en-GB"/>
          </a:p>
        </p:txBody>
      </p:sp>
      <p:sp>
        <p:nvSpPr>
          <p:cNvPr id="23" name="Text Placeholder 2"/>
          <p:cNvSpPr>
            <a:spLocks noGrp="1"/>
          </p:cNvSpPr>
          <p:nvPr>
            <p:ph type="body" sz="quarter" idx="23" hasCustomPrompt="1"/>
          </p:nvPr>
        </p:nvSpPr>
        <p:spPr>
          <a:xfrm>
            <a:off x="368412" y="410850"/>
            <a:ext cx="2619756" cy="1467612"/>
          </a:xfrm>
          <a:prstGeom prst="rect">
            <a:avLst/>
          </a:prstGeom>
          <a:blipFill dpi="0" rotWithShape="1">
            <a:blip r:embed="rId10"/>
            <a:srcRect/>
            <a:stretch>
              <a:fillRect/>
            </a:stretch>
          </a:blipFill>
        </p:spPr>
        <p:txBody>
          <a:bodyPr>
            <a:normAutofit/>
          </a:bodyPr>
          <a:lstStyle>
            <a:lvl1pPr>
              <a:defRPr sz="200"/>
            </a:lvl1pPr>
          </a:lstStyle>
          <a:p>
            <a:pPr lvl="0"/>
            <a:r>
              <a:rPr lang="en-GB"/>
              <a:t>.</a:t>
            </a:r>
          </a:p>
        </p:txBody>
      </p:sp>
    </p:spTree>
    <p:extLst>
      <p:ext uri="{BB962C8B-B14F-4D97-AF65-F5344CB8AC3E}">
        <p14:creationId xmlns:p14="http://schemas.microsoft.com/office/powerpoint/2010/main" val="124829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865D7E-048F-F475-180B-D0BE0DEF6C05}"/>
              </a:ext>
            </a:extLst>
          </p:cNvPr>
          <p:cNvSpPr>
            <a:spLocks/>
          </p:cNvSpPr>
          <p:nvPr userDrawn="1"/>
        </p:nvSpPr>
        <p:spPr>
          <a:xfrm>
            <a:off x="14013180" y="0"/>
            <a:ext cx="427482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700"/>
              <a:t>         </a:t>
            </a:r>
            <a:endParaRPr lang="en-AU" sz="2700" dirty="0"/>
          </a:p>
        </p:txBody>
      </p:sp>
      <p:pic>
        <p:nvPicPr>
          <p:cNvPr id="7" name="Graphic 6">
            <a:extLst>
              <a:ext uri="{FF2B5EF4-FFF2-40B4-BE49-F238E27FC236}">
                <a16:creationId xmlns:a16="http://schemas.microsoft.com/office/drawing/2014/main" id="{490283F1-2532-A52E-A5CD-ACEF952B94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586185" y="416095"/>
            <a:ext cx="2103597" cy="375878"/>
          </a:xfrm>
          <a:prstGeom prst="rect">
            <a:avLst/>
          </a:prstGeom>
        </p:spPr>
      </p:pic>
      <p:cxnSp>
        <p:nvCxnSpPr>
          <p:cNvPr id="9" name="Straight Connector 8">
            <a:extLst>
              <a:ext uri="{FF2B5EF4-FFF2-40B4-BE49-F238E27FC236}">
                <a16:creationId xmlns:a16="http://schemas.microsoft.com/office/drawing/2014/main" id="{871F1434-A013-D20A-2B48-535F97AEEDCD}"/>
              </a:ext>
            </a:extLst>
          </p:cNvPr>
          <p:cNvCxnSpPr>
            <a:cxnSpLocks/>
          </p:cNvCxnSpPr>
          <p:nvPr/>
        </p:nvCxnSpPr>
        <p:spPr>
          <a:xfrm>
            <a:off x="490402" y="9602798"/>
            <a:ext cx="1719453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C27699-F7FD-6A5C-5091-77B6B6C2BF9C}"/>
              </a:ext>
            </a:extLst>
          </p:cNvPr>
          <p:cNvSpPr txBox="1">
            <a:spLocks/>
          </p:cNvSpPr>
          <p:nvPr/>
        </p:nvSpPr>
        <p:spPr>
          <a:xfrm>
            <a:off x="17175618" y="9774180"/>
            <a:ext cx="618990" cy="258532"/>
          </a:xfrm>
          <a:prstGeom prst="rect">
            <a:avLst/>
          </a:prstGeom>
          <a:noFill/>
        </p:spPr>
        <p:txBody>
          <a:bodyPr wrap="square" rtlCol="0">
            <a:spAutoFit/>
          </a:bodyPr>
          <a:lstStyle/>
          <a:p>
            <a:pPr algn="r">
              <a:lnSpc>
                <a:spcPct val="80000"/>
              </a:lnSpc>
            </a:pPr>
            <a:fld id="{90876E9D-F723-4429-9AFE-44F62F2FA9A6}" type="slidenum">
              <a:rPr lang="en-AU" sz="1350" smtClean="0">
                <a:solidFill>
                  <a:schemeClr val="bg1"/>
                </a:solidFill>
                <a:latin typeface="Arial" panose="020B0604020202020204" pitchFamily="34" charset="0"/>
                <a:cs typeface="Arial" panose="020B0604020202020204" pitchFamily="34" charset="0"/>
              </a:rPr>
              <a:t>‹N°›</a:t>
            </a:fld>
            <a:endParaRPr lang="en-AU" sz="1350" dirty="0">
              <a:solidFill>
                <a:schemeClr val="bg1"/>
              </a:solidFill>
              <a:latin typeface="Arial" panose="020B0604020202020204" pitchFamily="34" charset="0"/>
              <a:cs typeface="Arial" panose="020B0604020202020204" pitchFamily="34" charset="0"/>
            </a:endParaRPr>
          </a:p>
        </p:txBody>
      </p:sp>
      <p:pic>
        <p:nvPicPr>
          <p:cNvPr id="11" name="그림 7">
            <a:extLst>
              <a:ext uri="{FF2B5EF4-FFF2-40B4-BE49-F238E27FC236}">
                <a16:creationId xmlns:a16="http://schemas.microsoft.com/office/drawing/2014/main" id="{849D9E30-75B3-51AA-2FF1-304A7AFE6B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94237" y="9861306"/>
            <a:ext cx="3200630" cy="135000"/>
          </a:xfrm>
          <a:prstGeom prst="rect">
            <a:avLst/>
          </a:prstGeom>
        </p:spPr>
      </p:pic>
      <p:sp>
        <p:nvSpPr>
          <p:cNvPr id="16" name="Picture Placeholder 15">
            <a:extLst>
              <a:ext uri="{FF2B5EF4-FFF2-40B4-BE49-F238E27FC236}">
                <a16:creationId xmlns:a16="http://schemas.microsoft.com/office/drawing/2014/main" id="{8191FA6C-48E8-5A96-FB3C-E166EA6D4FC9}"/>
              </a:ext>
            </a:extLst>
          </p:cNvPr>
          <p:cNvSpPr>
            <a:spLocks noGrp="1"/>
          </p:cNvSpPr>
          <p:nvPr userDrawn="1">
            <p:ph type="pic" sz="quarter" idx="10" hasCustomPrompt="1"/>
          </p:nvPr>
        </p:nvSpPr>
        <p:spPr>
          <a:xfrm>
            <a:off x="12101513" y="1023938"/>
            <a:ext cx="5564982" cy="8579645"/>
          </a:xfrm>
          <a:prstGeom prst="rect">
            <a:avLst/>
          </a:prstGeom>
          <a:solidFill>
            <a:schemeClr val="bg2">
              <a:lumMod val="90000"/>
            </a:schemeClr>
          </a:solidFill>
        </p:spPr>
        <p:txBody>
          <a:bodyPr/>
          <a:lstStyle>
            <a:lvl1pPr>
              <a:defRPr/>
            </a:lvl1pPr>
          </a:lstStyle>
          <a:p>
            <a:r>
              <a:rPr lang="en-AU" dirty="0"/>
              <a:t>Image</a:t>
            </a:r>
          </a:p>
        </p:txBody>
      </p:sp>
      <p:sp>
        <p:nvSpPr>
          <p:cNvPr id="24" name="Text Placeholder 23">
            <a:extLst>
              <a:ext uri="{FF2B5EF4-FFF2-40B4-BE49-F238E27FC236}">
                <a16:creationId xmlns:a16="http://schemas.microsoft.com/office/drawing/2014/main" id="{18A9EDA6-C14A-F8E8-F4D5-088C18C90260}"/>
              </a:ext>
            </a:extLst>
          </p:cNvPr>
          <p:cNvSpPr>
            <a:spLocks noGrp="1"/>
          </p:cNvSpPr>
          <p:nvPr userDrawn="1">
            <p:ph type="body" sz="quarter" idx="11" hasCustomPrompt="1"/>
          </p:nvPr>
        </p:nvSpPr>
        <p:spPr>
          <a:xfrm>
            <a:off x="429852" y="1358029"/>
            <a:ext cx="11125199" cy="753992"/>
          </a:xfrm>
          <a:prstGeom prst="rect">
            <a:avLst/>
          </a:prstGeom>
        </p:spPr>
        <p:txBody>
          <a:bodyPr/>
          <a:lstStyle>
            <a:lvl1pPr marL="0" indent="0">
              <a:buNone/>
              <a:defRPr sz="3600" b="1">
                <a:solidFill>
                  <a:srgbClr val="F47320"/>
                </a:solidFill>
                <a:latin typeface="Arial" panose="020B0604020202020204" pitchFamily="34" charset="0"/>
                <a:cs typeface="Arial" panose="020B0604020202020204" pitchFamily="34" charset="0"/>
              </a:defRPr>
            </a:lvl1pPr>
          </a:lstStyle>
          <a:p>
            <a:pPr lvl="0"/>
            <a:r>
              <a:rPr lang="en-AU" dirty="0"/>
              <a:t>TITLE GOES HERE</a:t>
            </a:r>
          </a:p>
        </p:txBody>
      </p:sp>
      <p:sp>
        <p:nvSpPr>
          <p:cNvPr id="28" name="Content Placeholder 27">
            <a:extLst>
              <a:ext uri="{FF2B5EF4-FFF2-40B4-BE49-F238E27FC236}">
                <a16:creationId xmlns:a16="http://schemas.microsoft.com/office/drawing/2014/main" id="{B62C3027-8847-F1A7-517F-9E00162AF6C9}"/>
              </a:ext>
            </a:extLst>
          </p:cNvPr>
          <p:cNvSpPr>
            <a:spLocks noGrp="1"/>
          </p:cNvSpPr>
          <p:nvPr userDrawn="1">
            <p:ph sz="quarter" idx="12"/>
          </p:nvPr>
        </p:nvSpPr>
        <p:spPr>
          <a:xfrm>
            <a:off x="431007" y="2222402"/>
            <a:ext cx="11125200" cy="70627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80399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2">
            <a:lumMod val="90000"/>
          </a:schemeClr>
        </a:solidFill>
        <a:effectLst/>
      </p:bgPr>
    </p:bg>
    <p:spTree>
      <p:nvGrpSpPr>
        <p:cNvPr id="1" name=""/>
        <p:cNvGrpSpPr/>
        <p:nvPr/>
      </p:nvGrpSpPr>
      <p:grpSpPr>
        <a:xfrm>
          <a:off x="0" y="0"/>
          <a:ext cx="0" cy="0"/>
          <a:chOff x="0" y="0"/>
          <a:chExt cx="0" cy="0"/>
        </a:xfrm>
      </p:grpSpPr>
      <p:sp>
        <p:nvSpPr>
          <p:cNvPr id="6" name="Content Placeholder 27">
            <a:extLst>
              <a:ext uri="{FF2B5EF4-FFF2-40B4-BE49-F238E27FC236}">
                <a16:creationId xmlns:a16="http://schemas.microsoft.com/office/drawing/2014/main" id="{A6369094-C1A7-7E28-28E5-01278BC8DA0A}"/>
              </a:ext>
            </a:extLst>
          </p:cNvPr>
          <p:cNvSpPr>
            <a:spLocks noGrp="1"/>
          </p:cNvSpPr>
          <p:nvPr>
            <p:ph sz="quarter" idx="13"/>
          </p:nvPr>
        </p:nvSpPr>
        <p:spPr>
          <a:xfrm>
            <a:off x="459921" y="3105193"/>
            <a:ext cx="7997328" cy="6016556"/>
          </a:xfrm>
          <a:prstGeom prst="rect">
            <a:avLst/>
          </a:prstGeom>
        </p:spPr>
        <p:txBody>
          <a:bodyPr anchor="b">
            <a:norm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1">
            <a:extLst>
              <a:ext uri="{FF2B5EF4-FFF2-40B4-BE49-F238E27FC236}">
                <a16:creationId xmlns:a16="http://schemas.microsoft.com/office/drawing/2014/main" id="{291FD2D4-DE6F-898D-1A60-D3EFD7FE46DE}"/>
              </a:ext>
            </a:extLst>
          </p:cNvPr>
          <p:cNvSpPr>
            <a:spLocks noGrp="1"/>
          </p:cNvSpPr>
          <p:nvPr>
            <p:ph sz="quarter" idx="12" hasCustomPrompt="1"/>
          </p:nvPr>
        </p:nvSpPr>
        <p:spPr>
          <a:xfrm>
            <a:off x="459921" y="1002635"/>
            <a:ext cx="5972175" cy="2102558"/>
          </a:xfrm>
          <a:prstGeom prst="rect">
            <a:avLst/>
          </a:prstGeom>
        </p:spPr>
        <p:txBody>
          <a:bodyPr>
            <a:noAutofit/>
          </a:bodyPr>
          <a:lstStyle>
            <a:lvl1pPr marL="0" indent="0">
              <a:spcBef>
                <a:spcPts val="0"/>
              </a:spcBef>
              <a:buNone/>
              <a:defRPr sz="5400">
                <a:solidFill>
                  <a:srgbClr val="F47320"/>
                </a:solidFill>
              </a:defRPr>
            </a:lvl1pPr>
          </a:lstStyle>
          <a:p>
            <a:pPr lvl="0"/>
            <a:r>
              <a:rPr lang="en-US" dirty="0"/>
              <a:t>TITLE GOES</a:t>
            </a:r>
          </a:p>
          <a:p>
            <a:pPr lvl="0"/>
            <a:r>
              <a:rPr lang="en-US" dirty="0"/>
              <a:t>HERE</a:t>
            </a:r>
            <a:endParaRPr lang="en-AU" dirty="0"/>
          </a:p>
        </p:txBody>
      </p:sp>
      <p:sp>
        <p:nvSpPr>
          <p:cNvPr id="8" name="Text Placeholder 23">
            <a:extLst>
              <a:ext uri="{FF2B5EF4-FFF2-40B4-BE49-F238E27FC236}">
                <a16:creationId xmlns:a16="http://schemas.microsoft.com/office/drawing/2014/main" id="{BD5C7657-86B3-D585-6E38-DE4B35755BCB}"/>
              </a:ext>
            </a:extLst>
          </p:cNvPr>
          <p:cNvSpPr>
            <a:spLocks noGrp="1"/>
          </p:cNvSpPr>
          <p:nvPr>
            <p:ph type="body" sz="quarter" idx="11" hasCustomPrompt="1"/>
          </p:nvPr>
        </p:nvSpPr>
        <p:spPr>
          <a:xfrm>
            <a:off x="490402" y="670690"/>
            <a:ext cx="5248133" cy="453227"/>
          </a:xfrm>
          <a:prstGeom prst="rect">
            <a:avLst/>
          </a:prstGeom>
        </p:spPr>
        <p:txBody>
          <a:bodyPr>
            <a:normAutofit/>
          </a:bodyPr>
          <a:lstStyle>
            <a:lvl1pPr marL="0" indent="0">
              <a:buNone/>
              <a:defRPr sz="1800" b="1">
                <a:solidFill>
                  <a:schemeClr val="tx1"/>
                </a:solidFill>
                <a:latin typeface="Arial" panose="020B0604020202020204" pitchFamily="34" charset="0"/>
                <a:cs typeface="Arial" panose="020B0604020202020204" pitchFamily="34" charset="0"/>
              </a:defRPr>
            </a:lvl1pPr>
          </a:lstStyle>
          <a:p>
            <a:pPr lvl="0"/>
            <a:r>
              <a:rPr lang="en-AU" dirty="0"/>
              <a:t>SUBTITLE GOES HERE</a:t>
            </a:r>
          </a:p>
        </p:txBody>
      </p:sp>
      <p:pic>
        <p:nvPicPr>
          <p:cNvPr id="9" name="Graphic 8">
            <a:extLst>
              <a:ext uri="{FF2B5EF4-FFF2-40B4-BE49-F238E27FC236}">
                <a16:creationId xmlns:a16="http://schemas.microsoft.com/office/drawing/2014/main" id="{BEB14EA0-DEF5-B5FD-C2FC-D8B8A57E46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586185" y="416095"/>
            <a:ext cx="2103597" cy="375878"/>
          </a:xfrm>
          <a:prstGeom prst="rect">
            <a:avLst/>
          </a:prstGeom>
        </p:spPr>
      </p:pic>
      <p:cxnSp>
        <p:nvCxnSpPr>
          <p:cNvPr id="10" name="Straight Connector 9">
            <a:extLst>
              <a:ext uri="{FF2B5EF4-FFF2-40B4-BE49-F238E27FC236}">
                <a16:creationId xmlns:a16="http://schemas.microsoft.com/office/drawing/2014/main" id="{10FE60FC-A3B8-C687-1AD0-E4F3332C1706}"/>
              </a:ext>
            </a:extLst>
          </p:cNvPr>
          <p:cNvCxnSpPr>
            <a:cxnSpLocks/>
          </p:cNvCxnSpPr>
          <p:nvPr userDrawn="1"/>
        </p:nvCxnSpPr>
        <p:spPr>
          <a:xfrm>
            <a:off x="490402" y="9602798"/>
            <a:ext cx="1719453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A06124-E161-8B1B-9079-BE7A7CDBB4D3}"/>
              </a:ext>
            </a:extLst>
          </p:cNvPr>
          <p:cNvSpPr txBox="1">
            <a:spLocks/>
          </p:cNvSpPr>
          <p:nvPr userDrawn="1"/>
        </p:nvSpPr>
        <p:spPr>
          <a:xfrm>
            <a:off x="17175618" y="9774180"/>
            <a:ext cx="618990" cy="258532"/>
          </a:xfrm>
          <a:prstGeom prst="rect">
            <a:avLst/>
          </a:prstGeom>
          <a:noFill/>
        </p:spPr>
        <p:txBody>
          <a:bodyPr wrap="square" rtlCol="0">
            <a:spAutoFit/>
          </a:bodyPr>
          <a:lstStyle/>
          <a:p>
            <a:pPr algn="r">
              <a:lnSpc>
                <a:spcPct val="80000"/>
              </a:lnSpc>
            </a:pPr>
            <a:fld id="{90876E9D-F723-4429-9AFE-44F62F2FA9A6}" type="slidenum">
              <a:rPr lang="en-AU" sz="1350" smtClean="0">
                <a:latin typeface="Arial" panose="020B0604020202020204" pitchFamily="34" charset="0"/>
                <a:cs typeface="Arial" panose="020B0604020202020204" pitchFamily="34" charset="0"/>
              </a:rPr>
              <a:t>‹N°›</a:t>
            </a:fld>
            <a:endParaRPr lang="en-AU" sz="1350" dirty="0">
              <a:latin typeface="Arial" panose="020B0604020202020204" pitchFamily="34" charset="0"/>
              <a:cs typeface="Arial" panose="020B0604020202020204" pitchFamily="34" charset="0"/>
            </a:endParaRPr>
          </a:p>
        </p:txBody>
      </p:sp>
      <p:pic>
        <p:nvPicPr>
          <p:cNvPr id="12" name="그림 7">
            <a:extLst>
              <a:ext uri="{FF2B5EF4-FFF2-40B4-BE49-F238E27FC236}">
                <a16:creationId xmlns:a16="http://schemas.microsoft.com/office/drawing/2014/main" id="{91150DFA-D9C4-EA2F-1C03-BD940FDA1D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4242" y="9857574"/>
            <a:ext cx="3200621" cy="130218"/>
          </a:xfrm>
          <a:prstGeom prst="rect">
            <a:avLst/>
          </a:prstGeom>
        </p:spPr>
      </p:pic>
    </p:spTree>
    <p:extLst>
      <p:ext uri="{BB962C8B-B14F-4D97-AF65-F5344CB8AC3E}">
        <p14:creationId xmlns:p14="http://schemas.microsoft.com/office/powerpoint/2010/main" val="3671825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Content Placeholder 27">
            <a:extLst>
              <a:ext uri="{FF2B5EF4-FFF2-40B4-BE49-F238E27FC236}">
                <a16:creationId xmlns:a16="http://schemas.microsoft.com/office/drawing/2014/main" id="{A6369094-C1A7-7E28-28E5-01278BC8DA0A}"/>
              </a:ext>
            </a:extLst>
          </p:cNvPr>
          <p:cNvSpPr>
            <a:spLocks noGrp="1"/>
          </p:cNvSpPr>
          <p:nvPr>
            <p:ph sz="quarter" idx="13"/>
          </p:nvPr>
        </p:nvSpPr>
        <p:spPr>
          <a:xfrm>
            <a:off x="459921" y="3105193"/>
            <a:ext cx="7997328" cy="6016556"/>
          </a:xfrm>
          <a:prstGeom prst="rect">
            <a:avLst/>
          </a:prstGeom>
        </p:spPr>
        <p:txBody>
          <a:bodyPr anchor="b">
            <a:normAutofit/>
          </a:bodyPr>
          <a:lstStyle>
            <a:lvl1pPr>
              <a:defRPr sz="2100">
                <a:solidFill>
                  <a:schemeClr val="bg1"/>
                </a:solidFill>
              </a:defRPr>
            </a:lvl1pPr>
            <a:lvl2pPr>
              <a:defRPr sz="2100">
                <a:solidFill>
                  <a:schemeClr val="bg1"/>
                </a:solidFill>
              </a:defRPr>
            </a:lvl2pPr>
            <a:lvl3pPr>
              <a:defRPr sz="2100">
                <a:solidFill>
                  <a:schemeClr val="bg1"/>
                </a:solidFill>
              </a:defRPr>
            </a:lvl3pPr>
            <a:lvl4pPr>
              <a:defRPr sz="2100">
                <a:solidFill>
                  <a:schemeClr val="bg1"/>
                </a:solidFill>
              </a:defRPr>
            </a:lvl4pPr>
            <a:lvl5pP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1">
            <a:extLst>
              <a:ext uri="{FF2B5EF4-FFF2-40B4-BE49-F238E27FC236}">
                <a16:creationId xmlns:a16="http://schemas.microsoft.com/office/drawing/2014/main" id="{291FD2D4-DE6F-898D-1A60-D3EFD7FE46DE}"/>
              </a:ext>
            </a:extLst>
          </p:cNvPr>
          <p:cNvSpPr>
            <a:spLocks noGrp="1"/>
          </p:cNvSpPr>
          <p:nvPr>
            <p:ph sz="quarter" idx="12" hasCustomPrompt="1"/>
          </p:nvPr>
        </p:nvSpPr>
        <p:spPr>
          <a:xfrm>
            <a:off x="459921" y="1002635"/>
            <a:ext cx="5972175" cy="2102558"/>
          </a:xfrm>
          <a:prstGeom prst="rect">
            <a:avLst/>
          </a:prstGeom>
        </p:spPr>
        <p:txBody>
          <a:bodyPr>
            <a:noAutofit/>
          </a:bodyPr>
          <a:lstStyle>
            <a:lvl1pPr marL="0" indent="0">
              <a:spcBef>
                <a:spcPts val="0"/>
              </a:spcBef>
              <a:buNone/>
              <a:defRPr sz="5400">
                <a:solidFill>
                  <a:srgbClr val="F47320"/>
                </a:solidFill>
              </a:defRPr>
            </a:lvl1pPr>
          </a:lstStyle>
          <a:p>
            <a:pPr lvl="0"/>
            <a:r>
              <a:rPr lang="en-US" dirty="0"/>
              <a:t>TITLE GOES</a:t>
            </a:r>
          </a:p>
          <a:p>
            <a:pPr lvl="0"/>
            <a:r>
              <a:rPr lang="en-US" dirty="0"/>
              <a:t>HERE</a:t>
            </a:r>
            <a:endParaRPr lang="en-AU" dirty="0"/>
          </a:p>
        </p:txBody>
      </p:sp>
      <p:sp>
        <p:nvSpPr>
          <p:cNvPr id="8" name="Text Placeholder 23">
            <a:extLst>
              <a:ext uri="{FF2B5EF4-FFF2-40B4-BE49-F238E27FC236}">
                <a16:creationId xmlns:a16="http://schemas.microsoft.com/office/drawing/2014/main" id="{BD5C7657-86B3-D585-6E38-DE4B35755BCB}"/>
              </a:ext>
            </a:extLst>
          </p:cNvPr>
          <p:cNvSpPr>
            <a:spLocks noGrp="1"/>
          </p:cNvSpPr>
          <p:nvPr>
            <p:ph type="body" sz="quarter" idx="11" hasCustomPrompt="1"/>
          </p:nvPr>
        </p:nvSpPr>
        <p:spPr>
          <a:xfrm>
            <a:off x="490402" y="670690"/>
            <a:ext cx="5248133" cy="453227"/>
          </a:xfrm>
          <a:prstGeom prst="rect">
            <a:avLst/>
          </a:prstGeom>
        </p:spPr>
        <p:txBody>
          <a:bodyPr>
            <a:normAutofit/>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AU" dirty="0"/>
              <a:t>SUBTITLE GOES HERE</a:t>
            </a:r>
          </a:p>
        </p:txBody>
      </p:sp>
      <p:pic>
        <p:nvPicPr>
          <p:cNvPr id="9" name="Graphic 8">
            <a:extLst>
              <a:ext uri="{FF2B5EF4-FFF2-40B4-BE49-F238E27FC236}">
                <a16:creationId xmlns:a16="http://schemas.microsoft.com/office/drawing/2014/main" id="{BEB14EA0-DEF5-B5FD-C2FC-D8B8A57E46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586185" y="416095"/>
            <a:ext cx="2103597" cy="375878"/>
          </a:xfrm>
          <a:prstGeom prst="rect">
            <a:avLst/>
          </a:prstGeom>
        </p:spPr>
      </p:pic>
      <p:cxnSp>
        <p:nvCxnSpPr>
          <p:cNvPr id="3" name="Straight Connector 2">
            <a:extLst>
              <a:ext uri="{FF2B5EF4-FFF2-40B4-BE49-F238E27FC236}">
                <a16:creationId xmlns:a16="http://schemas.microsoft.com/office/drawing/2014/main" id="{1DE5CC9F-B9BF-BB7D-11C0-C0AD1236B912}"/>
              </a:ext>
            </a:extLst>
          </p:cNvPr>
          <p:cNvCxnSpPr>
            <a:cxnSpLocks/>
          </p:cNvCxnSpPr>
          <p:nvPr/>
        </p:nvCxnSpPr>
        <p:spPr>
          <a:xfrm>
            <a:off x="490402" y="9602798"/>
            <a:ext cx="17194532"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7C091BA-9A7B-09DD-B13E-5D420109F654}"/>
              </a:ext>
            </a:extLst>
          </p:cNvPr>
          <p:cNvSpPr txBox="1">
            <a:spLocks/>
          </p:cNvSpPr>
          <p:nvPr/>
        </p:nvSpPr>
        <p:spPr>
          <a:xfrm>
            <a:off x="17175618" y="9774180"/>
            <a:ext cx="618990" cy="258532"/>
          </a:xfrm>
          <a:prstGeom prst="rect">
            <a:avLst/>
          </a:prstGeom>
          <a:noFill/>
        </p:spPr>
        <p:txBody>
          <a:bodyPr wrap="square" rtlCol="0">
            <a:spAutoFit/>
          </a:bodyPr>
          <a:lstStyle/>
          <a:p>
            <a:pPr algn="r">
              <a:lnSpc>
                <a:spcPct val="80000"/>
              </a:lnSpc>
            </a:pPr>
            <a:fld id="{90876E9D-F723-4429-9AFE-44F62F2FA9A6}" type="slidenum">
              <a:rPr lang="en-AU" sz="1350" smtClean="0">
                <a:solidFill>
                  <a:schemeClr val="bg1"/>
                </a:solidFill>
                <a:latin typeface="Arial" panose="020B0604020202020204" pitchFamily="34" charset="0"/>
                <a:cs typeface="Arial" panose="020B0604020202020204" pitchFamily="34" charset="0"/>
              </a:rPr>
              <a:t>‹N°›</a:t>
            </a:fld>
            <a:endParaRPr lang="en-AU" sz="1350" dirty="0">
              <a:solidFill>
                <a:schemeClr val="bg1"/>
              </a:solidFill>
              <a:latin typeface="Arial" panose="020B0604020202020204" pitchFamily="34" charset="0"/>
              <a:cs typeface="Arial" panose="020B0604020202020204" pitchFamily="34" charset="0"/>
            </a:endParaRPr>
          </a:p>
        </p:txBody>
      </p:sp>
      <p:pic>
        <p:nvPicPr>
          <p:cNvPr id="5" name="그림 7">
            <a:extLst>
              <a:ext uri="{FF2B5EF4-FFF2-40B4-BE49-F238E27FC236}">
                <a16:creationId xmlns:a16="http://schemas.microsoft.com/office/drawing/2014/main" id="{16FBD5BD-021D-A4B3-83A9-D91961F73B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237" y="9857574"/>
            <a:ext cx="3200630" cy="130218"/>
          </a:xfrm>
          <a:prstGeom prst="rect">
            <a:avLst/>
          </a:prstGeom>
        </p:spPr>
      </p:pic>
    </p:spTree>
    <p:extLst>
      <p:ext uri="{BB962C8B-B14F-4D97-AF65-F5344CB8AC3E}">
        <p14:creationId xmlns:p14="http://schemas.microsoft.com/office/powerpoint/2010/main" val="32763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955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aphic B (Cover)">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57B05B23-70B0-D948-B96F-AEEFCE2870DA}"/>
              </a:ext>
            </a:extLst>
          </p:cNvPr>
          <p:cNvPicPr>
            <a:picLocks noChangeAspect="1"/>
          </p:cNvPicPr>
          <p:nvPr userDrawn="1"/>
        </p:nvPicPr>
        <p:blipFill rotWithShape="1">
          <a:blip r:embed="rId2"/>
          <a:srcRect t="15625"/>
          <a:stretch/>
        </p:blipFill>
        <p:spPr>
          <a:xfrm rot="10800000">
            <a:off x="0" y="0"/>
            <a:ext cx="18288000" cy="10287000"/>
          </a:xfrm>
          <a:prstGeom prst="rect">
            <a:avLst/>
          </a:prstGeom>
        </p:spPr>
      </p:pic>
      <p:pic>
        <p:nvPicPr>
          <p:cNvPr id="3" name="그림 2">
            <a:extLst>
              <a:ext uri="{FF2B5EF4-FFF2-40B4-BE49-F238E27FC236}">
                <a16:creationId xmlns:a16="http://schemas.microsoft.com/office/drawing/2014/main" id="{4683654A-3F27-C746-B7C4-ABFF200C73C4}"/>
              </a:ext>
            </a:extLst>
          </p:cNvPr>
          <p:cNvPicPr>
            <a:picLocks noChangeAspect="1"/>
          </p:cNvPicPr>
          <p:nvPr userDrawn="1"/>
        </p:nvPicPr>
        <p:blipFill>
          <a:blip r:embed="rId3"/>
          <a:stretch>
            <a:fillRect/>
          </a:stretch>
        </p:blipFill>
        <p:spPr>
          <a:xfrm>
            <a:off x="14472138" y="381004"/>
            <a:ext cx="3546231" cy="920657"/>
          </a:xfrm>
          <a:prstGeom prst="rect">
            <a:avLst/>
          </a:prstGeom>
        </p:spPr>
      </p:pic>
      <p:sp>
        <p:nvSpPr>
          <p:cNvPr id="11" name="TextBox 10">
            <a:extLst>
              <a:ext uri="{FF2B5EF4-FFF2-40B4-BE49-F238E27FC236}">
                <a16:creationId xmlns:a16="http://schemas.microsoft.com/office/drawing/2014/main" id="{3C4C5D63-D5A1-7747-B80B-DF9584D3866C}"/>
              </a:ext>
            </a:extLst>
          </p:cNvPr>
          <p:cNvSpPr txBox="1"/>
          <p:nvPr userDrawn="1"/>
        </p:nvSpPr>
        <p:spPr>
          <a:xfrm>
            <a:off x="357106" y="9700124"/>
            <a:ext cx="3688274" cy="242374"/>
          </a:xfrm>
          <a:prstGeom prst="rect">
            <a:avLst/>
          </a:prstGeom>
          <a:noFill/>
        </p:spPr>
        <p:txBody>
          <a:bodyPr wrap="square" rtlCol="0">
            <a:spAutoFit/>
          </a:bodyPr>
          <a:lstStyle/>
          <a:p>
            <a:r>
              <a:rPr kumimoji="1" lang="en-US" altLang="ko-Kore-KR" sz="975" dirty="0">
                <a:solidFill>
                  <a:schemeClr val="bg1"/>
                </a:solidFill>
              </a:rPr>
              <a:t>ⓒ 2024 </a:t>
            </a:r>
            <a:r>
              <a:rPr kumimoji="1" lang="en-US" altLang="ko-Kore-KR" sz="975" b="0" i="0" dirty="0">
                <a:solidFill>
                  <a:schemeClr val="bg1"/>
                </a:solidFill>
                <a:latin typeface="Hanwha L_OTF" panose="02020403020101020101" pitchFamily="18" charset="-127"/>
                <a:ea typeface="Hanwha L_OTF" panose="02020403020101020101" pitchFamily="18" charset="-127"/>
              </a:rPr>
              <a:t>Hanwha Vision Co., Ltd. </a:t>
            </a:r>
            <a:r>
              <a:rPr kumimoji="1" lang="en-US" altLang="ko-Kore-KR" sz="975" dirty="0">
                <a:solidFill>
                  <a:schemeClr val="bg1"/>
                </a:solidFill>
              </a:rPr>
              <a:t>All rights reserved.</a:t>
            </a:r>
            <a:endParaRPr kumimoji="1" lang="ko-Kore-KR" altLang="en-US" sz="975" dirty="0">
              <a:solidFill>
                <a:schemeClr val="bg1"/>
              </a:solidFill>
            </a:endParaRPr>
          </a:p>
        </p:txBody>
      </p:sp>
    </p:spTree>
    <p:extLst>
      <p:ext uri="{BB962C8B-B14F-4D97-AF65-F5344CB8AC3E}">
        <p14:creationId xmlns:p14="http://schemas.microsoft.com/office/powerpoint/2010/main" val="153903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1">
    <p:spTree>
      <p:nvGrpSpPr>
        <p:cNvPr id="1" name=""/>
        <p:cNvGrpSpPr/>
        <p:nvPr/>
      </p:nvGrpSpPr>
      <p:grpSpPr>
        <a:xfrm>
          <a:off x="0" y="0"/>
          <a:ext cx="0" cy="0"/>
          <a:chOff x="0" y="0"/>
          <a:chExt cx="0" cy="0"/>
        </a:xfrm>
      </p:grpSpPr>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223971"/>
          </a:xfrm>
          <a:prstGeom prst="rect">
            <a:avLst/>
          </a:prstGeom>
        </p:spPr>
      </p:pic>
      <p:sp>
        <p:nvSpPr>
          <p:cNvPr id="9" name="TextBox 8">
            <a:extLst>
              <a:ext uri="{FF2B5EF4-FFF2-40B4-BE49-F238E27FC236}">
                <a16:creationId xmlns:a16="http://schemas.microsoft.com/office/drawing/2014/main" id="{76C571AF-9EE7-9B46-9533-B2D06E7C38D6}"/>
              </a:ext>
            </a:extLst>
          </p:cNvPr>
          <p:cNvSpPr txBox="1"/>
          <p:nvPr userDrawn="1"/>
        </p:nvSpPr>
        <p:spPr>
          <a:xfrm>
            <a:off x="357106" y="9700124"/>
            <a:ext cx="3688274" cy="242374"/>
          </a:xfrm>
          <a:prstGeom prst="rect">
            <a:avLst/>
          </a:prstGeom>
          <a:noFill/>
        </p:spPr>
        <p:txBody>
          <a:bodyPr wrap="square" rtlCol="0">
            <a:spAutoFit/>
          </a:bodyPr>
          <a:lstStyle/>
          <a:p>
            <a:r>
              <a:rPr kumimoji="1" lang="en-US" altLang="ko-Kore-KR" sz="975" dirty="0">
                <a:solidFill>
                  <a:schemeClr val="bg1">
                    <a:lumMod val="65000"/>
                  </a:schemeClr>
                </a:solidFill>
              </a:rPr>
              <a:t>ⓒ 2024 </a:t>
            </a:r>
            <a:r>
              <a:rPr kumimoji="1" lang="en-US" altLang="ko-Kore-KR" sz="975" b="0" i="0" dirty="0">
                <a:solidFill>
                  <a:schemeClr val="bg1">
                    <a:lumMod val="65000"/>
                  </a:schemeClr>
                </a:solidFill>
                <a:latin typeface="Hanwha L_OTF" panose="02020403020101020101" pitchFamily="18" charset="-127"/>
                <a:ea typeface="Hanwha L_OTF" panose="02020403020101020101" pitchFamily="18" charset="-127"/>
              </a:rPr>
              <a:t>Hanwha Vision Co., Ltd. </a:t>
            </a:r>
            <a:r>
              <a:rPr kumimoji="1" lang="en-US" altLang="ko-Kore-KR" sz="975" dirty="0">
                <a:solidFill>
                  <a:schemeClr val="bg1">
                    <a:lumMod val="65000"/>
                  </a:schemeClr>
                </a:solidFill>
              </a:rPr>
              <a:t>All rights reserved.</a:t>
            </a:r>
            <a:endParaRPr kumimoji="1" lang="ko-Kore-KR" altLang="en-US" sz="975" dirty="0">
              <a:solidFill>
                <a:schemeClr val="bg1">
                  <a:lumMod val="65000"/>
                </a:schemeClr>
              </a:solidFill>
            </a:endParaRPr>
          </a:p>
        </p:txBody>
      </p:sp>
      <p:pic>
        <p:nvPicPr>
          <p:cNvPr id="13" name="그림 12">
            <a:extLst>
              <a:ext uri="{FF2B5EF4-FFF2-40B4-BE49-F238E27FC236}">
                <a16:creationId xmlns:a16="http://schemas.microsoft.com/office/drawing/2014/main" id="{06C15B9A-2F20-F54D-BE3A-F1806BC17FE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288380" y="546699"/>
            <a:ext cx="1502829" cy="270000"/>
          </a:xfrm>
          <a:prstGeom prst="rect">
            <a:avLst/>
          </a:prstGeom>
        </p:spPr>
      </p:pic>
    </p:spTree>
    <p:extLst>
      <p:ext uri="{BB962C8B-B14F-4D97-AF65-F5344CB8AC3E}">
        <p14:creationId xmlns:p14="http://schemas.microsoft.com/office/powerpoint/2010/main" val="444894709"/>
      </p:ext>
    </p:extLst>
  </p:cSld>
  <p:clrMapOvr>
    <a:masterClrMapping/>
  </p:clrMapOvr>
  <p:extLst>
    <p:ext uri="{DCECCB84-F9BA-43D5-87BE-67443E8EF086}">
      <p15:sldGuideLst xmlns:p15="http://schemas.microsoft.com/office/powerpoint/2012/main">
        <p15:guide id="1" pos="7469">
          <p15:clr>
            <a:srgbClr val="FBAE40"/>
          </p15:clr>
        </p15:guide>
        <p15:guide id="2" pos="211">
          <p15:clr>
            <a:srgbClr val="FBAE40"/>
          </p15:clr>
        </p15:guide>
        <p15:guide id="3" orient="horz" pos="595">
          <p15:clr>
            <a:srgbClr val="FBAE40"/>
          </p15:clr>
        </p15:guide>
        <p15:guide id="4" orient="horz" pos="1275">
          <p15:clr>
            <a:srgbClr val="FBAE40"/>
          </p15:clr>
        </p15:guide>
        <p15:guide id="5" orient="horz" pos="39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4" name="Content Placeholder 27">
            <a:extLst>
              <a:ext uri="{FF2B5EF4-FFF2-40B4-BE49-F238E27FC236}">
                <a16:creationId xmlns:a16="http://schemas.microsoft.com/office/drawing/2014/main" id="{9CCA74FC-4DF9-3BE4-3953-7787739EE0E1}"/>
              </a:ext>
            </a:extLst>
          </p:cNvPr>
          <p:cNvSpPr>
            <a:spLocks noGrp="1"/>
          </p:cNvSpPr>
          <p:nvPr>
            <p:ph sz="quarter" idx="13"/>
          </p:nvPr>
        </p:nvSpPr>
        <p:spPr>
          <a:xfrm>
            <a:off x="459921" y="3105193"/>
            <a:ext cx="7997328" cy="6016556"/>
          </a:xfrm>
          <a:prstGeom prst="rect">
            <a:avLst/>
          </a:prstGeom>
        </p:spPr>
        <p:txBody>
          <a:bodyPr anchor="b">
            <a:norm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Content Placeholder 21">
            <a:extLst>
              <a:ext uri="{FF2B5EF4-FFF2-40B4-BE49-F238E27FC236}">
                <a16:creationId xmlns:a16="http://schemas.microsoft.com/office/drawing/2014/main" id="{FF63818A-E37C-C035-93B3-E2D2000A42C1}"/>
              </a:ext>
            </a:extLst>
          </p:cNvPr>
          <p:cNvSpPr>
            <a:spLocks noGrp="1"/>
          </p:cNvSpPr>
          <p:nvPr>
            <p:ph sz="quarter" idx="12" hasCustomPrompt="1"/>
          </p:nvPr>
        </p:nvSpPr>
        <p:spPr>
          <a:xfrm>
            <a:off x="459921" y="1002635"/>
            <a:ext cx="5972175" cy="2102558"/>
          </a:xfrm>
          <a:prstGeom prst="rect">
            <a:avLst/>
          </a:prstGeom>
        </p:spPr>
        <p:txBody>
          <a:bodyPr>
            <a:noAutofit/>
          </a:bodyPr>
          <a:lstStyle>
            <a:lvl1pPr marL="0" indent="0">
              <a:spcBef>
                <a:spcPts val="0"/>
              </a:spcBef>
              <a:buNone/>
              <a:defRPr sz="5400">
                <a:solidFill>
                  <a:srgbClr val="F47320"/>
                </a:solidFill>
              </a:defRPr>
            </a:lvl1pPr>
          </a:lstStyle>
          <a:p>
            <a:pPr lvl="0"/>
            <a:r>
              <a:rPr lang="en-US" dirty="0"/>
              <a:t>TITLE GOES</a:t>
            </a:r>
          </a:p>
          <a:p>
            <a:pPr lvl="0"/>
            <a:r>
              <a:rPr lang="en-US" dirty="0"/>
              <a:t>HERE</a:t>
            </a:r>
            <a:endParaRPr lang="en-AU" dirty="0"/>
          </a:p>
        </p:txBody>
      </p:sp>
      <p:sp>
        <p:nvSpPr>
          <p:cNvPr id="26" name="Text Placeholder 23">
            <a:extLst>
              <a:ext uri="{FF2B5EF4-FFF2-40B4-BE49-F238E27FC236}">
                <a16:creationId xmlns:a16="http://schemas.microsoft.com/office/drawing/2014/main" id="{A6C888E4-87C7-8F95-0800-83DC2BE00D58}"/>
              </a:ext>
            </a:extLst>
          </p:cNvPr>
          <p:cNvSpPr>
            <a:spLocks noGrp="1"/>
          </p:cNvSpPr>
          <p:nvPr>
            <p:ph type="body" sz="quarter" idx="11" hasCustomPrompt="1"/>
          </p:nvPr>
        </p:nvSpPr>
        <p:spPr>
          <a:xfrm>
            <a:off x="490402" y="670690"/>
            <a:ext cx="5248133" cy="453227"/>
          </a:xfrm>
          <a:prstGeom prst="rect">
            <a:avLst/>
          </a:prstGeom>
        </p:spPr>
        <p:txBody>
          <a:bodyPr>
            <a:normAutofit/>
          </a:bodyPr>
          <a:lstStyle>
            <a:lvl1pPr marL="0" indent="0">
              <a:buNone/>
              <a:defRPr sz="1800" b="1">
                <a:solidFill>
                  <a:schemeClr val="tx1"/>
                </a:solidFill>
                <a:latin typeface="Arial" panose="020B0604020202020204" pitchFamily="34" charset="0"/>
                <a:cs typeface="Arial" panose="020B0604020202020204" pitchFamily="34" charset="0"/>
              </a:defRPr>
            </a:lvl1pPr>
          </a:lstStyle>
          <a:p>
            <a:pPr lvl="0"/>
            <a:r>
              <a:rPr lang="en-AU" dirty="0"/>
              <a:t>SUBTITLE GOES HERE</a:t>
            </a:r>
          </a:p>
        </p:txBody>
      </p:sp>
      <p:pic>
        <p:nvPicPr>
          <p:cNvPr id="19" name="그림 10">
            <a:extLst>
              <a:ext uri="{FF2B5EF4-FFF2-40B4-BE49-F238E27FC236}">
                <a16:creationId xmlns:a16="http://schemas.microsoft.com/office/drawing/2014/main" id="{F9157707-047E-9FCB-7B5C-9ABF17D4369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5575366" y="412094"/>
            <a:ext cx="2114417" cy="379878"/>
          </a:xfrm>
          <a:prstGeom prst="rect">
            <a:avLst/>
          </a:prstGeom>
        </p:spPr>
      </p:pic>
      <p:cxnSp>
        <p:nvCxnSpPr>
          <p:cNvPr id="21" name="Straight Connector 20">
            <a:extLst>
              <a:ext uri="{FF2B5EF4-FFF2-40B4-BE49-F238E27FC236}">
                <a16:creationId xmlns:a16="http://schemas.microsoft.com/office/drawing/2014/main" id="{28B7FFFC-1AED-1844-8BDB-0F6B38EEC743}"/>
              </a:ext>
            </a:extLst>
          </p:cNvPr>
          <p:cNvCxnSpPr>
            <a:cxnSpLocks/>
          </p:cNvCxnSpPr>
          <p:nvPr/>
        </p:nvCxnSpPr>
        <p:spPr>
          <a:xfrm>
            <a:off x="490402" y="9602798"/>
            <a:ext cx="1719453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971C1F4-54D0-A158-E007-2FB736095304}"/>
              </a:ext>
            </a:extLst>
          </p:cNvPr>
          <p:cNvSpPr txBox="1">
            <a:spLocks/>
          </p:cNvSpPr>
          <p:nvPr/>
        </p:nvSpPr>
        <p:spPr>
          <a:xfrm>
            <a:off x="17175618" y="9774180"/>
            <a:ext cx="618990" cy="258532"/>
          </a:xfrm>
          <a:prstGeom prst="rect">
            <a:avLst/>
          </a:prstGeom>
          <a:noFill/>
        </p:spPr>
        <p:txBody>
          <a:bodyPr wrap="square" rtlCol="0">
            <a:spAutoFit/>
          </a:bodyPr>
          <a:lstStyle/>
          <a:p>
            <a:pPr algn="r">
              <a:lnSpc>
                <a:spcPct val="80000"/>
              </a:lnSpc>
            </a:pPr>
            <a:fld id="{90876E9D-F723-4429-9AFE-44F62F2FA9A6}" type="slidenum">
              <a:rPr lang="en-AU" sz="1350" smtClean="0">
                <a:solidFill>
                  <a:schemeClr val="bg2">
                    <a:lumMod val="75000"/>
                  </a:schemeClr>
                </a:solidFill>
                <a:latin typeface="Arial" panose="020B0604020202020204" pitchFamily="34" charset="0"/>
                <a:cs typeface="Arial" panose="020B0604020202020204" pitchFamily="34" charset="0"/>
              </a:rPr>
              <a:t>‹N°›</a:t>
            </a:fld>
            <a:endParaRPr lang="en-AU" sz="1350" dirty="0">
              <a:solidFill>
                <a:schemeClr val="bg2">
                  <a:lumMod val="75000"/>
                </a:schemeClr>
              </a:solidFill>
              <a:latin typeface="Arial" panose="020B0604020202020204" pitchFamily="34" charset="0"/>
              <a:cs typeface="Arial" panose="020B0604020202020204" pitchFamily="34" charset="0"/>
            </a:endParaRPr>
          </a:p>
        </p:txBody>
      </p:sp>
      <p:pic>
        <p:nvPicPr>
          <p:cNvPr id="23" name="그림 7">
            <a:extLst>
              <a:ext uri="{FF2B5EF4-FFF2-40B4-BE49-F238E27FC236}">
                <a16:creationId xmlns:a16="http://schemas.microsoft.com/office/drawing/2014/main" id="{A8CFC7CA-4306-BF2C-B32E-2C1B3B24B2D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94237" y="9861306"/>
            <a:ext cx="3200630" cy="135000"/>
          </a:xfrm>
          <a:prstGeom prst="rect">
            <a:avLst/>
          </a:prstGeom>
        </p:spPr>
      </p:pic>
    </p:spTree>
    <p:extLst>
      <p:ext uri="{BB962C8B-B14F-4D97-AF65-F5344CB8AC3E}">
        <p14:creationId xmlns:p14="http://schemas.microsoft.com/office/powerpoint/2010/main" val="130854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제목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64" y="1031358"/>
            <a:ext cx="17172000" cy="1080000"/>
          </a:xfrm>
        </p:spPr>
        <p:txBody>
          <a:bodyPr lIns="0" tIns="0" rIns="0" bIns="0" anchor="t" anchorCtr="0">
            <a:normAutofit/>
          </a:bodyPr>
          <a:lstStyle>
            <a:lvl1pPr>
              <a:defRPr sz="3600" b="1">
                <a:solidFill>
                  <a:schemeClr val="tx1">
                    <a:lumMod val="85000"/>
                    <a:lumOff val="15000"/>
                  </a:schemeClr>
                </a:solidFill>
                <a:latin typeface="+mj-ea"/>
                <a:ea typeface="+mj-ea"/>
              </a:defRPr>
            </a:lvl1pPr>
          </a:lstStyle>
          <a:p>
            <a:r>
              <a:rPr lang="en-US" altLang="ko-KR" dirty="0">
                <a:latin typeface="Arial" panose="020B0604020202020204" pitchFamily="34" charset="0"/>
                <a:cs typeface="Arial" panose="020B0604020202020204" pitchFamily="34" charset="0"/>
              </a:rPr>
              <a:t>Title of section</a:t>
            </a:r>
            <a:endParaRPr lang="en-US" dirty="0"/>
          </a:p>
        </p:txBody>
      </p:sp>
    </p:spTree>
    <p:extLst>
      <p:ext uri="{BB962C8B-B14F-4D97-AF65-F5344CB8AC3E}">
        <p14:creationId xmlns:p14="http://schemas.microsoft.com/office/powerpoint/2010/main" val="372548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521378" y="9947790"/>
            <a:ext cx="3200630" cy="135000"/>
          </a:xfrm>
          <a:prstGeom prst="rect">
            <a:avLst/>
          </a:prstGeom>
        </p:spPr>
      </p:pic>
      <p:pic>
        <p:nvPicPr>
          <p:cNvPr id="14" name="그림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8288000" cy="223971"/>
          </a:xfrm>
          <a:prstGeom prst="rect">
            <a:avLst/>
          </a:prstGeom>
        </p:spPr>
      </p:pic>
      <p:pic>
        <p:nvPicPr>
          <p:cNvPr id="7" name="그림 6"/>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987812" y="625698"/>
            <a:ext cx="1803398" cy="324000"/>
          </a:xfrm>
          <a:prstGeom prst="rect">
            <a:avLst/>
          </a:prstGeom>
        </p:spPr>
      </p:pic>
    </p:spTree>
    <p:extLst>
      <p:ext uri="{BB962C8B-B14F-4D97-AF65-F5344CB8AC3E}">
        <p14:creationId xmlns:p14="http://schemas.microsoft.com/office/powerpoint/2010/main" val="3256141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구역 머리글">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337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4" r:id="rId23"/>
    <p:sldLayoutId id="2147483675"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2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8.jpe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tags" Target="../tags/tag5.xml"/><Relationship Id="rId7" Type="http://schemas.openxmlformats.org/officeDocument/2006/relationships/image" Target="../media/image131.png"/><Relationship Id="rId2" Type="http://schemas.openxmlformats.org/officeDocument/2006/relationships/customXml" Target="../../customXml/item6.xml"/><Relationship Id="rId1" Type="http://schemas.openxmlformats.org/officeDocument/2006/relationships/customXml" Target="../../customXml/item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slideLayout" Target="../slideLayouts/slideLayout13.xml"/><Relationship Id="rId9" Type="http://schemas.openxmlformats.org/officeDocument/2006/relationships/image" Target="../media/image133.png"/></Relationships>
</file>

<file path=ppt/slides/_rels/slide1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37.png"/><Relationship Id="rId18" Type="http://schemas.openxmlformats.org/officeDocument/2006/relationships/image" Target="../media/image142.jpeg"/><Relationship Id="rId26" Type="http://schemas.openxmlformats.org/officeDocument/2006/relationships/image" Target="../media/image150.svg"/><Relationship Id="rId3" Type="http://schemas.openxmlformats.org/officeDocument/2006/relationships/tags" Target="../tags/tag6.xml"/><Relationship Id="rId21" Type="http://schemas.openxmlformats.org/officeDocument/2006/relationships/image" Target="../media/image145.svg"/><Relationship Id="rId7" Type="http://schemas.openxmlformats.org/officeDocument/2006/relationships/tags" Target="../tags/tag10.xml"/><Relationship Id="rId12" Type="http://schemas.openxmlformats.org/officeDocument/2006/relationships/image" Target="../media/image136.png"/><Relationship Id="rId17" Type="http://schemas.openxmlformats.org/officeDocument/2006/relationships/image" Target="../media/image141.jpeg"/><Relationship Id="rId25" Type="http://schemas.openxmlformats.org/officeDocument/2006/relationships/image" Target="../media/image149.png"/><Relationship Id="rId2" Type="http://schemas.openxmlformats.org/officeDocument/2006/relationships/customXml" Target="../../customXml/item8.xml"/><Relationship Id="rId16" Type="http://schemas.openxmlformats.org/officeDocument/2006/relationships/image" Target="../media/image140.jpeg"/><Relationship Id="rId20" Type="http://schemas.openxmlformats.org/officeDocument/2006/relationships/image" Target="../media/image144.png"/><Relationship Id="rId29" Type="http://schemas.openxmlformats.org/officeDocument/2006/relationships/image" Target="../media/image153.svg"/><Relationship Id="rId1" Type="http://schemas.openxmlformats.org/officeDocument/2006/relationships/customXml" Target="../../customXml/item11.xml"/><Relationship Id="rId6" Type="http://schemas.openxmlformats.org/officeDocument/2006/relationships/tags" Target="../tags/tag9.xml"/><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tags" Target="../tags/tag8.xml"/><Relationship Id="rId15" Type="http://schemas.openxmlformats.org/officeDocument/2006/relationships/image" Target="../media/image139.jpeg"/><Relationship Id="rId23" Type="http://schemas.openxmlformats.org/officeDocument/2006/relationships/image" Target="../media/image147.png"/><Relationship Id="rId28" Type="http://schemas.openxmlformats.org/officeDocument/2006/relationships/image" Target="../media/image152.svg"/><Relationship Id="rId10" Type="http://schemas.openxmlformats.org/officeDocument/2006/relationships/image" Target="../media/image134.jpeg"/><Relationship Id="rId19" Type="http://schemas.openxmlformats.org/officeDocument/2006/relationships/image" Target="../media/image143.jpeg"/><Relationship Id="rId4" Type="http://schemas.openxmlformats.org/officeDocument/2006/relationships/tags" Target="../tags/tag7.xml"/><Relationship Id="rId9" Type="http://schemas.openxmlformats.org/officeDocument/2006/relationships/slideLayout" Target="../slideLayouts/slideLayout13.xml"/><Relationship Id="rId14" Type="http://schemas.openxmlformats.org/officeDocument/2006/relationships/image" Target="../media/image138.jpeg"/><Relationship Id="rId22" Type="http://schemas.openxmlformats.org/officeDocument/2006/relationships/image" Target="../media/image146.png"/><Relationship Id="rId27" Type="http://schemas.openxmlformats.org/officeDocument/2006/relationships/image" Target="../media/image15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54.jpe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55.png"/><Relationship Id="rId13" Type="http://schemas.microsoft.com/office/2007/relationships/hdphoto" Target="../media/hdphoto4.wdp"/><Relationship Id="rId18" Type="http://schemas.openxmlformats.org/officeDocument/2006/relationships/image" Target="../media/image160.png"/><Relationship Id="rId26" Type="http://schemas.openxmlformats.org/officeDocument/2006/relationships/image" Target="../media/image165.png"/><Relationship Id="rId3" Type="http://schemas.openxmlformats.org/officeDocument/2006/relationships/tags" Target="../tags/tag14.xml"/><Relationship Id="rId21" Type="http://schemas.openxmlformats.org/officeDocument/2006/relationships/image" Target="../media/image162.png"/><Relationship Id="rId7" Type="http://schemas.openxmlformats.org/officeDocument/2006/relationships/slideLayout" Target="../slideLayouts/slideLayout13.xml"/><Relationship Id="rId12" Type="http://schemas.openxmlformats.org/officeDocument/2006/relationships/image" Target="../media/image157.png"/><Relationship Id="rId17" Type="http://schemas.microsoft.com/office/2007/relationships/hdphoto" Target="../media/hdphoto6.wdp"/><Relationship Id="rId25" Type="http://schemas.microsoft.com/office/2007/relationships/hdphoto" Target="../media/hdphoto9.wdp"/><Relationship Id="rId2" Type="http://schemas.openxmlformats.org/officeDocument/2006/relationships/customXml" Target="../../customXml/item1.xml"/><Relationship Id="rId16" Type="http://schemas.openxmlformats.org/officeDocument/2006/relationships/image" Target="../media/image159.png"/><Relationship Id="rId20" Type="http://schemas.microsoft.com/office/2007/relationships/hdphoto" Target="../media/hdphoto7.wdp"/><Relationship Id="rId29" Type="http://schemas.openxmlformats.org/officeDocument/2006/relationships/image" Target="../media/image168.svg"/><Relationship Id="rId1" Type="http://schemas.openxmlformats.org/officeDocument/2006/relationships/customXml" Target="../../customXml/item15.xml"/><Relationship Id="rId6" Type="http://schemas.openxmlformats.org/officeDocument/2006/relationships/tags" Target="../tags/tag17.xml"/><Relationship Id="rId11" Type="http://schemas.microsoft.com/office/2007/relationships/hdphoto" Target="../media/hdphoto3.wdp"/><Relationship Id="rId24" Type="http://schemas.openxmlformats.org/officeDocument/2006/relationships/image" Target="../media/image164.png"/><Relationship Id="rId32" Type="http://schemas.openxmlformats.org/officeDocument/2006/relationships/image" Target="../media/image171.png"/><Relationship Id="rId5" Type="http://schemas.openxmlformats.org/officeDocument/2006/relationships/tags" Target="../tags/tag16.xml"/><Relationship Id="rId15" Type="http://schemas.microsoft.com/office/2007/relationships/hdphoto" Target="../media/hdphoto5.wdp"/><Relationship Id="rId23" Type="http://schemas.microsoft.com/office/2007/relationships/hdphoto" Target="../media/hdphoto8.wdp"/><Relationship Id="rId28" Type="http://schemas.openxmlformats.org/officeDocument/2006/relationships/image" Target="../media/image167.png"/><Relationship Id="rId10" Type="http://schemas.openxmlformats.org/officeDocument/2006/relationships/image" Target="../media/image156.png"/><Relationship Id="rId19" Type="http://schemas.openxmlformats.org/officeDocument/2006/relationships/image" Target="../media/image161.png"/><Relationship Id="rId31" Type="http://schemas.openxmlformats.org/officeDocument/2006/relationships/image" Target="../media/image170.png"/><Relationship Id="rId4" Type="http://schemas.openxmlformats.org/officeDocument/2006/relationships/tags" Target="../tags/tag15.xml"/><Relationship Id="rId9" Type="http://schemas.microsoft.com/office/2007/relationships/hdphoto" Target="../media/hdphoto2.wdp"/><Relationship Id="rId14" Type="http://schemas.openxmlformats.org/officeDocument/2006/relationships/image" Target="../media/image158.png"/><Relationship Id="rId22" Type="http://schemas.openxmlformats.org/officeDocument/2006/relationships/image" Target="../media/image163.png"/><Relationship Id="rId27" Type="http://schemas.openxmlformats.org/officeDocument/2006/relationships/image" Target="../media/image166.png"/><Relationship Id="rId30" Type="http://schemas.openxmlformats.org/officeDocument/2006/relationships/image" Target="../media/image16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34.jpe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3" Type="http://schemas.openxmlformats.org/officeDocument/2006/relationships/slideLayout" Target="../slideLayouts/slideLayout13.xml"/><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customXml" Target="../../customXml/item13.xml"/><Relationship Id="rId16" Type="http://schemas.openxmlformats.org/officeDocument/2006/relationships/image" Target="../media/image184.jpeg"/><Relationship Id="rId1" Type="http://schemas.openxmlformats.org/officeDocument/2006/relationships/customXml" Target="../../customXml/item3.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jpe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s>
</file>

<file path=ppt/slides/_rels/slide23.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87.png"/><Relationship Id="rId2" Type="http://schemas.openxmlformats.org/officeDocument/2006/relationships/customXml" Target="../../customXml/item9.xml"/><Relationship Id="rId1" Type="http://schemas.openxmlformats.org/officeDocument/2006/relationships/customXml" Target="../../customXml/item2.xml"/><Relationship Id="rId6" Type="http://schemas.openxmlformats.org/officeDocument/2006/relationships/image" Target="../media/image186.png"/><Relationship Id="rId5" Type="http://schemas.openxmlformats.org/officeDocument/2006/relationships/image" Target="../media/image185.jpeg"/><Relationship Id="rId4"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14.xml"/><Relationship Id="rId1" Type="http://schemas.openxmlformats.org/officeDocument/2006/relationships/customXml" Target="../../customXml/item10.xml"/><Relationship Id="rId4" Type="http://schemas.openxmlformats.org/officeDocument/2006/relationships/image" Target="../media/image18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189.jpeg"/></Relationships>
</file>

<file path=ppt/slides/_rels/slide2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198.png"/><Relationship Id="rId3" Type="http://schemas.microsoft.com/office/2007/relationships/hdphoto" Target="../media/hdphoto10.wdp"/><Relationship Id="rId7" Type="http://schemas.openxmlformats.org/officeDocument/2006/relationships/image" Target="../media/image197.jpeg"/><Relationship Id="rId2" Type="http://schemas.openxmlformats.org/officeDocument/2006/relationships/image" Target="../media/image193.png"/><Relationship Id="rId1" Type="http://schemas.openxmlformats.org/officeDocument/2006/relationships/slideLayout" Target="../slideLayouts/slideLayout16.xml"/><Relationship Id="rId6" Type="http://schemas.openxmlformats.org/officeDocument/2006/relationships/image" Target="../media/image196.png"/><Relationship Id="rId5" Type="http://schemas.openxmlformats.org/officeDocument/2006/relationships/image" Target="../media/image195.svg"/><Relationship Id="rId4" Type="http://schemas.openxmlformats.org/officeDocument/2006/relationships/image" Target="../media/image194.png"/></Relationships>
</file>

<file path=ppt/slides/_rels/slide2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7.xml"/><Relationship Id="rId4" Type="http://schemas.openxmlformats.org/officeDocument/2006/relationships/image" Target="../media/image20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hyperlink" Target="mailto:p.ranjard@hanwha.com" TargetMode="External"/><Relationship Id="rId13" Type="http://schemas.openxmlformats.org/officeDocument/2006/relationships/hyperlink" Target="mailto:m.menini@hanwha.com" TargetMode="External"/><Relationship Id="rId18" Type="http://schemas.openxmlformats.org/officeDocument/2006/relationships/image" Target="../media/image211.jpeg"/><Relationship Id="rId3" Type="http://schemas.openxmlformats.org/officeDocument/2006/relationships/hyperlink" Target="mailto:g.jagorel@hanwha.com" TargetMode="External"/><Relationship Id="rId7" Type="http://schemas.openxmlformats.org/officeDocument/2006/relationships/image" Target="../media/image206.jpeg"/><Relationship Id="rId12" Type="http://schemas.openxmlformats.org/officeDocument/2006/relationships/hyperlink" Target="mailto:t.guillemarre@hanwha.com" TargetMode="External"/><Relationship Id="rId17" Type="http://schemas.openxmlformats.org/officeDocument/2006/relationships/image" Target="../media/image210.jpeg"/><Relationship Id="rId2" Type="http://schemas.openxmlformats.org/officeDocument/2006/relationships/image" Target="../media/image202.png"/><Relationship Id="rId16" Type="http://schemas.openxmlformats.org/officeDocument/2006/relationships/hyperlink" Target="mailto:k.ak@hanwha.com" TargetMode="External"/><Relationship Id="rId20" Type="http://schemas.openxmlformats.org/officeDocument/2006/relationships/image" Target="../media/image213.png"/><Relationship Id="rId1" Type="http://schemas.openxmlformats.org/officeDocument/2006/relationships/slideLayout" Target="../slideLayouts/slideLayout20.xml"/><Relationship Id="rId6" Type="http://schemas.openxmlformats.org/officeDocument/2006/relationships/image" Target="../media/image205.png"/><Relationship Id="rId11" Type="http://schemas.openxmlformats.org/officeDocument/2006/relationships/image" Target="../media/image208.jpeg"/><Relationship Id="rId5" Type="http://schemas.openxmlformats.org/officeDocument/2006/relationships/image" Target="../media/image204.png"/><Relationship Id="rId15" Type="http://schemas.openxmlformats.org/officeDocument/2006/relationships/image" Target="../media/image209.jpeg"/><Relationship Id="rId10" Type="http://schemas.openxmlformats.org/officeDocument/2006/relationships/image" Target="../media/image207.jpeg"/><Relationship Id="rId19" Type="http://schemas.openxmlformats.org/officeDocument/2006/relationships/image" Target="../media/image212.jpeg"/><Relationship Id="rId4" Type="http://schemas.openxmlformats.org/officeDocument/2006/relationships/image" Target="../media/image203.png"/><Relationship Id="rId9" Type="http://schemas.openxmlformats.org/officeDocument/2006/relationships/hyperlink" Target="mailto:c.zarader@hanwha.com" TargetMode="External"/><Relationship Id="rId14" Type="http://schemas.openxmlformats.org/officeDocument/2006/relationships/hyperlink" Target="mailto:m.vernier@hanwha.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03.png"/><Relationship Id="rId7" Type="http://schemas.openxmlformats.org/officeDocument/2006/relationships/image" Target="../media/image215.jpeg"/><Relationship Id="rId12" Type="http://schemas.openxmlformats.org/officeDocument/2006/relationships/image" Target="../media/image22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14.jpeg"/><Relationship Id="rId11" Type="http://schemas.openxmlformats.org/officeDocument/2006/relationships/image" Target="../media/image219.emf"/><Relationship Id="rId5" Type="http://schemas.openxmlformats.org/officeDocument/2006/relationships/image" Target="../media/image205.png"/><Relationship Id="rId10" Type="http://schemas.openxmlformats.org/officeDocument/2006/relationships/image" Target="../media/image218.jpeg"/><Relationship Id="rId4" Type="http://schemas.openxmlformats.org/officeDocument/2006/relationships/image" Target="../media/image204.png"/><Relationship Id="rId9" Type="http://schemas.openxmlformats.org/officeDocument/2006/relationships/image" Target="../media/image217.jpeg"/></Relationships>
</file>

<file path=ppt/slides/_rels/slide33.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04.png"/><Relationship Id="rId7" Type="http://schemas.openxmlformats.org/officeDocument/2006/relationships/image" Target="../media/image223.jpeg"/><Relationship Id="rId2" Type="http://schemas.openxmlformats.org/officeDocument/2006/relationships/image" Target="../media/image203.png"/><Relationship Id="rId1" Type="http://schemas.openxmlformats.org/officeDocument/2006/relationships/slideLayout" Target="../slideLayouts/slideLayout20.xml"/><Relationship Id="rId6" Type="http://schemas.openxmlformats.org/officeDocument/2006/relationships/image" Target="../media/image222.jpeg"/><Relationship Id="rId11" Type="http://schemas.openxmlformats.org/officeDocument/2006/relationships/image" Target="../media/image227.png"/><Relationship Id="rId5" Type="http://schemas.openxmlformats.org/officeDocument/2006/relationships/image" Target="../media/image221.jpeg"/><Relationship Id="rId10" Type="http://schemas.openxmlformats.org/officeDocument/2006/relationships/image" Target="../media/image226.jpg"/><Relationship Id="rId4" Type="http://schemas.openxmlformats.org/officeDocument/2006/relationships/image" Target="../media/image205.png"/><Relationship Id="rId9" Type="http://schemas.openxmlformats.org/officeDocument/2006/relationships/image" Target="../media/image225.png"/></Relationships>
</file>

<file path=ppt/slides/_rels/slide3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9.pn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1.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37.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37.png"/><Relationship Id="rId4" Type="http://schemas.openxmlformats.org/officeDocument/2006/relationships/image" Target="../media/image236.png"/></Relationships>
</file>

<file path=ppt/slides/_rels/slide3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9.jpg"/><Relationship Id="rId5" Type="http://schemas.microsoft.com/office/2007/relationships/hdphoto" Target="../media/hdphoto11.wdp"/><Relationship Id="rId4" Type="http://schemas.openxmlformats.org/officeDocument/2006/relationships/image" Target="../media/image237.png"/></Relationships>
</file>

<file path=ppt/slides/_rels/slide39.xml.rels><?xml version="1.0" encoding="UTF-8" standalone="yes"?>
<Relationships xmlns="http://schemas.openxmlformats.org/package/2006/relationships"><Relationship Id="rId8" Type="http://schemas.openxmlformats.org/officeDocument/2006/relationships/image" Target="../media/image245.png"/><Relationship Id="rId3" Type="http://schemas.microsoft.com/office/2007/relationships/hdphoto" Target="../media/hdphoto12.wdp"/><Relationship Id="rId7" Type="http://schemas.openxmlformats.org/officeDocument/2006/relationships/image" Target="../media/image244.png"/><Relationship Id="rId2" Type="http://schemas.openxmlformats.org/officeDocument/2006/relationships/image" Target="../media/image240.png"/><Relationship Id="rId1" Type="http://schemas.openxmlformats.org/officeDocument/2006/relationships/slideLayout" Target="../slideLayouts/slideLayout15.xml"/><Relationship Id="rId6" Type="http://schemas.openxmlformats.org/officeDocument/2006/relationships/image" Target="../media/image243.jpeg"/><Relationship Id="rId5" Type="http://schemas.openxmlformats.org/officeDocument/2006/relationships/image" Target="../media/image242.png"/><Relationship Id="rId4" Type="http://schemas.openxmlformats.org/officeDocument/2006/relationships/image" Target="../media/image241.jpe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6.jpg"/><Relationship Id="rId7" Type="http://schemas.openxmlformats.org/officeDocument/2006/relationships/image" Target="../media/image249.emf"/><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248.png"/><Relationship Id="rId4" Type="http://schemas.openxmlformats.org/officeDocument/2006/relationships/image" Target="../media/image2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37.png"/><Relationship Id="rId4" Type="http://schemas.openxmlformats.org/officeDocument/2006/relationships/image" Target="../media/image236.png"/></Relationships>
</file>

<file path=ppt/slides/_rels/slide44.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image" Target="../media/image251.jpeg"/><Relationship Id="rId1" Type="http://schemas.openxmlformats.org/officeDocument/2006/relationships/slideLayout" Target="../slideLayouts/slideLayout21.xml"/><Relationship Id="rId6" Type="http://schemas.openxmlformats.org/officeDocument/2006/relationships/image" Target="../media/image255.png"/><Relationship Id="rId11" Type="http://schemas.openxmlformats.org/officeDocument/2006/relationships/image" Target="../media/image260.png"/><Relationship Id="rId5" Type="http://schemas.openxmlformats.org/officeDocument/2006/relationships/image" Target="../media/image254.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s>
</file>

<file path=ppt/slides/_rels/slide4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261.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5" Type="http://schemas.openxmlformats.org/officeDocument/2006/relationships/image" Target="../media/image274.png"/><Relationship Id="rId10" Type="http://schemas.openxmlformats.org/officeDocument/2006/relationships/image" Target="../media/image269.png"/><Relationship Id="rId4" Type="http://schemas.openxmlformats.org/officeDocument/2006/relationships/image" Target="../media/image21.png"/><Relationship Id="rId9" Type="http://schemas.openxmlformats.org/officeDocument/2006/relationships/image" Target="../media/image268.png"/><Relationship Id="rId14" Type="http://schemas.openxmlformats.org/officeDocument/2006/relationships/image" Target="../media/image273.png"/></Relationships>
</file>

<file path=ppt/slides/_rels/slide47.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png"/><Relationship Id="rId18" Type="http://schemas.openxmlformats.org/officeDocument/2006/relationships/image" Target="../media/image292.png"/><Relationship Id="rId3" Type="http://schemas.openxmlformats.org/officeDocument/2006/relationships/image" Target="../media/image277.png"/><Relationship Id="rId7" Type="http://schemas.openxmlformats.org/officeDocument/2006/relationships/image" Target="../media/image281.png"/><Relationship Id="rId12" Type="http://schemas.openxmlformats.org/officeDocument/2006/relationships/image" Target="../media/image286.png"/><Relationship Id="rId17" Type="http://schemas.openxmlformats.org/officeDocument/2006/relationships/image" Target="../media/image291.png"/><Relationship Id="rId2" Type="http://schemas.openxmlformats.org/officeDocument/2006/relationships/image" Target="../media/image276.png"/><Relationship Id="rId16"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280.png"/><Relationship Id="rId11" Type="http://schemas.openxmlformats.org/officeDocument/2006/relationships/image" Target="../media/image285.png"/><Relationship Id="rId5" Type="http://schemas.openxmlformats.org/officeDocument/2006/relationships/image" Target="../media/image279.png"/><Relationship Id="rId15" Type="http://schemas.openxmlformats.org/officeDocument/2006/relationships/image" Target="../media/image289.pn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 Id="rId14" Type="http://schemas.openxmlformats.org/officeDocument/2006/relationships/image" Target="../media/image288.png"/></Relationships>
</file>

<file path=ppt/slides/_rels/slide49.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94.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93.png"/><Relationship Id="rId2" Type="http://schemas.openxmlformats.org/officeDocument/2006/relationships/image" Target="../media/image252.png"/><Relationship Id="rId1" Type="http://schemas.openxmlformats.org/officeDocument/2006/relationships/slideLayout" Target="../slideLayouts/slideLayout21.xml"/><Relationship Id="rId6" Type="http://schemas.openxmlformats.org/officeDocument/2006/relationships/image" Target="../media/image256.png"/><Relationship Id="rId11" Type="http://schemas.openxmlformats.org/officeDocument/2006/relationships/image" Target="../media/image251.jpeg"/><Relationship Id="rId5" Type="http://schemas.openxmlformats.org/officeDocument/2006/relationships/image" Target="../media/image255.png"/><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300.png"/><Relationship Id="rId18" Type="http://schemas.openxmlformats.org/officeDocument/2006/relationships/image" Target="../media/image259.png"/><Relationship Id="rId3" Type="http://schemas.openxmlformats.org/officeDocument/2006/relationships/image" Target="../media/image296.png"/><Relationship Id="rId7" Type="http://schemas.openxmlformats.org/officeDocument/2006/relationships/image" Target="../media/image255.png"/><Relationship Id="rId12" Type="http://schemas.openxmlformats.org/officeDocument/2006/relationships/image" Target="../media/image299.png"/><Relationship Id="rId17" Type="http://schemas.openxmlformats.org/officeDocument/2006/relationships/image" Target="../media/image258.png"/><Relationship Id="rId2" Type="http://schemas.openxmlformats.org/officeDocument/2006/relationships/image" Target="../media/image295.png"/><Relationship Id="rId16" Type="http://schemas.openxmlformats.org/officeDocument/2006/relationships/image" Target="../media/image257.png"/><Relationship Id="rId1" Type="http://schemas.openxmlformats.org/officeDocument/2006/relationships/slideLayout" Target="../slideLayouts/slideLayout21.xml"/><Relationship Id="rId6" Type="http://schemas.openxmlformats.org/officeDocument/2006/relationships/image" Target="../media/image254.png"/><Relationship Id="rId11" Type="http://schemas.openxmlformats.org/officeDocument/2006/relationships/image" Target="../media/image298.png"/><Relationship Id="rId5" Type="http://schemas.openxmlformats.org/officeDocument/2006/relationships/image" Target="../media/image294.png"/><Relationship Id="rId15" Type="http://schemas.openxmlformats.org/officeDocument/2006/relationships/image" Target="../media/image256.png"/><Relationship Id="rId10" Type="http://schemas.openxmlformats.org/officeDocument/2006/relationships/image" Target="../media/image297.png"/><Relationship Id="rId19" Type="http://schemas.openxmlformats.org/officeDocument/2006/relationships/image" Target="../media/image260.png"/><Relationship Id="rId4" Type="http://schemas.openxmlformats.org/officeDocument/2006/relationships/image" Target="../media/image293.png"/><Relationship Id="rId9" Type="http://schemas.openxmlformats.org/officeDocument/2006/relationships/image" Target="../media/image253.png"/><Relationship Id="rId14" Type="http://schemas.openxmlformats.org/officeDocument/2006/relationships/image" Target="../media/image301.png"/></Relationships>
</file>

<file path=ppt/slides/_rels/slide51.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304.png"/><Relationship Id="rId18" Type="http://schemas.openxmlformats.org/officeDocument/2006/relationships/image" Target="../media/image294.png"/><Relationship Id="rId3" Type="http://schemas.openxmlformats.org/officeDocument/2006/relationships/image" Target="../media/image296.png"/><Relationship Id="rId21" Type="http://schemas.openxmlformats.org/officeDocument/2006/relationships/image" Target="../media/image258.png"/><Relationship Id="rId7" Type="http://schemas.openxmlformats.org/officeDocument/2006/relationships/image" Target="../media/image298.png"/><Relationship Id="rId12" Type="http://schemas.openxmlformats.org/officeDocument/2006/relationships/image" Target="../media/image303.png"/><Relationship Id="rId17" Type="http://schemas.openxmlformats.org/officeDocument/2006/relationships/image" Target="../media/image293.png"/><Relationship Id="rId2" Type="http://schemas.openxmlformats.org/officeDocument/2006/relationships/image" Target="../media/image295.png"/><Relationship Id="rId16" Type="http://schemas.openxmlformats.org/officeDocument/2006/relationships/image" Target="../media/image307.png"/><Relationship Id="rId20" Type="http://schemas.openxmlformats.org/officeDocument/2006/relationships/image" Target="../media/image257.png"/><Relationship Id="rId1" Type="http://schemas.openxmlformats.org/officeDocument/2006/relationships/slideLayout" Target="../slideLayouts/slideLayout21.xml"/><Relationship Id="rId6" Type="http://schemas.openxmlformats.org/officeDocument/2006/relationships/image" Target="../media/image297.png"/><Relationship Id="rId11" Type="http://schemas.openxmlformats.org/officeDocument/2006/relationships/image" Target="../media/image302.png"/><Relationship Id="rId5" Type="http://schemas.openxmlformats.org/officeDocument/2006/relationships/image" Target="../media/image255.png"/><Relationship Id="rId15" Type="http://schemas.openxmlformats.org/officeDocument/2006/relationships/image" Target="../media/image306.png"/><Relationship Id="rId23" Type="http://schemas.openxmlformats.org/officeDocument/2006/relationships/image" Target="../media/image260.png"/><Relationship Id="rId10" Type="http://schemas.openxmlformats.org/officeDocument/2006/relationships/image" Target="../media/image301.png"/><Relationship Id="rId19" Type="http://schemas.openxmlformats.org/officeDocument/2006/relationships/image" Target="../media/image256.png"/><Relationship Id="rId4" Type="http://schemas.openxmlformats.org/officeDocument/2006/relationships/image" Target="../media/image254.png"/><Relationship Id="rId9" Type="http://schemas.openxmlformats.org/officeDocument/2006/relationships/image" Target="../media/image300.png"/><Relationship Id="rId14" Type="http://schemas.openxmlformats.org/officeDocument/2006/relationships/image" Target="../media/image305.png"/><Relationship Id="rId22" Type="http://schemas.openxmlformats.org/officeDocument/2006/relationships/image" Target="../media/image259.png"/></Relationships>
</file>

<file path=ppt/slides/_rels/slide52.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09.png"/><Relationship Id="rId4" Type="http://schemas.openxmlformats.org/officeDocument/2006/relationships/image" Target="../media/image249.emf"/></Relationships>
</file>

<file path=ppt/slides/_rels/slide53.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09.png"/><Relationship Id="rId4" Type="http://schemas.openxmlformats.org/officeDocument/2006/relationships/image" Target="../media/image249.emf"/></Relationships>
</file>

<file path=ppt/slides/_rels/slide54.xml.rels><?xml version="1.0" encoding="UTF-8" standalone="yes"?>
<Relationships xmlns="http://schemas.openxmlformats.org/package/2006/relationships"><Relationship Id="rId3" Type="http://schemas.openxmlformats.org/officeDocument/2006/relationships/image" Target="../media/image311.svg"/><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5.png"/><Relationship Id="rId1" Type="http://schemas.openxmlformats.org/officeDocument/2006/relationships/slideLayout" Target="../slideLayouts/slideLayout15.xml"/><Relationship Id="rId4" Type="http://schemas.openxmlformats.org/officeDocument/2006/relationships/image" Target="../media/image316.png"/></Relationships>
</file>

<file path=ppt/slides/_rels/slide5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15.xml"/><Relationship Id="rId5" Type="http://schemas.openxmlformats.org/officeDocument/2006/relationships/image" Target="../media/image317.png"/><Relationship Id="rId4" Type="http://schemas.openxmlformats.org/officeDocument/2006/relationships/hyperlink" Target="https://www.youtube.com/watch?v=6HMeNvlV2j4" TargetMode="External"/></Relationships>
</file>

<file path=ppt/slides/_rels/slide6.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notesSlide" Target="../notesSlides/notesSlide2.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8" Type="http://schemas.openxmlformats.org/officeDocument/2006/relationships/image" Target="../media/image45.png"/><Relationship Id="rId3" Type="http://schemas.openxmlformats.org/officeDocument/2006/relationships/image" Target="../media/image40.pn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6HMeNvlV2j4" TargetMode="External"/><Relationship Id="rId2" Type="http://schemas.openxmlformats.org/officeDocument/2006/relationships/image" Target="../media/image316.png"/><Relationship Id="rId1" Type="http://schemas.openxmlformats.org/officeDocument/2006/relationships/slideLayout" Target="../slideLayouts/slideLayout15.xml"/><Relationship Id="rId5" Type="http://schemas.openxmlformats.org/officeDocument/2006/relationships/image" Target="../media/image318.png"/><Relationship Id="rId4" Type="http://schemas.openxmlformats.org/officeDocument/2006/relationships/image" Target="../media/image317.png"/></Relationships>
</file>

<file path=ppt/slides/_rels/slide61.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hyperlink" Target="https://www.youtube.com/watch?v=6HMeNvlV2j4" TargetMode="External"/><Relationship Id="rId1" Type="http://schemas.openxmlformats.org/officeDocument/2006/relationships/slideLayout" Target="../slideLayouts/slideLayout15.xml"/><Relationship Id="rId5" Type="http://schemas.openxmlformats.org/officeDocument/2006/relationships/image" Target="../media/image319.png"/><Relationship Id="rId4" Type="http://schemas.openxmlformats.org/officeDocument/2006/relationships/image" Target="../media/image318.png"/></Relationships>
</file>

<file path=ppt/slides/_rels/slide62.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9.png"/><Relationship Id="rId1" Type="http://schemas.openxmlformats.org/officeDocument/2006/relationships/slideLayout" Target="../slideLayouts/slideLayout15.xml"/><Relationship Id="rId4" Type="http://schemas.openxmlformats.org/officeDocument/2006/relationships/image" Target="../media/image320.png"/></Relationships>
</file>

<file path=ppt/slides/_rels/slide6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2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1.png"/><Relationship Id="rId7" Type="http://schemas.openxmlformats.org/officeDocument/2006/relationships/image" Target="../media/image325.png"/><Relationship Id="rId2" Type="http://schemas.openxmlformats.org/officeDocument/2006/relationships/image" Target="../media/image234.png"/><Relationship Id="rId1" Type="http://schemas.openxmlformats.org/officeDocument/2006/relationships/slideLayout" Target="../slideLayouts/slideLayout23.xml"/><Relationship Id="rId6" Type="http://schemas.openxmlformats.org/officeDocument/2006/relationships/image" Target="../media/image324.png"/><Relationship Id="rId5" Type="http://schemas.openxmlformats.org/officeDocument/2006/relationships/image" Target="../media/image323.png"/><Relationship Id="rId10" Type="http://schemas.openxmlformats.org/officeDocument/2006/relationships/image" Target="../media/image328.jpeg"/><Relationship Id="rId4" Type="http://schemas.openxmlformats.org/officeDocument/2006/relationships/image" Target="../media/image322.png"/><Relationship Id="rId9" Type="http://schemas.openxmlformats.org/officeDocument/2006/relationships/image" Target="../media/image327.jpg"/></Relationships>
</file>

<file path=ppt/slides/_rels/slide65.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9.png"/><Relationship Id="rId1" Type="http://schemas.openxmlformats.org/officeDocument/2006/relationships/slideLayout" Target="../slideLayouts/slideLayout23.xml"/><Relationship Id="rId4" Type="http://schemas.openxmlformats.org/officeDocument/2006/relationships/image" Target="../media/image234.png"/></Relationships>
</file>

<file path=ppt/slides/_rels/slide66.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1.png"/><Relationship Id="rId7" Type="http://schemas.microsoft.com/office/2007/relationships/hdphoto" Target="../media/hdphoto13.wdp"/><Relationship Id="rId2" Type="http://schemas.openxmlformats.org/officeDocument/2006/relationships/image" Target="../media/image330.png"/><Relationship Id="rId1" Type="http://schemas.openxmlformats.org/officeDocument/2006/relationships/slideLayout" Target="../slideLayouts/slideLayout22.xml"/><Relationship Id="rId6" Type="http://schemas.openxmlformats.org/officeDocument/2006/relationships/image" Target="../media/image334.png"/><Relationship Id="rId11" Type="http://schemas.openxmlformats.org/officeDocument/2006/relationships/image" Target="../media/image337.png"/><Relationship Id="rId5" Type="http://schemas.openxmlformats.org/officeDocument/2006/relationships/image" Target="../media/image333.png"/><Relationship Id="rId10" Type="http://schemas.openxmlformats.org/officeDocument/2006/relationships/image" Target="../media/image234.png"/><Relationship Id="rId4" Type="http://schemas.openxmlformats.org/officeDocument/2006/relationships/image" Target="../media/image332.png"/><Relationship Id="rId9" Type="http://schemas.openxmlformats.org/officeDocument/2006/relationships/image" Target="../media/image336.png"/></Relationships>
</file>

<file path=ppt/slides/_rels/slide67.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hyperlink" Target="https://www.youtube.com/watch?v=4NN2prlbL_0" TargetMode="External"/><Relationship Id="rId3" Type="http://schemas.openxmlformats.org/officeDocument/2006/relationships/image" Target="../media/image338.png"/><Relationship Id="rId7" Type="http://schemas.openxmlformats.org/officeDocument/2006/relationships/hyperlink" Target="https://www.youtube.com/watch?v=HaicOYbPEqU" TargetMode="External"/><Relationship Id="rId12" Type="http://schemas.openxmlformats.org/officeDocument/2006/relationships/image" Target="../media/image342.png"/><Relationship Id="rId2" Type="http://schemas.openxmlformats.org/officeDocument/2006/relationships/hyperlink" Target="https://www.youtube.com/watch?v=uCiULZl17bE" TargetMode="External"/><Relationship Id="rId1" Type="http://schemas.openxmlformats.org/officeDocument/2006/relationships/slideLayout" Target="../slideLayouts/slideLayout23.xml"/><Relationship Id="rId6" Type="http://schemas.openxmlformats.org/officeDocument/2006/relationships/image" Target="../media/image339.png"/><Relationship Id="rId11" Type="http://schemas.openxmlformats.org/officeDocument/2006/relationships/hyperlink" Target="https://www.youtube.com/watch?v=LsylHX5sd_E" TargetMode="External"/><Relationship Id="rId5" Type="http://schemas.openxmlformats.org/officeDocument/2006/relationships/hyperlink" Target="https://www.youtube.com/watch?v=pAB1_S-cli8" TargetMode="External"/><Relationship Id="rId10" Type="http://schemas.openxmlformats.org/officeDocument/2006/relationships/image" Target="../media/image341.png"/><Relationship Id="rId4" Type="http://schemas.openxmlformats.org/officeDocument/2006/relationships/image" Target="../media/image234.png"/><Relationship Id="rId9" Type="http://schemas.openxmlformats.org/officeDocument/2006/relationships/hyperlink" Target="https://www.youtube.com/watch?v=UlICg3fOQJ8" TargetMode="External"/><Relationship Id="rId14" Type="http://schemas.openxmlformats.org/officeDocument/2006/relationships/image" Target="../media/image343.png"/></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hyperlink" Target="https://mynoemis.fr/" TargetMode="External"/><Relationship Id="rId3" Type="http://schemas.openxmlformats.org/officeDocument/2006/relationships/image" Target="../media/image80.png"/><Relationship Id="rId21" Type="http://schemas.openxmlformats.org/officeDocument/2006/relationships/image" Target="../media/image97.pn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image" Target="../media/image79.jpeg"/><Relationship Id="rId16" Type="http://schemas.openxmlformats.org/officeDocument/2006/relationships/image" Target="../media/image93.png"/><Relationship Id="rId20"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1B1E"/>
        </a:solidFill>
        <a:effectLst/>
      </p:bgPr>
    </p:bg>
    <p:spTree>
      <p:nvGrpSpPr>
        <p:cNvPr id="1" name=""/>
        <p:cNvGrpSpPr/>
        <p:nvPr/>
      </p:nvGrpSpPr>
      <p:grpSpPr>
        <a:xfrm>
          <a:off x="0" y="0"/>
          <a:ext cx="0" cy="0"/>
          <a:chOff x="0" y="0"/>
          <a:chExt cx="0" cy="0"/>
        </a:xfrm>
      </p:grpSpPr>
      <p:sp>
        <p:nvSpPr>
          <p:cNvPr id="2" name="Freeform 2"/>
          <p:cNvSpPr/>
          <p:nvPr/>
        </p:nvSpPr>
        <p:spPr>
          <a:xfrm>
            <a:off x="0" y="1"/>
            <a:ext cx="18288000" cy="10767684"/>
          </a:xfrm>
          <a:custGeom>
            <a:avLst/>
            <a:gdLst/>
            <a:ahLst/>
            <a:cxnLst/>
            <a:rect l="l" t="t" r="r" b="b"/>
            <a:pathLst>
              <a:path w="18397239" h="12878067">
                <a:moveTo>
                  <a:pt x="0" y="0"/>
                </a:moveTo>
                <a:lnTo>
                  <a:pt x="18397239" y="0"/>
                </a:lnTo>
                <a:lnTo>
                  <a:pt x="18397239" y="12878067"/>
                </a:lnTo>
                <a:lnTo>
                  <a:pt x="0" y="12878067"/>
                </a:lnTo>
                <a:lnTo>
                  <a:pt x="0" y="0"/>
                </a:lnTo>
                <a:close/>
              </a:path>
            </a:pathLst>
          </a:custGeom>
          <a:blipFill>
            <a:blip r:embed="rId2"/>
            <a:stretch>
              <a:fillRect t="1" b="-19599"/>
            </a:stretch>
          </a:blipFill>
        </p:spPr>
        <p:txBody>
          <a:bodyPr/>
          <a:lstStyle/>
          <a:p>
            <a:endParaRPr lang="fr-FR"/>
          </a:p>
        </p:txBody>
      </p:sp>
      <p:grpSp>
        <p:nvGrpSpPr>
          <p:cNvPr id="3" name="Group 3"/>
          <p:cNvGrpSpPr/>
          <p:nvPr/>
        </p:nvGrpSpPr>
        <p:grpSpPr>
          <a:xfrm>
            <a:off x="0" y="5447"/>
            <a:ext cx="18288000" cy="10767684"/>
            <a:chOff x="0" y="0"/>
            <a:chExt cx="4816593" cy="2835933"/>
          </a:xfrm>
        </p:grpSpPr>
        <p:sp>
          <p:nvSpPr>
            <p:cNvPr id="4" name="Freeform 4"/>
            <p:cNvSpPr>
              <a:spLocks noGrp="1" noRot="1" noMove="1" noResize="1" noEditPoints="1" noAdjustHandles="1" noChangeArrowheads="1" noChangeShapeType="1"/>
            </p:cNvSpPr>
            <p:nvPr/>
          </p:nvSpPr>
          <p:spPr>
            <a:xfrm>
              <a:off x="0" y="0"/>
              <a:ext cx="4816592" cy="2835933"/>
            </a:xfrm>
            <a:custGeom>
              <a:avLst/>
              <a:gdLst/>
              <a:ahLst/>
              <a:cxnLst/>
              <a:rect l="l" t="t" r="r" b="b"/>
              <a:pathLst>
                <a:path w="4816592" h="2835933">
                  <a:moveTo>
                    <a:pt x="0" y="0"/>
                  </a:moveTo>
                  <a:lnTo>
                    <a:pt x="4816592" y="0"/>
                  </a:lnTo>
                  <a:lnTo>
                    <a:pt x="4816592" y="2835933"/>
                  </a:lnTo>
                  <a:lnTo>
                    <a:pt x="0" y="2835933"/>
                  </a:lnTo>
                  <a:close/>
                </a:path>
              </a:pathLst>
            </a:custGeom>
            <a:solidFill>
              <a:srgbClr val="000000">
                <a:alpha val="69804"/>
              </a:srgbClr>
            </a:solidFill>
          </p:spPr>
          <p:txBody>
            <a:bodyPr/>
            <a:lstStyle/>
            <a:p>
              <a:endParaRPr lang="fr-FR"/>
            </a:p>
          </p:txBody>
        </p:sp>
        <p:sp>
          <p:nvSpPr>
            <p:cNvPr id="5" name="TextBox 5"/>
            <p:cNvSpPr txBox="1"/>
            <p:nvPr/>
          </p:nvSpPr>
          <p:spPr>
            <a:xfrm>
              <a:off x="0" y="-47625"/>
              <a:ext cx="4816593" cy="2883558"/>
            </a:xfrm>
            <a:prstGeom prst="rect">
              <a:avLst/>
            </a:prstGeom>
          </p:spPr>
          <p:txBody>
            <a:bodyPr lIns="50800" tIns="50800" rIns="50800" bIns="50800" rtlCol="0" anchor="ctr"/>
            <a:lstStyle/>
            <a:p>
              <a:pPr algn="ctr">
                <a:lnSpc>
                  <a:spcPts val="2239"/>
                </a:lnSpc>
              </a:pPr>
              <a:endParaRPr/>
            </a:p>
          </p:txBody>
        </p:sp>
      </p:grpSp>
      <p:sp>
        <p:nvSpPr>
          <p:cNvPr id="6" name="Freeform 6"/>
          <p:cNvSpPr/>
          <p:nvPr/>
        </p:nvSpPr>
        <p:spPr>
          <a:xfrm>
            <a:off x="1818221" y="5851178"/>
            <a:ext cx="3369451" cy="904868"/>
          </a:xfrm>
          <a:custGeom>
            <a:avLst/>
            <a:gdLst/>
            <a:ahLst/>
            <a:cxnLst/>
            <a:rect l="l" t="t" r="r" b="b"/>
            <a:pathLst>
              <a:path w="3369451" h="904868">
                <a:moveTo>
                  <a:pt x="0" y="0"/>
                </a:moveTo>
                <a:lnTo>
                  <a:pt x="3369451" y="0"/>
                </a:lnTo>
                <a:lnTo>
                  <a:pt x="3369451" y="904868"/>
                </a:lnTo>
                <a:lnTo>
                  <a:pt x="0" y="904868"/>
                </a:lnTo>
                <a:lnTo>
                  <a:pt x="0" y="0"/>
                </a:lnTo>
                <a:close/>
              </a:path>
            </a:pathLst>
          </a:custGeom>
          <a:blipFill>
            <a:blip r:embed="rId3"/>
            <a:stretch>
              <a:fillRect l="-1230" r="-1230" b="-12552"/>
            </a:stretch>
          </a:blipFill>
        </p:spPr>
        <p:txBody>
          <a:bodyPr/>
          <a:lstStyle/>
          <a:p>
            <a:endParaRPr lang="fr-FR"/>
          </a:p>
        </p:txBody>
      </p:sp>
      <p:sp>
        <p:nvSpPr>
          <p:cNvPr id="7" name="Freeform 7"/>
          <p:cNvSpPr/>
          <p:nvPr/>
        </p:nvSpPr>
        <p:spPr>
          <a:xfrm>
            <a:off x="6956964" y="5851178"/>
            <a:ext cx="3593988" cy="1329776"/>
          </a:xfrm>
          <a:custGeom>
            <a:avLst/>
            <a:gdLst/>
            <a:ahLst/>
            <a:cxnLst/>
            <a:rect l="l" t="t" r="r" b="b"/>
            <a:pathLst>
              <a:path w="3593988" h="1329776">
                <a:moveTo>
                  <a:pt x="0" y="0"/>
                </a:moveTo>
                <a:lnTo>
                  <a:pt x="3593988" y="0"/>
                </a:lnTo>
                <a:lnTo>
                  <a:pt x="3593988" y="1329776"/>
                </a:lnTo>
                <a:lnTo>
                  <a:pt x="0" y="1329776"/>
                </a:lnTo>
                <a:lnTo>
                  <a:pt x="0" y="0"/>
                </a:lnTo>
                <a:close/>
              </a:path>
            </a:pathLst>
          </a:custGeom>
          <a:blipFill>
            <a:blip r:embed="rId4"/>
            <a:stretch>
              <a:fillRect/>
            </a:stretch>
          </a:blipFill>
        </p:spPr>
        <p:txBody>
          <a:bodyPr/>
          <a:lstStyle/>
          <a:p>
            <a:endParaRPr lang="fr-FR"/>
          </a:p>
        </p:txBody>
      </p:sp>
      <p:sp>
        <p:nvSpPr>
          <p:cNvPr id="9" name="TextBox 9"/>
          <p:cNvSpPr txBox="1"/>
          <p:nvPr/>
        </p:nvSpPr>
        <p:spPr>
          <a:xfrm>
            <a:off x="1846796" y="6802951"/>
            <a:ext cx="3369451" cy="251644"/>
          </a:xfrm>
          <a:prstGeom prst="rect">
            <a:avLst/>
          </a:prstGeom>
        </p:spPr>
        <p:txBody>
          <a:bodyPr lIns="0" tIns="0" rIns="0" bIns="0" rtlCol="0" anchor="t">
            <a:spAutoFit/>
          </a:bodyPr>
          <a:lstStyle/>
          <a:p>
            <a:pPr algn="ctr">
              <a:lnSpc>
                <a:spcPts val="2174"/>
              </a:lnSpc>
            </a:pPr>
            <a:r>
              <a:rPr lang="en-US" sz="1553">
                <a:solidFill>
                  <a:srgbClr val="FFFFFF"/>
                </a:solidFill>
                <a:latin typeface="Brandon Text Regular"/>
                <a:ea typeface="Brandon Text Regular"/>
                <a:cs typeface="Brandon Text Regular"/>
                <a:sym typeface="Brandon Text"/>
              </a:rPr>
              <a:t>IP TECHNOLOGIES + HUMAN INSIDE</a:t>
            </a:r>
          </a:p>
        </p:txBody>
      </p:sp>
      <p:sp>
        <p:nvSpPr>
          <p:cNvPr id="10" name="TextBox 10"/>
          <p:cNvSpPr txBox="1"/>
          <p:nvPr/>
        </p:nvSpPr>
        <p:spPr>
          <a:xfrm>
            <a:off x="1928414" y="3492850"/>
            <a:ext cx="14431173" cy="846933"/>
          </a:xfrm>
          <a:prstGeom prst="rect">
            <a:avLst/>
          </a:prstGeom>
        </p:spPr>
        <p:txBody>
          <a:bodyPr lIns="0" tIns="0" rIns="0" bIns="0" rtlCol="0" anchor="t">
            <a:spAutoFit/>
          </a:bodyPr>
          <a:lstStyle/>
          <a:p>
            <a:pPr algn="ctr">
              <a:lnSpc>
                <a:spcPts val="6868"/>
              </a:lnSpc>
            </a:pPr>
            <a:r>
              <a:rPr lang="en-US" sz="4906" b="1">
                <a:solidFill>
                  <a:srgbClr val="FFFFFF"/>
                </a:solidFill>
                <a:latin typeface="Roboto 1 Bold"/>
                <a:ea typeface="Roboto 1 Bold"/>
                <a:cs typeface="Roboto 1 Bold"/>
                <a:sym typeface="Roboto 1 Bold"/>
              </a:rPr>
              <a:t>SEMERU RUNGIS - SHOWCASE TECHNOLOGIQUE</a:t>
            </a:r>
          </a:p>
        </p:txBody>
      </p:sp>
      <p:grpSp>
        <p:nvGrpSpPr>
          <p:cNvPr id="11" name="Group 11"/>
          <p:cNvGrpSpPr>
            <a:grpSpLocks noGrp="1" noUngrp="1" noRot="1" noChangeAspect="1" noMove="1" noResize="1"/>
          </p:cNvGrpSpPr>
          <p:nvPr/>
        </p:nvGrpSpPr>
        <p:grpSpPr>
          <a:xfrm>
            <a:off x="14358214" y="-5905500"/>
            <a:ext cx="10132692" cy="10132692"/>
            <a:chOff x="0" y="0"/>
            <a:chExt cx="1708150" cy="1708150"/>
          </a:xfrm>
        </p:grpSpPr>
        <p:sp>
          <p:nvSpPr>
            <p:cNvPr id="12" name="Freeform 12"/>
            <p:cNvSpPr>
              <a:spLocks noGrp="1" noRot="1" noMove="1" noResize="1" noEditPoints="1" noAdjustHandles="1" noChangeArrowheads="1" noChangeShapeType="1"/>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41823">
                <a:alpha val="30980"/>
              </a:srgbClr>
            </a:solidFill>
          </p:spPr>
          <p:txBody>
            <a:bodyPr/>
            <a:lstStyle/>
            <a:p>
              <a:endParaRPr lang="fr-FR"/>
            </a:p>
          </p:txBody>
        </p:sp>
      </p:grpSp>
      <p:pic>
        <p:nvPicPr>
          <p:cNvPr id="14" name="Image 13" descr="Une image contenant Police, Graphique, capture d’écran, logo&#10;&#10;Description générée automatiquement">
            <a:extLst>
              <a:ext uri="{FF2B5EF4-FFF2-40B4-BE49-F238E27FC236}">
                <a16:creationId xmlns:a16="http://schemas.microsoft.com/office/drawing/2014/main" id="{E356E724-8238-C898-A839-E040B021E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6695" y="5473114"/>
            <a:ext cx="5324291" cy="20975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7B4768-E152-BCAA-B64C-42CCA4DDAEDA}"/>
              </a:ext>
            </a:extLst>
          </p:cNvPr>
          <p:cNvSpPr>
            <a:spLocks/>
          </p:cNvSpPr>
          <p:nvPr/>
        </p:nvSpPr>
        <p:spPr>
          <a:xfrm>
            <a:off x="0" y="0"/>
            <a:ext cx="18288000" cy="10287000"/>
          </a:xfrm>
          <a:prstGeom prst="rect">
            <a:avLst/>
          </a:prstGeom>
          <a:solidFill>
            <a:srgbClr val="111B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reeform 2">
            <a:extLst>
              <a:ext uri="{FF2B5EF4-FFF2-40B4-BE49-F238E27FC236}">
                <a16:creationId xmlns:a16="http://schemas.microsoft.com/office/drawing/2014/main" id="{DF419118-81B5-226F-E55D-40D6D936CE43}"/>
              </a:ext>
            </a:extLst>
          </p:cNvPr>
          <p:cNvSpPr/>
          <p:nvPr/>
        </p:nvSpPr>
        <p:spPr>
          <a:xfrm>
            <a:off x="809581" y="904566"/>
            <a:ext cx="2047949" cy="1048089"/>
          </a:xfrm>
          <a:custGeom>
            <a:avLst/>
            <a:gdLst/>
            <a:ahLst/>
            <a:cxnLst/>
            <a:rect l="l" t="t" r="r" b="b"/>
            <a:pathLst>
              <a:path w="2047949" h="1048089">
                <a:moveTo>
                  <a:pt x="0" y="0"/>
                </a:moveTo>
                <a:lnTo>
                  <a:pt x="2047949" y="0"/>
                </a:lnTo>
                <a:lnTo>
                  <a:pt x="2047949" y="1048089"/>
                </a:lnTo>
                <a:lnTo>
                  <a:pt x="0" y="1048089"/>
                </a:lnTo>
                <a:lnTo>
                  <a:pt x="0" y="0"/>
                </a:lnTo>
                <a:close/>
              </a:path>
            </a:pathLst>
          </a:custGeom>
          <a:blipFill>
            <a:blip r:embed="rId2"/>
            <a:stretch>
              <a:fillRect l="-4871"/>
            </a:stretch>
          </a:blipFill>
        </p:spPr>
        <p:txBody>
          <a:bodyPr/>
          <a:lstStyle/>
          <a:p>
            <a:endParaRPr lang="fr-FR"/>
          </a:p>
        </p:txBody>
      </p:sp>
      <p:grpSp>
        <p:nvGrpSpPr>
          <p:cNvPr id="3" name="Group 3">
            <a:extLst>
              <a:ext uri="{FF2B5EF4-FFF2-40B4-BE49-F238E27FC236}">
                <a16:creationId xmlns:a16="http://schemas.microsoft.com/office/drawing/2014/main" id="{7E56A5AF-2B9C-9CD2-3888-E117120148D8}"/>
              </a:ext>
            </a:extLst>
          </p:cNvPr>
          <p:cNvGrpSpPr/>
          <p:nvPr/>
        </p:nvGrpSpPr>
        <p:grpSpPr>
          <a:xfrm>
            <a:off x="751264" y="4892097"/>
            <a:ext cx="16785473" cy="2451809"/>
            <a:chOff x="0" y="0"/>
            <a:chExt cx="4420865" cy="645744"/>
          </a:xfrm>
        </p:grpSpPr>
        <p:sp>
          <p:nvSpPr>
            <p:cNvPr id="4" name="Freeform 4">
              <a:extLst>
                <a:ext uri="{FF2B5EF4-FFF2-40B4-BE49-F238E27FC236}">
                  <a16:creationId xmlns:a16="http://schemas.microsoft.com/office/drawing/2014/main" id="{2E68DE3D-C143-648A-9E24-4EC37605E05A}"/>
                </a:ext>
              </a:extLst>
            </p:cNvPr>
            <p:cNvSpPr/>
            <p:nvPr/>
          </p:nvSpPr>
          <p:spPr>
            <a:xfrm>
              <a:off x="0" y="0"/>
              <a:ext cx="4420865" cy="645744"/>
            </a:xfrm>
            <a:custGeom>
              <a:avLst/>
              <a:gdLst/>
              <a:ahLst/>
              <a:cxnLst/>
              <a:rect l="l" t="t" r="r" b="b"/>
              <a:pathLst>
                <a:path w="4420865" h="645744">
                  <a:moveTo>
                    <a:pt x="23523" y="0"/>
                  </a:moveTo>
                  <a:lnTo>
                    <a:pt x="4397343" y="0"/>
                  </a:lnTo>
                  <a:cubicBezTo>
                    <a:pt x="4410334" y="0"/>
                    <a:pt x="4420865" y="10531"/>
                    <a:pt x="4420865" y="23523"/>
                  </a:cubicBezTo>
                  <a:lnTo>
                    <a:pt x="4420865" y="622221"/>
                  </a:lnTo>
                  <a:cubicBezTo>
                    <a:pt x="4420865" y="628460"/>
                    <a:pt x="4418387" y="634443"/>
                    <a:pt x="4413976" y="638854"/>
                  </a:cubicBezTo>
                  <a:cubicBezTo>
                    <a:pt x="4409565" y="643266"/>
                    <a:pt x="4403582" y="645744"/>
                    <a:pt x="4397343" y="645744"/>
                  </a:cubicBezTo>
                  <a:lnTo>
                    <a:pt x="23523" y="645744"/>
                  </a:lnTo>
                  <a:cubicBezTo>
                    <a:pt x="10531" y="645744"/>
                    <a:pt x="0" y="635213"/>
                    <a:pt x="0" y="622221"/>
                  </a:cubicBezTo>
                  <a:lnTo>
                    <a:pt x="0" y="23523"/>
                  </a:lnTo>
                  <a:cubicBezTo>
                    <a:pt x="0" y="17284"/>
                    <a:pt x="2478" y="11301"/>
                    <a:pt x="6890" y="6890"/>
                  </a:cubicBezTo>
                  <a:cubicBezTo>
                    <a:pt x="11301" y="2478"/>
                    <a:pt x="17284" y="0"/>
                    <a:pt x="23523" y="0"/>
                  </a:cubicBezTo>
                  <a:close/>
                </a:path>
              </a:pathLst>
            </a:custGeom>
            <a:solidFill>
              <a:srgbClr val="F8F9FA"/>
            </a:solidFill>
          </p:spPr>
          <p:txBody>
            <a:bodyPr/>
            <a:lstStyle/>
            <a:p>
              <a:endParaRPr lang="fr-FR"/>
            </a:p>
          </p:txBody>
        </p:sp>
        <p:sp>
          <p:nvSpPr>
            <p:cNvPr id="5" name="TextBox 5">
              <a:extLst>
                <a:ext uri="{FF2B5EF4-FFF2-40B4-BE49-F238E27FC236}">
                  <a16:creationId xmlns:a16="http://schemas.microsoft.com/office/drawing/2014/main" id="{B75D7F93-2538-CE09-A52E-6D6D4489F84C}"/>
                </a:ext>
              </a:extLst>
            </p:cNvPr>
            <p:cNvSpPr txBox="1"/>
            <p:nvPr/>
          </p:nvSpPr>
          <p:spPr>
            <a:xfrm>
              <a:off x="0" y="-47625"/>
              <a:ext cx="4420865" cy="693369"/>
            </a:xfrm>
            <a:prstGeom prst="rect">
              <a:avLst/>
            </a:prstGeom>
          </p:spPr>
          <p:txBody>
            <a:bodyPr lIns="50800" tIns="50800" rIns="50800" bIns="50800" rtlCol="0" anchor="ctr"/>
            <a:lstStyle/>
            <a:p>
              <a:pPr algn="ctr">
                <a:lnSpc>
                  <a:spcPts val="2239"/>
                </a:lnSpc>
              </a:pPr>
              <a:endParaRPr/>
            </a:p>
          </p:txBody>
        </p:sp>
      </p:grpSp>
      <p:sp>
        <p:nvSpPr>
          <p:cNvPr id="6" name="TextBox 23">
            <a:extLst>
              <a:ext uri="{FF2B5EF4-FFF2-40B4-BE49-F238E27FC236}">
                <a16:creationId xmlns:a16="http://schemas.microsoft.com/office/drawing/2014/main" id="{33F5BC9B-F4DA-AB6D-FFBC-24A8574AFD30}"/>
              </a:ext>
            </a:extLst>
          </p:cNvPr>
          <p:cNvSpPr txBox="1"/>
          <p:nvPr/>
        </p:nvSpPr>
        <p:spPr>
          <a:xfrm>
            <a:off x="809581" y="2108670"/>
            <a:ext cx="3737342" cy="589916"/>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Roboto 1 Bold"/>
                <a:ea typeface="Roboto 1 Bold"/>
                <a:cs typeface="Roboto 1 Bold"/>
                <a:sym typeface="Roboto 1 Bold"/>
              </a:rPr>
              <a:t>CHIFFRES CLÉS</a:t>
            </a:r>
          </a:p>
        </p:txBody>
      </p:sp>
      <p:grpSp>
        <p:nvGrpSpPr>
          <p:cNvPr id="7" name="Groupe 6">
            <a:extLst>
              <a:ext uri="{FF2B5EF4-FFF2-40B4-BE49-F238E27FC236}">
                <a16:creationId xmlns:a16="http://schemas.microsoft.com/office/drawing/2014/main" id="{29EEF1A4-7173-EEFA-F833-F4567CC66616}"/>
              </a:ext>
            </a:extLst>
          </p:cNvPr>
          <p:cNvGrpSpPr/>
          <p:nvPr/>
        </p:nvGrpSpPr>
        <p:grpSpPr>
          <a:xfrm>
            <a:off x="4827558" y="3742919"/>
            <a:ext cx="4394698" cy="3114972"/>
            <a:chOff x="4827558" y="3742919"/>
            <a:chExt cx="4394698" cy="3114972"/>
          </a:xfrm>
        </p:grpSpPr>
        <p:grpSp>
          <p:nvGrpSpPr>
            <p:cNvPr id="8" name="Group 19">
              <a:extLst>
                <a:ext uri="{FF2B5EF4-FFF2-40B4-BE49-F238E27FC236}">
                  <a16:creationId xmlns:a16="http://schemas.microsoft.com/office/drawing/2014/main" id="{EFF5636B-83A4-37CA-869E-66F54C1DA1F0}"/>
                </a:ext>
              </a:extLst>
            </p:cNvPr>
            <p:cNvGrpSpPr/>
            <p:nvPr/>
          </p:nvGrpSpPr>
          <p:grpSpPr>
            <a:xfrm>
              <a:off x="6076567" y="3742919"/>
              <a:ext cx="1752040" cy="1752040"/>
              <a:chOff x="0" y="0"/>
              <a:chExt cx="461443" cy="461443"/>
            </a:xfrm>
          </p:grpSpPr>
          <p:sp>
            <p:nvSpPr>
              <p:cNvPr id="12" name="Freeform 20">
                <a:extLst>
                  <a:ext uri="{FF2B5EF4-FFF2-40B4-BE49-F238E27FC236}">
                    <a16:creationId xmlns:a16="http://schemas.microsoft.com/office/drawing/2014/main" id="{DB64E3F4-B8AF-FF5D-90FB-6C343037C835}"/>
                  </a:ext>
                </a:extLst>
              </p:cNvPr>
              <p:cNvSpPr/>
              <p:nvPr/>
            </p:nvSpPr>
            <p:spPr>
              <a:xfrm>
                <a:off x="0" y="0"/>
                <a:ext cx="461443" cy="461443"/>
              </a:xfrm>
              <a:custGeom>
                <a:avLst/>
                <a:gdLst/>
                <a:ahLst/>
                <a:cxnLst/>
                <a:rect l="l" t="t" r="r" b="b"/>
                <a:pathLst>
                  <a:path w="461443" h="461443">
                    <a:moveTo>
                      <a:pt x="48607" y="0"/>
                    </a:moveTo>
                    <a:lnTo>
                      <a:pt x="412836" y="0"/>
                    </a:lnTo>
                    <a:cubicBezTo>
                      <a:pt x="439680" y="0"/>
                      <a:pt x="461443" y="21762"/>
                      <a:pt x="461443" y="48607"/>
                    </a:cubicBezTo>
                    <a:lnTo>
                      <a:pt x="461443" y="412836"/>
                    </a:lnTo>
                    <a:cubicBezTo>
                      <a:pt x="461443" y="425727"/>
                      <a:pt x="456321" y="438090"/>
                      <a:pt x="447206" y="447206"/>
                    </a:cubicBezTo>
                    <a:cubicBezTo>
                      <a:pt x="438090" y="456321"/>
                      <a:pt x="425727" y="461443"/>
                      <a:pt x="412836" y="461443"/>
                    </a:cubicBezTo>
                    <a:lnTo>
                      <a:pt x="48607" y="461443"/>
                    </a:lnTo>
                    <a:cubicBezTo>
                      <a:pt x="35716" y="461443"/>
                      <a:pt x="23352" y="456321"/>
                      <a:pt x="14237" y="447206"/>
                    </a:cubicBezTo>
                    <a:cubicBezTo>
                      <a:pt x="5121" y="438090"/>
                      <a:pt x="0" y="425727"/>
                      <a:pt x="0" y="412836"/>
                    </a:cubicBezTo>
                    <a:lnTo>
                      <a:pt x="0" y="48607"/>
                    </a:lnTo>
                    <a:cubicBezTo>
                      <a:pt x="0" y="35716"/>
                      <a:pt x="5121" y="23352"/>
                      <a:pt x="14237" y="14237"/>
                    </a:cubicBezTo>
                    <a:cubicBezTo>
                      <a:pt x="23352" y="5121"/>
                      <a:pt x="35716" y="0"/>
                      <a:pt x="48607" y="0"/>
                    </a:cubicBezTo>
                    <a:close/>
                  </a:path>
                </a:pathLst>
              </a:custGeom>
              <a:solidFill>
                <a:srgbClr val="F41823"/>
              </a:solidFill>
            </p:spPr>
            <p:txBody>
              <a:bodyPr/>
              <a:lstStyle/>
              <a:p>
                <a:endParaRPr lang="fr-FR"/>
              </a:p>
            </p:txBody>
          </p:sp>
          <p:sp>
            <p:nvSpPr>
              <p:cNvPr id="13" name="TextBox 21">
                <a:extLst>
                  <a:ext uri="{FF2B5EF4-FFF2-40B4-BE49-F238E27FC236}">
                    <a16:creationId xmlns:a16="http://schemas.microsoft.com/office/drawing/2014/main" id="{22DC8BBE-6447-6F44-7F36-50EF1D7B8782}"/>
                  </a:ext>
                </a:extLst>
              </p:cNvPr>
              <p:cNvSpPr txBox="1"/>
              <p:nvPr/>
            </p:nvSpPr>
            <p:spPr>
              <a:xfrm>
                <a:off x="0" y="-47625"/>
                <a:ext cx="461443" cy="509068"/>
              </a:xfrm>
              <a:prstGeom prst="rect">
                <a:avLst/>
              </a:prstGeom>
            </p:spPr>
            <p:txBody>
              <a:bodyPr lIns="50800" tIns="50800" rIns="50800" bIns="50800" rtlCol="0" anchor="ctr"/>
              <a:lstStyle/>
              <a:p>
                <a:pPr algn="ctr">
                  <a:lnSpc>
                    <a:spcPts val="2239"/>
                  </a:lnSpc>
                </a:pPr>
                <a:endParaRPr/>
              </a:p>
            </p:txBody>
          </p:sp>
        </p:grpSp>
        <p:sp>
          <p:nvSpPr>
            <p:cNvPr id="9" name="Freeform 22">
              <a:extLst>
                <a:ext uri="{FF2B5EF4-FFF2-40B4-BE49-F238E27FC236}">
                  <a16:creationId xmlns:a16="http://schemas.microsoft.com/office/drawing/2014/main" id="{204722D7-C43B-6377-B34B-B7360A751F5A}"/>
                </a:ext>
              </a:extLst>
            </p:cNvPr>
            <p:cNvSpPr/>
            <p:nvPr/>
          </p:nvSpPr>
          <p:spPr>
            <a:xfrm>
              <a:off x="6565797" y="4175693"/>
              <a:ext cx="886493" cy="886493"/>
            </a:xfrm>
            <a:custGeom>
              <a:avLst/>
              <a:gdLst/>
              <a:ahLst/>
              <a:cxnLst/>
              <a:rect l="l" t="t" r="r" b="b"/>
              <a:pathLst>
                <a:path w="886493" h="886493">
                  <a:moveTo>
                    <a:pt x="0" y="0"/>
                  </a:moveTo>
                  <a:lnTo>
                    <a:pt x="886493" y="0"/>
                  </a:lnTo>
                  <a:lnTo>
                    <a:pt x="886493" y="886493"/>
                  </a:lnTo>
                  <a:lnTo>
                    <a:pt x="0" y="886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0" name="TextBox 26">
              <a:extLst>
                <a:ext uri="{FF2B5EF4-FFF2-40B4-BE49-F238E27FC236}">
                  <a16:creationId xmlns:a16="http://schemas.microsoft.com/office/drawing/2014/main" id="{57DB3B7A-CAA3-43B3-AE0B-D660AE5E9D51}"/>
                </a:ext>
              </a:extLst>
            </p:cNvPr>
            <p:cNvSpPr txBox="1"/>
            <p:nvPr/>
          </p:nvSpPr>
          <p:spPr>
            <a:xfrm>
              <a:off x="4862870" y="5555074"/>
              <a:ext cx="4179433" cy="830580"/>
            </a:xfrm>
            <a:prstGeom prst="rect">
              <a:avLst/>
            </a:prstGeom>
          </p:spPr>
          <p:txBody>
            <a:bodyPr lIns="0" tIns="0" rIns="0" bIns="0" rtlCol="0" anchor="t">
              <a:spAutoFit/>
            </a:bodyPr>
            <a:lstStyle/>
            <a:p>
              <a:pPr algn="ctr">
                <a:lnSpc>
                  <a:spcPts val="6719"/>
                </a:lnSpc>
                <a:spcBef>
                  <a:spcPct val="0"/>
                </a:spcBef>
              </a:pPr>
              <a:r>
                <a:rPr lang="en-US" sz="4800" b="1">
                  <a:solidFill>
                    <a:srgbClr val="F41823"/>
                  </a:solidFill>
                  <a:latin typeface="Roboto 1 Bold"/>
                  <a:ea typeface="Roboto 1 Bold"/>
                  <a:cs typeface="Roboto 1 Bold"/>
                  <a:sym typeface="Roboto 1 Bold"/>
                </a:rPr>
                <a:t>+200</a:t>
              </a:r>
            </a:p>
          </p:txBody>
        </p:sp>
        <p:sp>
          <p:nvSpPr>
            <p:cNvPr id="11" name="TextBox 27">
              <a:extLst>
                <a:ext uri="{FF2B5EF4-FFF2-40B4-BE49-F238E27FC236}">
                  <a16:creationId xmlns:a16="http://schemas.microsoft.com/office/drawing/2014/main" id="{58E8E222-D90A-AD6D-B854-8B2D6AF4C879}"/>
                </a:ext>
              </a:extLst>
            </p:cNvPr>
            <p:cNvSpPr txBox="1"/>
            <p:nvPr/>
          </p:nvSpPr>
          <p:spPr>
            <a:xfrm>
              <a:off x="4827558" y="6476376"/>
              <a:ext cx="4394698" cy="381515"/>
            </a:xfrm>
            <a:prstGeom prst="rect">
              <a:avLst/>
            </a:prstGeom>
          </p:spPr>
          <p:txBody>
            <a:bodyPr lIns="0" tIns="0" rIns="0" bIns="0" rtlCol="0" anchor="t">
              <a:spAutoFit/>
            </a:bodyPr>
            <a:lstStyle/>
            <a:p>
              <a:pPr algn="ctr">
                <a:lnSpc>
                  <a:spcPts val="3220"/>
                </a:lnSpc>
                <a:spcBef>
                  <a:spcPct val="0"/>
                </a:spcBef>
              </a:pPr>
              <a:r>
                <a:rPr lang="en-US" sz="2300" err="1">
                  <a:solidFill>
                    <a:srgbClr val="000000"/>
                  </a:solidFill>
                  <a:latin typeface="Roboto 1"/>
                  <a:ea typeface="Roboto 1"/>
                  <a:cs typeface="Roboto 1"/>
                  <a:sym typeface="Roboto 1"/>
                </a:rPr>
                <a:t>Journées</a:t>
              </a:r>
              <a:r>
                <a:rPr lang="en-US" sz="2300">
                  <a:solidFill>
                    <a:srgbClr val="000000"/>
                  </a:solidFill>
                  <a:latin typeface="Roboto 1"/>
                  <a:ea typeface="Roboto 1"/>
                  <a:cs typeface="Roboto 1"/>
                  <a:sym typeface="Roboto 1"/>
                </a:rPr>
                <a:t> </a:t>
              </a:r>
              <a:r>
                <a:rPr lang="en-US" sz="2300" err="1">
                  <a:solidFill>
                    <a:srgbClr val="000000"/>
                  </a:solidFill>
                  <a:latin typeface="Roboto 1"/>
                  <a:ea typeface="Roboto 1"/>
                  <a:cs typeface="Roboto 1"/>
                  <a:sym typeface="Roboto 1"/>
                </a:rPr>
                <a:t>d’intervention</a:t>
              </a:r>
              <a:r>
                <a:rPr lang="en-US" sz="2300">
                  <a:solidFill>
                    <a:srgbClr val="000000"/>
                  </a:solidFill>
                  <a:latin typeface="Roboto 1"/>
                  <a:ea typeface="Roboto 1"/>
                  <a:cs typeface="Roboto 1"/>
                  <a:sym typeface="Roboto 1"/>
                </a:rPr>
                <a:t>*</a:t>
              </a:r>
            </a:p>
          </p:txBody>
        </p:sp>
      </p:grpSp>
      <p:sp>
        <p:nvSpPr>
          <p:cNvPr id="14" name="TextBox 32">
            <a:extLst>
              <a:ext uri="{FF2B5EF4-FFF2-40B4-BE49-F238E27FC236}">
                <a16:creationId xmlns:a16="http://schemas.microsoft.com/office/drawing/2014/main" id="{A4A3C799-47DB-D020-900D-7D8CD337A441}"/>
              </a:ext>
            </a:extLst>
          </p:cNvPr>
          <p:cNvSpPr txBox="1"/>
          <p:nvPr/>
        </p:nvSpPr>
        <p:spPr>
          <a:xfrm>
            <a:off x="2133788" y="8324981"/>
            <a:ext cx="14176935" cy="514351"/>
          </a:xfrm>
          <a:prstGeom prst="rect">
            <a:avLst/>
          </a:prstGeom>
        </p:spPr>
        <p:txBody>
          <a:bodyPr lIns="0" tIns="0" rIns="0" bIns="0" rtlCol="0" anchor="t">
            <a:spAutoFit/>
          </a:bodyPr>
          <a:lstStyle/>
          <a:p>
            <a:pPr algn="ctr">
              <a:lnSpc>
                <a:spcPts val="4199"/>
              </a:lnSpc>
              <a:spcBef>
                <a:spcPct val="0"/>
              </a:spcBef>
            </a:pPr>
            <a:r>
              <a:rPr lang="en-US" sz="2999" b="1">
                <a:solidFill>
                  <a:srgbClr val="FFFFFF"/>
                </a:solidFill>
                <a:latin typeface="Roboto 1 Bold"/>
                <a:ea typeface="Roboto 1 Bold"/>
                <a:cs typeface="Roboto 1 Bold"/>
                <a:sym typeface="Roboto 1 Bold"/>
              </a:rPr>
              <a:t>Profitez de notre expertise technique et gagnez du temps et des ressources</a:t>
            </a:r>
          </a:p>
        </p:txBody>
      </p:sp>
      <p:grpSp>
        <p:nvGrpSpPr>
          <p:cNvPr id="15" name="Groupe 14">
            <a:extLst>
              <a:ext uri="{FF2B5EF4-FFF2-40B4-BE49-F238E27FC236}">
                <a16:creationId xmlns:a16="http://schemas.microsoft.com/office/drawing/2014/main" id="{CCA3B128-1E14-9F89-2D64-A57D0ACEC7D3}"/>
              </a:ext>
            </a:extLst>
          </p:cNvPr>
          <p:cNvGrpSpPr/>
          <p:nvPr/>
        </p:nvGrpSpPr>
        <p:grpSpPr>
          <a:xfrm>
            <a:off x="921068" y="3742919"/>
            <a:ext cx="4394698" cy="3114972"/>
            <a:chOff x="921068" y="3742919"/>
            <a:chExt cx="4394698" cy="3114972"/>
          </a:xfrm>
        </p:grpSpPr>
        <p:grpSp>
          <p:nvGrpSpPr>
            <p:cNvPr id="16" name="Group 6">
              <a:extLst>
                <a:ext uri="{FF2B5EF4-FFF2-40B4-BE49-F238E27FC236}">
                  <a16:creationId xmlns:a16="http://schemas.microsoft.com/office/drawing/2014/main" id="{99FF91AA-718A-E53C-4691-F682DEA76B13}"/>
                </a:ext>
              </a:extLst>
            </p:cNvPr>
            <p:cNvGrpSpPr/>
            <p:nvPr/>
          </p:nvGrpSpPr>
          <p:grpSpPr>
            <a:xfrm>
              <a:off x="2279877" y="3742919"/>
              <a:ext cx="1752040" cy="1752040"/>
              <a:chOff x="0" y="0"/>
              <a:chExt cx="461443" cy="461443"/>
            </a:xfrm>
          </p:grpSpPr>
          <p:sp>
            <p:nvSpPr>
              <p:cNvPr id="20" name="Freeform 7">
                <a:extLst>
                  <a:ext uri="{FF2B5EF4-FFF2-40B4-BE49-F238E27FC236}">
                    <a16:creationId xmlns:a16="http://schemas.microsoft.com/office/drawing/2014/main" id="{A098F568-7C47-1F9C-9FEF-96AD90028A41}"/>
                  </a:ext>
                </a:extLst>
              </p:cNvPr>
              <p:cNvSpPr/>
              <p:nvPr/>
            </p:nvSpPr>
            <p:spPr>
              <a:xfrm>
                <a:off x="0" y="0"/>
                <a:ext cx="461443" cy="461443"/>
              </a:xfrm>
              <a:custGeom>
                <a:avLst/>
                <a:gdLst/>
                <a:ahLst/>
                <a:cxnLst/>
                <a:rect l="l" t="t" r="r" b="b"/>
                <a:pathLst>
                  <a:path w="461443" h="461443">
                    <a:moveTo>
                      <a:pt x="48607" y="0"/>
                    </a:moveTo>
                    <a:lnTo>
                      <a:pt x="412836" y="0"/>
                    </a:lnTo>
                    <a:cubicBezTo>
                      <a:pt x="439680" y="0"/>
                      <a:pt x="461443" y="21762"/>
                      <a:pt x="461443" y="48607"/>
                    </a:cubicBezTo>
                    <a:lnTo>
                      <a:pt x="461443" y="412836"/>
                    </a:lnTo>
                    <a:cubicBezTo>
                      <a:pt x="461443" y="425727"/>
                      <a:pt x="456321" y="438090"/>
                      <a:pt x="447206" y="447206"/>
                    </a:cubicBezTo>
                    <a:cubicBezTo>
                      <a:pt x="438090" y="456321"/>
                      <a:pt x="425727" y="461443"/>
                      <a:pt x="412836" y="461443"/>
                    </a:cubicBezTo>
                    <a:lnTo>
                      <a:pt x="48607" y="461443"/>
                    </a:lnTo>
                    <a:cubicBezTo>
                      <a:pt x="35716" y="461443"/>
                      <a:pt x="23352" y="456321"/>
                      <a:pt x="14237" y="447206"/>
                    </a:cubicBezTo>
                    <a:cubicBezTo>
                      <a:pt x="5121" y="438090"/>
                      <a:pt x="0" y="425727"/>
                      <a:pt x="0" y="412836"/>
                    </a:cubicBezTo>
                    <a:lnTo>
                      <a:pt x="0" y="48607"/>
                    </a:lnTo>
                    <a:cubicBezTo>
                      <a:pt x="0" y="35716"/>
                      <a:pt x="5121" y="23352"/>
                      <a:pt x="14237" y="14237"/>
                    </a:cubicBezTo>
                    <a:cubicBezTo>
                      <a:pt x="23352" y="5121"/>
                      <a:pt x="35716" y="0"/>
                      <a:pt x="48607" y="0"/>
                    </a:cubicBezTo>
                    <a:close/>
                  </a:path>
                </a:pathLst>
              </a:custGeom>
              <a:solidFill>
                <a:srgbClr val="F41823"/>
              </a:solidFill>
            </p:spPr>
            <p:txBody>
              <a:bodyPr/>
              <a:lstStyle/>
              <a:p>
                <a:endParaRPr lang="fr-FR"/>
              </a:p>
            </p:txBody>
          </p:sp>
          <p:sp>
            <p:nvSpPr>
              <p:cNvPr id="21" name="TextBox 8">
                <a:extLst>
                  <a:ext uri="{FF2B5EF4-FFF2-40B4-BE49-F238E27FC236}">
                    <a16:creationId xmlns:a16="http://schemas.microsoft.com/office/drawing/2014/main" id="{14CAEB6F-DA0C-AAEF-0D7A-6E09952B08AE}"/>
                  </a:ext>
                </a:extLst>
              </p:cNvPr>
              <p:cNvSpPr txBox="1"/>
              <p:nvPr/>
            </p:nvSpPr>
            <p:spPr>
              <a:xfrm>
                <a:off x="0" y="-47625"/>
                <a:ext cx="461443" cy="509068"/>
              </a:xfrm>
              <a:prstGeom prst="rect">
                <a:avLst/>
              </a:prstGeom>
            </p:spPr>
            <p:txBody>
              <a:bodyPr lIns="50800" tIns="50800" rIns="50800" bIns="50800" rtlCol="0" anchor="ctr"/>
              <a:lstStyle/>
              <a:p>
                <a:pPr algn="ctr">
                  <a:lnSpc>
                    <a:spcPts val="2239"/>
                  </a:lnSpc>
                </a:pPr>
                <a:endParaRPr/>
              </a:p>
            </p:txBody>
          </p:sp>
        </p:grpSp>
        <p:sp>
          <p:nvSpPr>
            <p:cNvPr id="17" name="TextBox 24">
              <a:extLst>
                <a:ext uri="{FF2B5EF4-FFF2-40B4-BE49-F238E27FC236}">
                  <a16:creationId xmlns:a16="http://schemas.microsoft.com/office/drawing/2014/main" id="{25C9050D-7664-EB1F-2CD8-6756763D47CB}"/>
                </a:ext>
              </a:extLst>
            </p:cNvPr>
            <p:cNvSpPr txBox="1"/>
            <p:nvPr/>
          </p:nvSpPr>
          <p:spPr>
            <a:xfrm>
              <a:off x="1028700" y="5555074"/>
              <a:ext cx="4179433" cy="830580"/>
            </a:xfrm>
            <a:prstGeom prst="rect">
              <a:avLst/>
            </a:prstGeom>
          </p:spPr>
          <p:txBody>
            <a:bodyPr lIns="0" tIns="0" rIns="0" bIns="0" rtlCol="0" anchor="t">
              <a:spAutoFit/>
            </a:bodyPr>
            <a:lstStyle/>
            <a:p>
              <a:pPr algn="ctr">
                <a:lnSpc>
                  <a:spcPts val="6719"/>
                </a:lnSpc>
                <a:spcBef>
                  <a:spcPct val="0"/>
                </a:spcBef>
              </a:pPr>
              <a:r>
                <a:rPr lang="en-US" sz="4800" b="1">
                  <a:solidFill>
                    <a:srgbClr val="F41823"/>
                  </a:solidFill>
                  <a:latin typeface="Roboto 1 Bold"/>
                  <a:ea typeface="Roboto 1 Bold"/>
                  <a:cs typeface="Roboto 1 Bold"/>
                  <a:sym typeface="Roboto 1 Bold"/>
                </a:rPr>
                <a:t>+1000</a:t>
              </a:r>
            </a:p>
          </p:txBody>
        </p:sp>
        <p:sp>
          <p:nvSpPr>
            <p:cNvPr id="18" name="TextBox 25">
              <a:extLst>
                <a:ext uri="{FF2B5EF4-FFF2-40B4-BE49-F238E27FC236}">
                  <a16:creationId xmlns:a16="http://schemas.microsoft.com/office/drawing/2014/main" id="{12160EB3-F977-5B19-2894-612F9AE1D9D2}"/>
                </a:ext>
              </a:extLst>
            </p:cNvPr>
            <p:cNvSpPr txBox="1"/>
            <p:nvPr/>
          </p:nvSpPr>
          <p:spPr>
            <a:xfrm>
              <a:off x="921068" y="6476376"/>
              <a:ext cx="4394698" cy="381515"/>
            </a:xfrm>
            <a:prstGeom prst="rect">
              <a:avLst/>
            </a:prstGeom>
          </p:spPr>
          <p:txBody>
            <a:bodyPr lIns="0" tIns="0" rIns="0" bIns="0" rtlCol="0" anchor="t">
              <a:spAutoFit/>
            </a:bodyPr>
            <a:lstStyle/>
            <a:p>
              <a:pPr algn="ctr">
                <a:lnSpc>
                  <a:spcPts val="3220"/>
                </a:lnSpc>
                <a:spcBef>
                  <a:spcPct val="0"/>
                </a:spcBef>
              </a:pPr>
              <a:r>
                <a:rPr lang="en-US" sz="2300" err="1">
                  <a:solidFill>
                    <a:srgbClr val="000000"/>
                  </a:solidFill>
                  <a:latin typeface="Roboto 1"/>
                  <a:ea typeface="Roboto 1"/>
                  <a:cs typeface="Roboto 1"/>
                  <a:sym typeface="Roboto 1"/>
                </a:rPr>
                <a:t>Projets</a:t>
              </a:r>
              <a:r>
                <a:rPr lang="en-US" sz="2300">
                  <a:solidFill>
                    <a:srgbClr val="000000"/>
                  </a:solidFill>
                  <a:latin typeface="Roboto 1"/>
                  <a:ea typeface="Roboto 1"/>
                  <a:cs typeface="Roboto 1"/>
                  <a:sym typeface="Roboto 1"/>
                </a:rPr>
                <a:t> NSP </a:t>
              </a:r>
              <a:r>
                <a:rPr lang="en-US" sz="2300" err="1">
                  <a:solidFill>
                    <a:srgbClr val="000000"/>
                  </a:solidFill>
                  <a:latin typeface="Roboto 1"/>
                  <a:ea typeface="Roboto 1"/>
                  <a:cs typeface="Roboto 1"/>
                  <a:sym typeface="Roboto 1"/>
                </a:rPr>
                <a:t>en</a:t>
              </a:r>
              <a:r>
                <a:rPr lang="en-US" sz="2300">
                  <a:solidFill>
                    <a:srgbClr val="000000"/>
                  </a:solidFill>
                  <a:latin typeface="Roboto 1"/>
                  <a:ea typeface="Roboto 1"/>
                  <a:cs typeface="Roboto 1"/>
                  <a:sym typeface="Roboto 1"/>
                </a:rPr>
                <a:t> 2023*</a:t>
              </a:r>
            </a:p>
          </p:txBody>
        </p:sp>
        <p:sp>
          <p:nvSpPr>
            <p:cNvPr id="19" name="Freeform 9">
              <a:extLst>
                <a:ext uri="{FF2B5EF4-FFF2-40B4-BE49-F238E27FC236}">
                  <a16:creationId xmlns:a16="http://schemas.microsoft.com/office/drawing/2014/main" id="{460E525D-800D-DBF1-A368-DADFDA69D413}"/>
                </a:ext>
              </a:extLst>
            </p:cNvPr>
            <p:cNvSpPr/>
            <p:nvPr/>
          </p:nvSpPr>
          <p:spPr>
            <a:xfrm>
              <a:off x="2648932" y="4033268"/>
              <a:ext cx="1013931" cy="1009887"/>
            </a:xfrm>
            <a:custGeom>
              <a:avLst/>
              <a:gdLst/>
              <a:ahLst/>
              <a:cxnLst/>
              <a:rect l="l" t="t" r="r" b="b"/>
              <a:pathLst>
                <a:path w="1013931" h="1009887">
                  <a:moveTo>
                    <a:pt x="0" y="0"/>
                  </a:moveTo>
                  <a:lnTo>
                    <a:pt x="1013931" y="0"/>
                  </a:lnTo>
                  <a:lnTo>
                    <a:pt x="1013931" y="1009887"/>
                  </a:lnTo>
                  <a:lnTo>
                    <a:pt x="0" y="1009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grpSp>
        <p:nvGrpSpPr>
          <p:cNvPr id="22" name="Groupe 21">
            <a:extLst>
              <a:ext uri="{FF2B5EF4-FFF2-40B4-BE49-F238E27FC236}">
                <a16:creationId xmlns:a16="http://schemas.microsoft.com/office/drawing/2014/main" id="{E32150F5-C533-E052-E4CB-50597255ADB1}"/>
              </a:ext>
            </a:extLst>
          </p:cNvPr>
          <p:cNvGrpSpPr/>
          <p:nvPr/>
        </p:nvGrpSpPr>
        <p:grpSpPr>
          <a:xfrm>
            <a:off x="8814485" y="3627363"/>
            <a:ext cx="4394698" cy="3230528"/>
            <a:chOff x="8814485" y="3627363"/>
            <a:chExt cx="4394698" cy="3230528"/>
          </a:xfrm>
        </p:grpSpPr>
        <p:grpSp>
          <p:nvGrpSpPr>
            <p:cNvPr id="23" name="Groupe 22">
              <a:extLst>
                <a:ext uri="{FF2B5EF4-FFF2-40B4-BE49-F238E27FC236}">
                  <a16:creationId xmlns:a16="http://schemas.microsoft.com/office/drawing/2014/main" id="{54D41EAE-91C6-EF99-BCDA-66078FB54D59}"/>
                </a:ext>
              </a:extLst>
            </p:cNvPr>
            <p:cNvGrpSpPr/>
            <p:nvPr/>
          </p:nvGrpSpPr>
          <p:grpSpPr>
            <a:xfrm>
              <a:off x="8814485" y="3627363"/>
              <a:ext cx="4394698" cy="3230528"/>
              <a:chOff x="8814485" y="3627363"/>
              <a:chExt cx="4394698" cy="3230528"/>
            </a:xfrm>
          </p:grpSpPr>
          <p:grpSp>
            <p:nvGrpSpPr>
              <p:cNvPr id="27" name="Group 10">
                <a:extLst>
                  <a:ext uri="{FF2B5EF4-FFF2-40B4-BE49-F238E27FC236}">
                    <a16:creationId xmlns:a16="http://schemas.microsoft.com/office/drawing/2014/main" id="{7BCFED0D-E940-E3B3-CC14-D10F430D21A4}"/>
                  </a:ext>
                </a:extLst>
              </p:cNvPr>
              <p:cNvGrpSpPr/>
              <p:nvPr/>
            </p:nvGrpSpPr>
            <p:grpSpPr>
              <a:xfrm>
                <a:off x="10204309" y="3627363"/>
                <a:ext cx="1752040" cy="1752040"/>
                <a:chOff x="0" y="0"/>
                <a:chExt cx="461443" cy="461443"/>
              </a:xfrm>
            </p:grpSpPr>
            <p:sp>
              <p:nvSpPr>
                <p:cNvPr id="30" name="Freeform 11">
                  <a:extLst>
                    <a:ext uri="{FF2B5EF4-FFF2-40B4-BE49-F238E27FC236}">
                      <a16:creationId xmlns:a16="http://schemas.microsoft.com/office/drawing/2014/main" id="{4FBFE9CE-161C-174B-F7EE-772F8E895AE5}"/>
                    </a:ext>
                  </a:extLst>
                </p:cNvPr>
                <p:cNvSpPr/>
                <p:nvPr/>
              </p:nvSpPr>
              <p:spPr>
                <a:xfrm>
                  <a:off x="0" y="0"/>
                  <a:ext cx="461443" cy="461443"/>
                </a:xfrm>
                <a:custGeom>
                  <a:avLst/>
                  <a:gdLst/>
                  <a:ahLst/>
                  <a:cxnLst/>
                  <a:rect l="l" t="t" r="r" b="b"/>
                  <a:pathLst>
                    <a:path w="461443" h="461443">
                      <a:moveTo>
                        <a:pt x="48607" y="0"/>
                      </a:moveTo>
                      <a:lnTo>
                        <a:pt x="412836" y="0"/>
                      </a:lnTo>
                      <a:cubicBezTo>
                        <a:pt x="439680" y="0"/>
                        <a:pt x="461443" y="21762"/>
                        <a:pt x="461443" y="48607"/>
                      </a:cubicBezTo>
                      <a:lnTo>
                        <a:pt x="461443" y="412836"/>
                      </a:lnTo>
                      <a:cubicBezTo>
                        <a:pt x="461443" y="425727"/>
                        <a:pt x="456321" y="438090"/>
                        <a:pt x="447206" y="447206"/>
                      </a:cubicBezTo>
                      <a:cubicBezTo>
                        <a:pt x="438090" y="456321"/>
                        <a:pt x="425727" y="461443"/>
                        <a:pt x="412836" y="461443"/>
                      </a:cubicBezTo>
                      <a:lnTo>
                        <a:pt x="48607" y="461443"/>
                      </a:lnTo>
                      <a:cubicBezTo>
                        <a:pt x="35716" y="461443"/>
                        <a:pt x="23352" y="456321"/>
                        <a:pt x="14237" y="447206"/>
                      </a:cubicBezTo>
                      <a:cubicBezTo>
                        <a:pt x="5121" y="438090"/>
                        <a:pt x="0" y="425727"/>
                        <a:pt x="0" y="412836"/>
                      </a:cubicBezTo>
                      <a:lnTo>
                        <a:pt x="0" y="48607"/>
                      </a:lnTo>
                      <a:cubicBezTo>
                        <a:pt x="0" y="35716"/>
                        <a:pt x="5121" y="23352"/>
                        <a:pt x="14237" y="14237"/>
                      </a:cubicBezTo>
                      <a:cubicBezTo>
                        <a:pt x="23352" y="5121"/>
                        <a:pt x="35716" y="0"/>
                        <a:pt x="48607" y="0"/>
                      </a:cubicBezTo>
                      <a:close/>
                    </a:path>
                  </a:pathLst>
                </a:custGeom>
                <a:solidFill>
                  <a:srgbClr val="F41823"/>
                </a:solidFill>
              </p:spPr>
              <p:txBody>
                <a:bodyPr/>
                <a:lstStyle/>
                <a:p>
                  <a:endParaRPr lang="fr-FR"/>
                </a:p>
              </p:txBody>
            </p:sp>
            <p:sp>
              <p:nvSpPr>
                <p:cNvPr id="31" name="TextBox 12">
                  <a:extLst>
                    <a:ext uri="{FF2B5EF4-FFF2-40B4-BE49-F238E27FC236}">
                      <a16:creationId xmlns:a16="http://schemas.microsoft.com/office/drawing/2014/main" id="{15F917B4-B0A0-A51E-B467-1054B65B97BF}"/>
                    </a:ext>
                  </a:extLst>
                </p:cNvPr>
                <p:cNvSpPr txBox="1"/>
                <p:nvPr/>
              </p:nvSpPr>
              <p:spPr>
                <a:xfrm>
                  <a:off x="0" y="-47625"/>
                  <a:ext cx="461443" cy="509068"/>
                </a:xfrm>
                <a:prstGeom prst="rect">
                  <a:avLst/>
                </a:prstGeom>
              </p:spPr>
              <p:txBody>
                <a:bodyPr lIns="50800" tIns="50800" rIns="50800" bIns="50800" rtlCol="0" anchor="ctr"/>
                <a:lstStyle/>
                <a:p>
                  <a:pPr algn="ctr">
                    <a:lnSpc>
                      <a:spcPts val="2239"/>
                    </a:lnSpc>
                  </a:pPr>
                  <a:endParaRPr/>
                </a:p>
              </p:txBody>
            </p:sp>
          </p:grpSp>
          <p:sp>
            <p:nvSpPr>
              <p:cNvPr id="28" name="TextBox 28">
                <a:extLst>
                  <a:ext uri="{FF2B5EF4-FFF2-40B4-BE49-F238E27FC236}">
                    <a16:creationId xmlns:a16="http://schemas.microsoft.com/office/drawing/2014/main" id="{54508641-6BB6-6BEE-BC1D-ED1C6CBDE0FA}"/>
                  </a:ext>
                </a:extLst>
              </p:cNvPr>
              <p:cNvSpPr txBox="1"/>
              <p:nvPr/>
            </p:nvSpPr>
            <p:spPr>
              <a:xfrm>
                <a:off x="8922118" y="5555074"/>
                <a:ext cx="4179433" cy="830580"/>
              </a:xfrm>
              <a:prstGeom prst="rect">
                <a:avLst/>
              </a:prstGeom>
            </p:spPr>
            <p:txBody>
              <a:bodyPr lIns="0" tIns="0" rIns="0" bIns="0" rtlCol="0" anchor="t">
                <a:spAutoFit/>
              </a:bodyPr>
              <a:lstStyle/>
              <a:p>
                <a:pPr algn="ctr">
                  <a:lnSpc>
                    <a:spcPts val="6719"/>
                  </a:lnSpc>
                  <a:spcBef>
                    <a:spcPct val="0"/>
                  </a:spcBef>
                </a:pPr>
                <a:r>
                  <a:rPr lang="en-US" sz="4800" b="1">
                    <a:solidFill>
                      <a:srgbClr val="F41823"/>
                    </a:solidFill>
                    <a:latin typeface="Roboto 1 Bold"/>
                    <a:ea typeface="Roboto 1 Bold"/>
                    <a:cs typeface="Roboto 1 Bold"/>
                    <a:sym typeface="Roboto 1 Bold"/>
                  </a:rPr>
                  <a:t>+10.000</a:t>
                </a:r>
              </a:p>
            </p:txBody>
          </p:sp>
          <p:sp>
            <p:nvSpPr>
              <p:cNvPr id="29" name="TextBox 29">
                <a:extLst>
                  <a:ext uri="{FF2B5EF4-FFF2-40B4-BE49-F238E27FC236}">
                    <a16:creationId xmlns:a16="http://schemas.microsoft.com/office/drawing/2014/main" id="{F04A0C88-904B-076C-5233-D76DA1CE2FAF}"/>
                  </a:ext>
                </a:extLst>
              </p:cNvPr>
              <p:cNvSpPr txBox="1"/>
              <p:nvPr/>
            </p:nvSpPr>
            <p:spPr>
              <a:xfrm>
                <a:off x="8814485" y="6476376"/>
                <a:ext cx="4394698" cy="381515"/>
              </a:xfrm>
              <a:prstGeom prst="rect">
                <a:avLst/>
              </a:prstGeom>
            </p:spPr>
            <p:txBody>
              <a:bodyPr lIns="0" tIns="0" rIns="0" bIns="0" rtlCol="0" anchor="t">
                <a:spAutoFit/>
              </a:bodyPr>
              <a:lstStyle/>
              <a:p>
                <a:pPr algn="ctr">
                  <a:lnSpc>
                    <a:spcPts val="3220"/>
                  </a:lnSpc>
                  <a:spcBef>
                    <a:spcPct val="0"/>
                  </a:spcBef>
                </a:pPr>
                <a:r>
                  <a:rPr lang="en-US" sz="2300" err="1">
                    <a:solidFill>
                      <a:srgbClr val="000000"/>
                    </a:solidFill>
                    <a:latin typeface="Roboto 1"/>
                    <a:ea typeface="Roboto 1"/>
                    <a:cs typeface="Roboto 1"/>
                    <a:sym typeface="Roboto 1"/>
                  </a:rPr>
                  <a:t>Équipements</a:t>
                </a:r>
                <a:r>
                  <a:rPr lang="en-US" sz="2300">
                    <a:solidFill>
                      <a:srgbClr val="000000"/>
                    </a:solidFill>
                    <a:latin typeface="Roboto 1"/>
                    <a:ea typeface="Roboto 1"/>
                    <a:cs typeface="Roboto 1"/>
                    <a:sym typeface="Roboto 1"/>
                  </a:rPr>
                  <a:t> configures*</a:t>
                </a:r>
              </a:p>
            </p:txBody>
          </p:sp>
        </p:grpSp>
        <p:grpSp>
          <p:nvGrpSpPr>
            <p:cNvPr id="24" name="Groupe 23">
              <a:extLst>
                <a:ext uri="{FF2B5EF4-FFF2-40B4-BE49-F238E27FC236}">
                  <a16:creationId xmlns:a16="http://schemas.microsoft.com/office/drawing/2014/main" id="{739D8082-DBF0-59FF-64AD-D5B2F35B7FA9}"/>
                </a:ext>
              </a:extLst>
            </p:cNvPr>
            <p:cNvGrpSpPr/>
            <p:nvPr/>
          </p:nvGrpSpPr>
          <p:grpSpPr>
            <a:xfrm>
              <a:off x="10593864" y="3927358"/>
              <a:ext cx="1081003" cy="1041156"/>
              <a:chOff x="10593864" y="3927358"/>
              <a:chExt cx="1081003" cy="1041156"/>
            </a:xfrm>
          </p:grpSpPr>
          <p:sp>
            <p:nvSpPr>
              <p:cNvPr id="25" name="Freeform 13">
                <a:extLst>
                  <a:ext uri="{FF2B5EF4-FFF2-40B4-BE49-F238E27FC236}">
                    <a16:creationId xmlns:a16="http://schemas.microsoft.com/office/drawing/2014/main" id="{67342681-5EDD-245C-3173-28F6BA6FD9EB}"/>
                  </a:ext>
                </a:extLst>
              </p:cNvPr>
              <p:cNvSpPr/>
              <p:nvPr/>
            </p:nvSpPr>
            <p:spPr>
              <a:xfrm>
                <a:off x="10593864" y="4269364"/>
                <a:ext cx="835941" cy="699150"/>
              </a:xfrm>
              <a:custGeom>
                <a:avLst/>
                <a:gdLst/>
                <a:ahLst/>
                <a:cxnLst/>
                <a:rect l="l" t="t" r="r" b="b"/>
                <a:pathLst>
                  <a:path w="835941" h="699150">
                    <a:moveTo>
                      <a:pt x="0" y="0"/>
                    </a:moveTo>
                    <a:lnTo>
                      <a:pt x="835940" y="0"/>
                    </a:lnTo>
                    <a:lnTo>
                      <a:pt x="835940" y="699150"/>
                    </a:lnTo>
                    <a:lnTo>
                      <a:pt x="0" y="699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6" name="Freeform 14">
                <a:extLst>
                  <a:ext uri="{FF2B5EF4-FFF2-40B4-BE49-F238E27FC236}">
                    <a16:creationId xmlns:a16="http://schemas.microsoft.com/office/drawing/2014/main" id="{68208F5A-C7CB-B196-617A-0BF59F0B60EB}"/>
                  </a:ext>
                </a:extLst>
              </p:cNvPr>
              <p:cNvSpPr/>
              <p:nvPr/>
            </p:nvSpPr>
            <p:spPr>
              <a:xfrm>
                <a:off x="11331190" y="3927358"/>
                <a:ext cx="343677" cy="264632"/>
              </a:xfrm>
              <a:custGeom>
                <a:avLst/>
                <a:gdLst/>
                <a:ahLst/>
                <a:cxnLst/>
                <a:rect l="l" t="t" r="r" b="b"/>
                <a:pathLst>
                  <a:path w="343677" h="264632">
                    <a:moveTo>
                      <a:pt x="0" y="0"/>
                    </a:moveTo>
                    <a:lnTo>
                      <a:pt x="343677" y="0"/>
                    </a:lnTo>
                    <a:lnTo>
                      <a:pt x="343677" y="264632"/>
                    </a:lnTo>
                    <a:lnTo>
                      <a:pt x="0" y="264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grpSp>
      <p:grpSp>
        <p:nvGrpSpPr>
          <p:cNvPr id="32" name="Groupe 31">
            <a:extLst>
              <a:ext uri="{FF2B5EF4-FFF2-40B4-BE49-F238E27FC236}">
                <a16:creationId xmlns:a16="http://schemas.microsoft.com/office/drawing/2014/main" id="{DE82DBFF-2179-6468-E936-3B13628E8FF1}"/>
              </a:ext>
            </a:extLst>
          </p:cNvPr>
          <p:cNvGrpSpPr/>
          <p:nvPr/>
        </p:nvGrpSpPr>
        <p:grpSpPr>
          <a:xfrm>
            <a:off x="13005656" y="3624211"/>
            <a:ext cx="4394698" cy="3233680"/>
            <a:chOff x="13005656" y="3624211"/>
            <a:chExt cx="4394698" cy="3233680"/>
          </a:xfrm>
        </p:grpSpPr>
        <p:grpSp>
          <p:nvGrpSpPr>
            <p:cNvPr id="33" name="Groupe 32">
              <a:extLst>
                <a:ext uri="{FF2B5EF4-FFF2-40B4-BE49-F238E27FC236}">
                  <a16:creationId xmlns:a16="http://schemas.microsoft.com/office/drawing/2014/main" id="{14225CB3-94CC-7AF4-0C70-74F702C20B70}"/>
                </a:ext>
              </a:extLst>
            </p:cNvPr>
            <p:cNvGrpSpPr/>
            <p:nvPr/>
          </p:nvGrpSpPr>
          <p:grpSpPr>
            <a:xfrm>
              <a:off x="13005656" y="3624211"/>
              <a:ext cx="4394698" cy="3233680"/>
              <a:chOff x="13005656" y="3624211"/>
              <a:chExt cx="4394698" cy="3233680"/>
            </a:xfrm>
          </p:grpSpPr>
          <p:grpSp>
            <p:nvGrpSpPr>
              <p:cNvPr id="35" name="Group 15">
                <a:extLst>
                  <a:ext uri="{FF2B5EF4-FFF2-40B4-BE49-F238E27FC236}">
                    <a16:creationId xmlns:a16="http://schemas.microsoft.com/office/drawing/2014/main" id="{4BE139BF-15BC-741F-1D86-8000BA5E9B8C}"/>
                  </a:ext>
                </a:extLst>
              </p:cNvPr>
              <p:cNvGrpSpPr/>
              <p:nvPr/>
            </p:nvGrpSpPr>
            <p:grpSpPr>
              <a:xfrm>
                <a:off x="14326985" y="3624211"/>
                <a:ext cx="1752040" cy="1752040"/>
                <a:chOff x="0" y="0"/>
                <a:chExt cx="461443" cy="461443"/>
              </a:xfrm>
            </p:grpSpPr>
            <p:sp>
              <p:nvSpPr>
                <p:cNvPr id="38" name="Freeform 16">
                  <a:extLst>
                    <a:ext uri="{FF2B5EF4-FFF2-40B4-BE49-F238E27FC236}">
                      <a16:creationId xmlns:a16="http://schemas.microsoft.com/office/drawing/2014/main" id="{FE4B9AAB-BEDA-9AD0-2D2D-33FCF70A5CD1}"/>
                    </a:ext>
                  </a:extLst>
                </p:cNvPr>
                <p:cNvSpPr/>
                <p:nvPr/>
              </p:nvSpPr>
              <p:spPr>
                <a:xfrm>
                  <a:off x="0" y="0"/>
                  <a:ext cx="461443" cy="461443"/>
                </a:xfrm>
                <a:custGeom>
                  <a:avLst/>
                  <a:gdLst/>
                  <a:ahLst/>
                  <a:cxnLst/>
                  <a:rect l="l" t="t" r="r" b="b"/>
                  <a:pathLst>
                    <a:path w="461443" h="461443">
                      <a:moveTo>
                        <a:pt x="48607" y="0"/>
                      </a:moveTo>
                      <a:lnTo>
                        <a:pt x="412836" y="0"/>
                      </a:lnTo>
                      <a:cubicBezTo>
                        <a:pt x="439680" y="0"/>
                        <a:pt x="461443" y="21762"/>
                        <a:pt x="461443" y="48607"/>
                      </a:cubicBezTo>
                      <a:lnTo>
                        <a:pt x="461443" y="412836"/>
                      </a:lnTo>
                      <a:cubicBezTo>
                        <a:pt x="461443" y="425727"/>
                        <a:pt x="456321" y="438090"/>
                        <a:pt x="447206" y="447206"/>
                      </a:cubicBezTo>
                      <a:cubicBezTo>
                        <a:pt x="438090" y="456321"/>
                        <a:pt x="425727" y="461443"/>
                        <a:pt x="412836" y="461443"/>
                      </a:cubicBezTo>
                      <a:lnTo>
                        <a:pt x="48607" y="461443"/>
                      </a:lnTo>
                      <a:cubicBezTo>
                        <a:pt x="35716" y="461443"/>
                        <a:pt x="23352" y="456321"/>
                        <a:pt x="14237" y="447206"/>
                      </a:cubicBezTo>
                      <a:cubicBezTo>
                        <a:pt x="5121" y="438090"/>
                        <a:pt x="0" y="425727"/>
                        <a:pt x="0" y="412836"/>
                      </a:cubicBezTo>
                      <a:lnTo>
                        <a:pt x="0" y="48607"/>
                      </a:lnTo>
                      <a:cubicBezTo>
                        <a:pt x="0" y="35716"/>
                        <a:pt x="5121" y="23352"/>
                        <a:pt x="14237" y="14237"/>
                      </a:cubicBezTo>
                      <a:cubicBezTo>
                        <a:pt x="23352" y="5121"/>
                        <a:pt x="35716" y="0"/>
                        <a:pt x="48607" y="0"/>
                      </a:cubicBezTo>
                      <a:close/>
                    </a:path>
                  </a:pathLst>
                </a:custGeom>
                <a:solidFill>
                  <a:srgbClr val="F41823"/>
                </a:solidFill>
              </p:spPr>
              <p:txBody>
                <a:bodyPr/>
                <a:lstStyle/>
                <a:p>
                  <a:endParaRPr lang="fr-FR"/>
                </a:p>
              </p:txBody>
            </p:sp>
            <p:sp>
              <p:nvSpPr>
                <p:cNvPr id="39" name="TextBox 17">
                  <a:extLst>
                    <a:ext uri="{FF2B5EF4-FFF2-40B4-BE49-F238E27FC236}">
                      <a16:creationId xmlns:a16="http://schemas.microsoft.com/office/drawing/2014/main" id="{2547A70F-A0B0-C0AD-5BB6-2CB64FDD4D26}"/>
                    </a:ext>
                  </a:extLst>
                </p:cNvPr>
                <p:cNvSpPr txBox="1"/>
                <p:nvPr/>
              </p:nvSpPr>
              <p:spPr>
                <a:xfrm>
                  <a:off x="0" y="-47625"/>
                  <a:ext cx="461443" cy="509068"/>
                </a:xfrm>
                <a:prstGeom prst="rect">
                  <a:avLst/>
                </a:prstGeom>
              </p:spPr>
              <p:txBody>
                <a:bodyPr lIns="50800" tIns="50800" rIns="50800" bIns="50800" rtlCol="0" anchor="ctr"/>
                <a:lstStyle/>
                <a:p>
                  <a:pPr algn="ctr">
                    <a:lnSpc>
                      <a:spcPts val="2239"/>
                    </a:lnSpc>
                  </a:pPr>
                  <a:endParaRPr/>
                </a:p>
              </p:txBody>
            </p:sp>
          </p:grpSp>
          <p:sp>
            <p:nvSpPr>
              <p:cNvPr id="36" name="TextBox 30">
                <a:extLst>
                  <a:ext uri="{FF2B5EF4-FFF2-40B4-BE49-F238E27FC236}">
                    <a16:creationId xmlns:a16="http://schemas.microsoft.com/office/drawing/2014/main" id="{6CF4E049-4D89-6238-6E0A-B2DB5A787FB3}"/>
                  </a:ext>
                </a:extLst>
              </p:cNvPr>
              <p:cNvSpPr txBox="1"/>
              <p:nvPr/>
            </p:nvSpPr>
            <p:spPr>
              <a:xfrm>
                <a:off x="13122813" y="5555074"/>
                <a:ext cx="4179433" cy="830580"/>
              </a:xfrm>
              <a:prstGeom prst="rect">
                <a:avLst/>
              </a:prstGeom>
            </p:spPr>
            <p:txBody>
              <a:bodyPr lIns="0" tIns="0" rIns="0" bIns="0" rtlCol="0" anchor="t">
                <a:spAutoFit/>
              </a:bodyPr>
              <a:lstStyle/>
              <a:p>
                <a:pPr algn="ctr">
                  <a:lnSpc>
                    <a:spcPts val="6719"/>
                  </a:lnSpc>
                  <a:spcBef>
                    <a:spcPct val="0"/>
                  </a:spcBef>
                </a:pPr>
                <a:r>
                  <a:rPr lang="en-US" sz="4800" b="1">
                    <a:solidFill>
                      <a:srgbClr val="F41823"/>
                    </a:solidFill>
                    <a:latin typeface="Roboto 1 Bold"/>
                    <a:ea typeface="Roboto 1 Bold"/>
                    <a:cs typeface="Roboto 1 Bold"/>
                    <a:sym typeface="Roboto 1 Bold"/>
                  </a:rPr>
                  <a:t>+1.000</a:t>
                </a:r>
              </a:p>
            </p:txBody>
          </p:sp>
          <p:sp>
            <p:nvSpPr>
              <p:cNvPr id="37" name="TextBox 31">
                <a:extLst>
                  <a:ext uri="{FF2B5EF4-FFF2-40B4-BE49-F238E27FC236}">
                    <a16:creationId xmlns:a16="http://schemas.microsoft.com/office/drawing/2014/main" id="{1035E974-EB6E-9B59-F38C-05154997A475}"/>
                  </a:ext>
                </a:extLst>
              </p:cNvPr>
              <p:cNvSpPr txBox="1"/>
              <p:nvPr/>
            </p:nvSpPr>
            <p:spPr>
              <a:xfrm>
                <a:off x="13005656" y="6476376"/>
                <a:ext cx="4394698" cy="381515"/>
              </a:xfrm>
              <a:prstGeom prst="rect">
                <a:avLst/>
              </a:prstGeom>
            </p:spPr>
            <p:txBody>
              <a:bodyPr lIns="0" tIns="0" rIns="0" bIns="0" rtlCol="0" anchor="t">
                <a:spAutoFit/>
              </a:bodyPr>
              <a:lstStyle/>
              <a:p>
                <a:pPr algn="ctr">
                  <a:lnSpc>
                    <a:spcPts val="3220"/>
                  </a:lnSpc>
                  <a:spcBef>
                    <a:spcPct val="0"/>
                  </a:spcBef>
                </a:pPr>
                <a:r>
                  <a:rPr lang="en-US" sz="2300" err="1">
                    <a:solidFill>
                      <a:srgbClr val="000000"/>
                    </a:solidFill>
                    <a:latin typeface="Roboto 1"/>
                    <a:ea typeface="Roboto 1"/>
                    <a:cs typeface="Roboto 1"/>
                    <a:sym typeface="Roboto 1"/>
                  </a:rPr>
                  <a:t>Personnes</a:t>
                </a:r>
                <a:r>
                  <a:rPr lang="en-US" sz="2300">
                    <a:solidFill>
                      <a:srgbClr val="000000"/>
                    </a:solidFill>
                    <a:latin typeface="Roboto 1"/>
                    <a:ea typeface="Roboto 1"/>
                    <a:cs typeface="Roboto 1"/>
                    <a:sym typeface="Roboto 1"/>
                  </a:rPr>
                  <a:t> </a:t>
                </a:r>
                <a:r>
                  <a:rPr lang="en-US" sz="2300" err="1">
                    <a:solidFill>
                      <a:srgbClr val="000000"/>
                    </a:solidFill>
                    <a:latin typeface="Roboto 1"/>
                    <a:ea typeface="Roboto 1"/>
                    <a:cs typeface="Roboto 1"/>
                    <a:sym typeface="Roboto 1"/>
                  </a:rPr>
                  <a:t>formées</a:t>
                </a:r>
                <a:r>
                  <a:rPr lang="en-US" sz="2300">
                    <a:solidFill>
                      <a:srgbClr val="000000"/>
                    </a:solidFill>
                    <a:latin typeface="Roboto 1"/>
                    <a:ea typeface="Roboto 1"/>
                    <a:cs typeface="Roboto 1"/>
                    <a:sym typeface="Roboto 1"/>
                  </a:rPr>
                  <a:t>*</a:t>
                </a:r>
              </a:p>
            </p:txBody>
          </p:sp>
        </p:grpSp>
        <p:sp>
          <p:nvSpPr>
            <p:cNvPr id="34" name="Freeform 18">
              <a:extLst>
                <a:ext uri="{FF2B5EF4-FFF2-40B4-BE49-F238E27FC236}">
                  <a16:creationId xmlns:a16="http://schemas.microsoft.com/office/drawing/2014/main" id="{EA24893C-1CBD-0A45-B493-772FD740A6B1}"/>
                </a:ext>
              </a:extLst>
            </p:cNvPr>
            <p:cNvSpPr/>
            <p:nvPr/>
          </p:nvSpPr>
          <p:spPr>
            <a:xfrm>
              <a:off x="14571378" y="4191990"/>
              <a:ext cx="1282302" cy="692443"/>
            </a:xfrm>
            <a:custGeom>
              <a:avLst/>
              <a:gdLst/>
              <a:ahLst/>
              <a:cxnLst/>
              <a:rect l="l" t="t" r="r" b="b"/>
              <a:pathLst>
                <a:path w="1282302" h="692443">
                  <a:moveTo>
                    <a:pt x="0" y="0"/>
                  </a:moveTo>
                  <a:lnTo>
                    <a:pt x="1282303" y="0"/>
                  </a:lnTo>
                  <a:lnTo>
                    <a:pt x="1282303" y="692443"/>
                  </a:lnTo>
                  <a:lnTo>
                    <a:pt x="0" y="6924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spTree>
    <p:extLst>
      <p:ext uri="{BB962C8B-B14F-4D97-AF65-F5344CB8AC3E}">
        <p14:creationId xmlns:p14="http://schemas.microsoft.com/office/powerpoint/2010/main" val="10228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76CF2F-A070-91DB-C6E2-51B0AE14D55F}"/>
              </a:ext>
            </a:extLst>
          </p:cNvPr>
          <p:cNvSpPr>
            <a:spLocks noGrp="1" noRot="1" noMove="1" noResize="1" noEditPoints="1" noAdjustHandles="1" noChangeArrowheads="1" noChangeShapeType="1"/>
          </p:cNvSpPr>
          <p:nvPr/>
        </p:nvSpPr>
        <p:spPr>
          <a:xfrm>
            <a:off x="0" y="0"/>
            <a:ext cx="18288000" cy="10287000"/>
          </a:xfrm>
          <a:prstGeom prst="rect">
            <a:avLst/>
          </a:prstGeom>
          <a:solidFill>
            <a:srgbClr val="111B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reeform 2"/>
          <p:cNvSpPr/>
          <p:nvPr/>
        </p:nvSpPr>
        <p:spPr>
          <a:xfrm>
            <a:off x="855712" y="869969"/>
            <a:ext cx="2047949" cy="1048089"/>
          </a:xfrm>
          <a:custGeom>
            <a:avLst/>
            <a:gdLst/>
            <a:ahLst/>
            <a:cxnLst/>
            <a:rect l="l" t="t" r="r" b="b"/>
            <a:pathLst>
              <a:path w="2047949" h="1048089">
                <a:moveTo>
                  <a:pt x="0" y="0"/>
                </a:moveTo>
                <a:lnTo>
                  <a:pt x="2047949" y="0"/>
                </a:lnTo>
                <a:lnTo>
                  <a:pt x="2047949" y="1048089"/>
                </a:lnTo>
                <a:lnTo>
                  <a:pt x="0" y="1048089"/>
                </a:lnTo>
                <a:lnTo>
                  <a:pt x="0" y="0"/>
                </a:lnTo>
                <a:close/>
              </a:path>
            </a:pathLst>
          </a:custGeom>
          <a:blipFill>
            <a:blip r:embed="rId2"/>
            <a:stretch>
              <a:fillRect l="-4871"/>
            </a:stretch>
          </a:blipFill>
        </p:spPr>
        <p:txBody>
          <a:bodyPr/>
          <a:lstStyle/>
          <a:p>
            <a:endParaRPr lang="fr-FR"/>
          </a:p>
        </p:txBody>
      </p:sp>
      <p:sp>
        <p:nvSpPr>
          <p:cNvPr id="3" name="Freeform 3"/>
          <p:cNvSpPr/>
          <p:nvPr/>
        </p:nvSpPr>
        <p:spPr>
          <a:xfrm>
            <a:off x="6702622" y="1028700"/>
            <a:ext cx="10935576" cy="8748460"/>
          </a:xfrm>
          <a:custGeom>
            <a:avLst/>
            <a:gdLst/>
            <a:ahLst/>
            <a:cxnLst/>
            <a:rect l="l" t="t" r="r" b="b"/>
            <a:pathLst>
              <a:path w="10935576" h="8748460">
                <a:moveTo>
                  <a:pt x="0" y="0"/>
                </a:moveTo>
                <a:lnTo>
                  <a:pt x="10935576" y="0"/>
                </a:lnTo>
                <a:lnTo>
                  <a:pt x="10935576" y="8748460"/>
                </a:lnTo>
                <a:lnTo>
                  <a:pt x="0" y="8748460"/>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855712" y="2074072"/>
            <a:ext cx="3737342" cy="1189991"/>
          </a:xfrm>
          <a:prstGeom prst="rect">
            <a:avLst/>
          </a:prstGeom>
        </p:spPr>
        <p:txBody>
          <a:bodyPr lIns="0" tIns="0" rIns="0" bIns="0" rtlCol="0" anchor="t">
            <a:spAutoFit/>
          </a:bodyPr>
          <a:lstStyle/>
          <a:p>
            <a:pPr algn="l">
              <a:lnSpc>
                <a:spcPts val="4759"/>
              </a:lnSpc>
              <a:spcBef>
                <a:spcPct val="0"/>
              </a:spcBef>
            </a:pPr>
            <a:r>
              <a:rPr lang="en-US" sz="3399" b="1">
                <a:solidFill>
                  <a:srgbClr val="FFFFFF"/>
                </a:solidFill>
                <a:latin typeface="Roboto 1 Bold"/>
                <a:ea typeface="Roboto 1 Bold"/>
                <a:cs typeface="Roboto 1 Bold"/>
                <a:sym typeface="Roboto 1 Bold"/>
              </a:rPr>
              <a:t>SERVICES PROFESSIONNELS</a:t>
            </a:r>
          </a:p>
        </p:txBody>
      </p:sp>
      <p:sp>
        <p:nvSpPr>
          <p:cNvPr id="5" name="TextBox 5"/>
          <p:cNvSpPr txBox="1"/>
          <p:nvPr/>
        </p:nvSpPr>
        <p:spPr>
          <a:xfrm>
            <a:off x="855712" y="3515033"/>
            <a:ext cx="4394698" cy="2223135"/>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Roboto 1"/>
                <a:ea typeface="Roboto 1"/>
                <a:cs typeface="Roboto 1"/>
                <a:sym typeface="Roboto 1"/>
              </a:rPr>
              <a:t>Une </a:t>
            </a:r>
            <a:r>
              <a:rPr lang="en-US" sz="2100" err="1">
                <a:solidFill>
                  <a:srgbClr val="FFFFFF"/>
                </a:solidFill>
                <a:latin typeface="Roboto 1"/>
                <a:ea typeface="Roboto 1"/>
                <a:cs typeface="Roboto 1"/>
                <a:sym typeface="Roboto 1"/>
              </a:rPr>
              <a:t>offre</a:t>
            </a:r>
            <a:r>
              <a:rPr lang="en-US" sz="2100">
                <a:solidFill>
                  <a:srgbClr val="FFFFFF"/>
                </a:solidFill>
                <a:latin typeface="Roboto 1"/>
                <a:ea typeface="Roboto 1"/>
                <a:cs typeface="Roboto 1"/>
                <a:sym typeface="Roboto 1"/>
              </a:rPr>
              <a:t> </a:t>
            </a:r>
            <a:r>
              <a:rPr lang="en-US" sz="2100" err="1">
                <a:solidFill>
                  <a:srgbClr val="FFFFFF"/>
                </a:solidFill>
                <a:latin typeface="Roboto 1"/>
                <a:ea typeface="Roboto 1"/>
                <a:cs typeface="Roboto 1"/>
                <a:sym typeface="Roboto 1"/>
              </a:rPr>
              <a:t>conçue</a:t>
            </a:r>
            <a:r>
              <a:rPr lang="en-US" sz="2100">
                <a:solidFill>
                  <a:srgbClr val="FFFFFF"/>
                </a:solidFill>
                <a:latin typeface="Roboto 1"/>
                <a:ea typeface="Roboto 1"/>
                <a:cs typeface="Roboto 1"/>
                <a:sym typeface="Roboto 1"/>
              </a:rPr>
              <a:t> pour </a:t>
            </a:r>
            <a:r>
              <a:rPr lang="en-US" sz="2100" err="1">
                <a:solidFill>
                  <a:srgbClr val="FFFFFF"/>
                </a:solidFill>
                <a:latin typeface="Roboto 1"/>
                <a:ea typeface="Roboto 1"/>
                <a:cs typeface="Roboto 1"/>
                <a:sym typeface="Roboto 1"/>
              </a:rPr>
              <a:t>vous</a:t>
            </a:r>
            <a:r>
              <a:rPr lang="en-US" sz="2100">
                <a:solidFill>
                  <a:srgbClr val="FFFFFF"/>
                </a:solidFill>
                <a:latin typeface="Roboto 1"/>
                <a:ea typeface="Roboto 1"/>
                <a:cs typeface="Roboto 1"/>
                <a:sym typeface="Roboto 1"/>
              </a:rPr>
              <a:t> faire </a:t>
            </a:r>
            <a:r>
              <a:rPr lang="en-US" sz="2100" b="1" err="1">
                <a:solidFill>
                  <a:srgbClr val="FFFFFF"/>
                </a:solidFill>
                <a:latin typeface="Roboto 1 Bold"/>
                <a:ea typeface="Roboto 1 Bold"/>
                <a:cs typeface="Roboto 1 Bold"/>
                <a:sym typeface="Roboto 1 Bold"/>
              </a:rPr>
              <a:t>gagner</a:t>
            </a:r>
            <a:r>
              <a:rPr lang="en-US" sz="2100" b="1">
                <a:solidFill>
                  <a:srgbClr val="FFFFFF"/>
                </a:solidFill>
                <a:latin typeface="Roboto 1 Bold"/>
                <a:ea typeface="Roboto 1 Bold"/>
                <a:cs typeface="Roboto 1 Bold"/>
                <a:sym typeface="Roboto 1 Bold"/>
              </a:rPr>
              <a:t> du temps et des </a:t>
            </a:r>
            <a:r>
              <a:rPr lang="en-US" sz="2100" b="1" err="1">
                <a:solidFill>
                  <a:srgbClr val="FFFFFF"/>
                </a:solidFill>
                <a:latin typeface="Roboto 1 Bold"/>
                <a:ea typeface="Roboto 1 Bold"/>
                <a:cs typeface="Roboto 1 Bold"/>
                <a:sym typeface="Roboto 1 Bold"/>
              </a:rPr>
              <a:t>ressources</a:t>
            </a:r>
            <a:r>
              <a:rPr lang="en-US" sz="2100">
                <a:solidFill>
                  <a:srgbClr val="FFFFFF"/>
                </a:solidFill>
                <a:latin typeface="Roboto 1"/>
                <a:ea typeface="Roboto 1"/>
                <a:cs typeface="Roboto 1"/>
                <a:sym typeface="Roboto 1"/>
              </a:rPr>
              <a:t>, </a:t>
            </a:r>
            <a:r>
              <a:rPr lang="en-US" sz="2100" err="1">
                <a:solidFill>
                  <a:srgbClr val="FFFFFF"/>
                </a:solidFill>
                <a:latin typeface="Roboto 1"/>
                <a:ea typeface="Roboto 1"/>
                <a:cs typeface="Roboto 1"/>
                <a:sym typeface="Roboto 1"/>
              </a:rPr>
              <a:t>durant</a:t>
            </a:r>
            <a:r>
              <a:rPr lang="en-US" sz="2100">
                <a:solidFill>
                  <a:srgbClr val="FFFFFF"/>
                </a:solidFill>
                <a:latin typeface="Roboto 1"/>
                <a:ea typeface="Roboto 1"/>
                <a:cs typeface="Roboto 1"/>
                <a:sym typeface="Roboto 1"/>
              </a:rPr>
              <a:t> </a:t>
            </a:r>
            <a:r>
              <a:rPr lang="en-US" sz="2100" err="1">
                <a:solidFill>
                  <a:srgbClr val="FFFFFF"/>
                </a:solidFill>
                <a:latin typeface="Roboto 1"/>
                <a:ea typeface="Roboto 1"/>
                <a:cs typeface="Roboto 1"/>
                <a:sym typeface="Roboto 1"/>
              </a:rPr>
              <a:t>toutes</a:t>
            </a:r>
            <a:r>
              <a:rPr lang="en-US" sz="2100">
                <a:solidFill>
                  <a:srgbClr val="FFFFFF"/>
                </a:solidFill>
                <a:latin typeface="Roboto 1"/>
                <a:ea typeface="Roboto 1"/>
                <a:cs typeface="Roboto 1"/>
                <a:sym typeface="Roboto 1"/>
              </a:rPr>
              <a:t> les phases de </a:t>
            </a:r>
            <a:r>
              <a:rPr lang="en-US" sz="2100" err="1">
                <a:solidFill>
                  <a:srgbClr val="FFFFFF"/>
                </a:solidFill>
                <a:latin typeface="Roboto 1"/>
                <a:ea typeface="Roboto 1"/>
                <a:cs typeface="Roboto 1"/>
                <a:sym typeface="Roboto 1"/>
              </a:rPr>
              <a:t>votre</a:t>
            </a:r>
            <a:r>
              <a:rPr lang="en-US" sz="2100">
                <a:solidFill>
                  <a:srgbClr val="FFFFFF"/>
                </a:solidFill>
                <a:latin typeface="Roboto 1"/>
                <a:ea typeface="Roboto 1"/>
                <a:cs typeface="Roboto 1"/>
                <a:sym typeface="Roboto 1"/>
              </a:rPr>
              <a:t> </a:t>
            </a:r>
            <a:r>
              <a:rPr lang="en-US" sz="2100" err="1">
                <a:solidFill>
                  <a:srgbClr val="FFFFFF"/>
                </a:solidFill>
                <a:latin typeface="Roboto 1"/>
                <a:ea typeface="Roboto 1"/>
                <a:cs typeface="Roboto 1"/>
                <a:sym typeface="Roboto 1"/>
              </a:rPr>
              <a:t>projet</a:t>
            </a:r>
            <a:r>
              <a:rPr lang="en-US" sz="2100">
                <a:solidFill>
                  <a:srgbClr val="FFFFFF"/>
                </a:solidFill>
                <a:latin typeface="Roboto 1"/>
                <a:ea typeface="Roboto 1"/>
                <a:cs typeface="Roboto 1"/>
                <a:sym typeface="Roboto 1"/>
              </a:rPr>
              <a:t> : de </a:t>
            </a:r>
            <a:r>
              <a:rPr lang="en-US" sz="2100" err="1">
                <a:solidFill>
                  <a:srgbClr val="FFFFFF"/>
                </a:solidFill>
                <a:latin typeface="Roboto 1"/>
                <a:ea typeface="Roboto 1"/>
                <a:cs typeface="Roboto 1"/>
                <a:sym typeface="Roboto 1"/>
              </a:rPr>
              <a:t>sa</a:t>
            </a:r>
            <a:r>
              <a:rPr lang="en-US" sz="2100">
                <a:solidFill>
                  <a:srgbClr val="FFFFFF"/>
                </a:solidFill>
                <a:latin typeface="Roboto 1"/>
                <a:ea typeface="Roboto 1"/>
                <a:cs typeface="Roboto 1"/>
                <a:sym typeface="Roboto 1"/>
              </a:rPr>
              <a:t> conception </a:t>
            </a:r>
            <a:r>
              <a:rPr lang="en-US" sz="2100" err="1">
                <a:solidFill>
                  <a:srgbClr val="FFFFFF"/>
                </a:solidFill>
                <a:latin typeface="Roboto 1"/>
                <a:ea typeface="Roboto 1"/>
                <a:cs typeface="Roboto 1"/>
                <a:sym typeface="Roboto 1"/>
              </a:rPr>
              <a:t>en</a:t>
            </a:r>
            <a:r>
              <a:rPr lang="en-US" sz="2100">
                <a:solidFill>
                  <a:srgbClr val="FFFFFF"/>
                </a:solidFill>
                <a:latin typeface="Roboto 1"/>
                <a:ea typeface="Roboto 1"/>
                <a:cs typeface="Roboto 1"/>
                <a:sym typeface="Roboto 1"/>
              </a:rPr>
              <a:t> </a:t>
            </a:r>
            <a:r>
              <a:rPr lang="en-US" sz="2100" err="1">
                <a:solidFill>
                  <a:srgbClr val="FFFFFF"/>
                </a:solidFill>
                <a:latin typeface="Roboto 1"/>
                <a:ea typeface="Roboto 1"/>
                <a:cs typeface="Roboto 1"/>
                <a:sym typeface="Roboto 1"/>
              </a:rPr>
              <a:t>amont</a:t>
            </a:r>
            <a:r>
              <a:rPr lang="en-US" sz="2100">
                <a:solidFill>
                  <a:srgbClr val="FFFFFF"/>
                </a:solidFill>
                <a:latin typeface="Roboto 1"/>
                <a:ea typeface="Roboto 1"/>
                <a:cs typeface="Roboto 1"/>
                <a:sym typeface="Roboto 1"/>
              </a:rPr>
              <a:t> à la reprise d’un site </a:t>
            </a:r>
            <a:r>
              <a:rPr lang="en-US" sz="2100" err="1">
                <a:solidFill>
                  <a:srgbClr val="FFFFFF"/>
                </a:solidFill>
                <a:latin typeface="Roboto 1"/>
                <a:ea typeface="Roboto 1"/>
                <a:cs typeface="Roboto 1"/>
                <a:sym typeface="Roboto 1"/>
              </a:rPr>
              <a:t>existant</a:t>
            </a:r>
            <a:r>
              <a:rPr lang="en-US" sz="2100">
                <a:solidFill>
                  <a:srgbClr val="FFFFFF"/>
                </a:solidFill>
                <a:latin typeface="Roboto 1"/>
                <a:ea typeface="Roboto 1"/>
                <a:cs typeface="Roboto 1"/>
                <a:sym typeface="Roboto 1"/>
              </a:rPr>
              <a:t> </a:t>
            </a:r>
            <a:r>
              <a:rPr lang="en-US" sz="2100" err="1">
                <a:solidFill>
                  <a:srgbClr val="FFFFFF"/>
                </a:solidFill>
                <a:latin typeface="Roboto 1"/>
                <a:ea typeface="Roboto 1"/>
                <a:cs typeface="Roboto 1"/>
                <a:sym typeface="Roboto 1"/>
              </a:rPr>
              <a:t>en</a:t>
            </a:r>
            <a:r>
              <a:rPr lang="en-US" sz="2100">
                <a:solidFill>
                  <a:srgbClr val="FFFFFF"/>
                </a:solidFill>
                <a:latin typeface="Roboto 1"/>
                <a:ea typeface="Roboto 1"/>
                <a:cs typeface="Roboto 1"/>
                <a:sym typeface="Roboto 1"/>
              </a:rPr>
              <a:t> passant par son </a:t>
            </a:r>
            <a:r>
              <a:rPr lang="en-US" sz="2100" err="1">
                <a:solidFill>
                  <a:srgbClr val="FFFFFF"/>
                </a:solidFill>
                <a:latin typeface="Roboto 1"/>
                <a:ea typeface="Roboto 1"/>
                <a:cs typeface="Roboto 1"/>
                <a:sym typeface="Roboto 1"/>
              </a:rPr>
              <a:t>déploiement</a:t>
            </a:r>
            <a:r>
              <a:rPr lang="en-US" sz="2100">
                <a:solidFill>
                  <a:srgbClr val="FFFFFF"/>
                </a:solidFill>
                <a:latin typeface="Roboto 1"/>
                <a:ea typeface="Roboto 1"/>
                <a:cs typeface="Roboto 1"/>
                <a:sym typeface="Roboto 1"/>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237782"/>
            <a:ext cx="18288000" cy="10524782"/>
            <a:chOff x="0" y="0"/>
            <a:chExt cx="4816593" cy="2771959"/>
          </a:xfrm>
        </p:grpSpPr>
        <p:sp>
          <p:nvSpPr>
            <p:cNvPr id="3" name="Freeform 3"/>
            <p:cNvSpPr>
              <a:spLocks noGrp="1" noRot="1" noMove="1" noResize="1" noEditPoints="1" noAdjustHandles="1" noChangeArrowheads="1" noChangeShapeType="1"/>
            </p:cNvSpPr>
            <p:nvPr/>
          </p:nvSpPr>
          <p:spPr>
            <a:xfrm>
              <a:off x="0" y="0"/>
              <a:ext cx="4816592" cy="2771959"/>
            </a:xfrm>
            <a:custGeom>
              <a:avLst/>
              <a:gdLst/>
              <a:ahLst/>
              <a:cxnLst/>
              <a:rect l="l" t="t" r="r" b="b"/>
              <a:pathLst>
                <a:path w="4816592" h="2771959">
                  <a:moveTo>
                    <a:pt x="0" y="0"/>
                  </a:moveTo>
                  <a:lnTo>
                    <a:pt x="4816592" y="0"/>
                  </a:lnTo>
                  <a:lnTo>
                    <a:pt x="4816592" y="2771959"/>
                  </a:lnTo>
                  <a:lnTo>
                    <a:pt x="0" y="2771959"/>
                  </a:lnTo>
                  <a:close/>
                </a:path>
              </a:pathLst>
            </a:custGeom>
            <a:solidFill>
              <a:srgbClr val="111B1E"/>
            </a:solidFill>
          </p:spPr>
          <p:txBody>
            <a:bodyPr/>
            <a:lstStyle/>
            <a:p>
              <a:endParaRPr lang="fr-FR"/>
            </a:p>
          </p:txBody>
        </p:sp>
        <p:sp>
          <p:nvSpPr>
            <p:cNvPr id="4" name="TextBox 4"/>
            <p:cNvSpPr txBox="1">
              <a:spLocks noGrp="1" noRot="1" noMove="1" noResize="1" noEditPoints="1" noAdjustHandles="1" noChangeArrowheads="1" noChangeShapeType="1"/>
            </p:cNvSpPr>
            <p:nvPr/>
          </p:nvSpPr>
          <p:spPr>
            <a:xfrm>
              <a:off x="0" y="-47625"/>
              <a:ext cx="4816593" cy="2819584"/>
            </a:xfrm>
            <a:prstGeom prst="rect">
              <a:avLst/>
            </a:prstGeom>
          </p:spPr>
          <p:txBody>
            <a:bodyPr lIns="50800" tIns="50800" rIns="50800" bIns="50800" rtlCol="0" anchor="ctr"/>
            <a:lstStyle/>
            <a:p>
              <a:pPr algn="ctr">
                <a:lnSpc>
                  <a:spcPts val="2239"/>
                </a:lnSpc>
              </a:pPr>
              <a:endParaRPr/>
            </a:p>
          </p:txBody>
        </p:sp>
      </p:grpSp>
      <p:pic>
        <p:nvPicPr>
          <p:cNvPr id="21" name="Image 20" descr="Une image contenant capture d’écran, chien, électroménager&#10;&#10;Description générée automatiquement">
            <a:extLst>
              <a:ext uri="{FF2B5EF4-FFF2-40B4-BE49-F238E27FC236}">
                <a16:creationId xmlns:a16="http://schemas.microsoft.com/office/drawing/2014/main" id="{5C46F28D-E68D-EB4C-756F-043C917A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419100"/>
            <a:ext cx="7772400" cy="3621798"/>
          </a:xfrm>
          <a:prstGeom prst="rect">
            <a:avLst/>
          </a:prstGeom>
        </p:spPr>
      </p:pic>
      <p:pic>
        <p:nvPicPr>
          <p:cNvPr id="23" name="Image 22" descr="Une image contenant capture d’écran, Rectangle, blanc, conception&#10;&#10;Description générée automatiquement">
            <a:extLst>
              <a:ext uri="{FF2B5EF4-FFF2-40B4-BE49-F238E27FC236}">
                <a16:creationId xmlns:a16="http://schemas.microsoft.com/office/drawing/2014/main" id="{C064212E-FAF1-C990-1F1E-E10C0F80D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4335330"/>
            <a:ext cx="7772400" cy="1616339"/>
          </a:xfrm>
          <a:prstGeom prst="rect">
            <a:avLst/>
          </a:prstGeom>
        </p:spPr>
      </p:pic>
      <p:pic>
        <p:nvPicPr>
          <p:cNvPr id="25" name="Image 24" descr="Une image contenant capture d’écran, graphisme, conception&#10;&#10;Description générée automatiquement">
            <a:extLst>
              <a:ext uri="{FF2B5EF4-FFF2-40B4-BE49-F238E27FC236}">
                <a16:creationId xmlns:a16="http://schemas.microsoft.com/office/drawing/2014/main" id="{7F7EC7C4-3633-B594-7541-D7AB68ACE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6246101"/>
            <a:ext cx="7772400" cy="1616339"/>
          </a:xfrm>
          <a:prstGeom prst="rect">
            <a:avLst/>
          </a:prstGeom>
        </p:spPr>
      </p:pic>
      <p:pic>
        <p:nvPicPr>
          <p:cNvPr id="27" name="Image 26" descr="Une image contenant Rectangle, capture d’écran, symbole, Police&#10;&#10;Description générée automatiquement">
            <a:extLst>
              <a:ext uri="{FF2B5EF4-FFF2-40B4-BE49-F238E27FC236}">
                <a16:creationId xmlns:a16="http://schemas.microsoft.com/office/drawing/2014/main" id="{9BA9FE60-7528-409C-EE66-94A6ABB94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51438" y="8099391"/>
            <a:ext cx="3426962" cy="1840930"/>
          </a:xfrm>
          <a:prstGeom prst="rect">
            <a:avLst/>
          </a:prstGeom>
        </p:spPr>
      </p:pic>
      <p:pic>
        <p:nvPicPr>
          <p:cNvPr id="28" name="Image 27" descr="Une image contenant Rectangle, capture d’écran, symbole, Police&#10;&#10;Description générée automatiquement">
            <a:extLst>
              <a:ext uri="{FF2B5EF4-FFF2-40B4-BE49-F238E27FC236}">
                <a16:creationId xmlns:a16="http://schemas.microsoft.com/office/drawing/2014/main" id="{58A46BDB-1CDD-0679-7636-A1E24151D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2318" y="8099391"/>
            <a:ext cx="3426962" cy="1840930"/>
          </a:xfrm>
          <a:prstGeom prst="rect">
            <a:avLst/>
          </a:prstGeom>
        </p:spPr>
      </p:pic>
      <p:pic>
        <p:nvPicPr>
          <p:cNvPr id="30" name="Image 29" descr="Une image contenant Police, Graphique, logo, symbole&#10;&#10;Description générée automatiquement">
            <a:extLst>
              <a:ext uri="{FF2B5EF4-FFF2-40B4-BE49-F238E27FC236}">
                <a16:creationId xmlns:a16="http://schemas.microsoft.com/office/drawing/2014/main" id="{26AF0220-3A87-6EB2-E522-6F70F8BF51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 y="419100"/>
            <a:ext cx="2002179" cy="974394"/>
          </a:xfrm>
          <a:prstGeom prst="rect">
            <a:avLst/>
          </a:prstGeom>
        </p:spPr>
      </p:pic>
      <p:sp>
        <p:nvSpPr>
          <p:cNvPr id="31" name="TextBox 13">
            <a:extLst>
              <a:ext uri="{FF2B5EF4-FFF2-40B4-BE49-F238E27FC236}">
                <a16:creationId xmlns:a16="http://schemas.microsoft.com/office/drawing/2014/main" id="{4BE2D4AA-80D9-E488-BEAD-BDBE8AC1CAA2}"/>
              </a:ext>
            </a:extLst>
          </p:cNvPr>
          <p:cNvSpPr txBox="1"/>
          <p:nvPr/>
        </p:nvSpPr>
        <p:spPr>
          <a:xfrm>
            <a:off x="797593" y="1521985"/>
            <a:ext cx="6517607" cy="1237518"/>
          </a:xfrm>
          <a:prstGeom prst="rect">
            <a:avLst/>
          </a:prstGeom>
        </p:spPr>
        <p:txBody>
          <a:bodyPr wrap="square" lIns="0" tIns="0" rIns="0" bIns="0" rtlCol="0" anchor="t">
            <a:spAutoFit/>
          </a:bodyPr>
          <a:lstStyle/>
          <a:p>
            <a:pPr>
              <a:lnSpc>
                <a:spcPts val="5000"/>
              </a:lnSpc>
            </a:pPr>
            <a:r>
              <a:rPr lang="en-US" sz="3600">
                <a:solidFill>
                  <a:srgbClr val="FFFFFF"/>
                </a:solidFill>
                <a:latin typeface="Roboto Medium" panose="02000000000000000000" pitchFamily="2" charset="0"/>
                <a:ea typeface="Roboto Medium" panose="02000000000000000000" pitchFamily="2" charset="0"/>
              </a:rPr>
              <a:t>Services </a:t>
            </a:r>
            <a:r>
              <a:rPr lang="en-US" sz="3600" err="1">
                <a:solidFill>
                  <a:srgbClr val="FFFFFF"/>
                </a:solidFill>
                <a:latin typeface="Roboto Medium" panose="02000000000000000000" pitchFamily="2" charset="0"/>
                <a:ea typeface="Roboto Medium" panose="02000000000000000000" pitchFamily="2" charset="0"/>
              </a:rPr>
              <a:t>professionnels</a:t>
            </a:r>
            <a:r>
              <a:rPr lang="en-US" sz="3600">
                <a:solidFill>
                  <a:srgbClr val="FFFFFF"/>
                </a:solidFill>
                <a:latin typeface="Roboto Medium" panose="02000000000000000000" pitchFamily="2" charset="0"/>
                <a:ea typeface="Roboto Medium" panose="02000000000000000000" pitchFamily="2" charset="0"/>
              </a:rPr>
              <a:t> </a:t>
            </a:r>
            <a:r>
              <a:rPr lang="en-US" sz="3600" err="1">
                <a:solidFill>
                  <a:srgbClr val="FFFFFF"/>
                </a:solidFill>
                <a:latin typeface="Roboto Medium" panose="02000000000000000000" pitchFamily="2" charset="0"/>
                <a:ea typeface="Roboto Medium" panose="02000000000000000000" pitchFamily="2" charset="0"/>
              </a:rPr>
              <a:t>Noemis</a:t>
            </a:r>
            <a:r>
              <a:rPr lang="en-US" sz="3600">
                <a:solidFill>
                  <a:srgbClr val="FFFFFF"/>
                </a:solidFill>
                <a:latin typeface="Roboto Medium" panose="02000000000000000000" pitchFamily="2" charset="0"/>
                <a:ea typeface="Roboto Medium" panose="02000000000000000000" pitchFamily="2" charset="0"/>
              </a:rPr>
              <a:t> : </a:t>
            </a:r>
            <a:r>
              <a:rPr lang="en-US" sz="3600" err="1">
                <a:solidFill>
                  <a:srgbClr val="FFFFFF"/>
                </a:solidFill>
                <a:latin typeface="Roboto Medium" panose="02000000000000000000" pitchFamily="2" charset="0"/>
                <a:ea typeface="Roboto Medium" panose="02000000000000000000" pitchFamily="2" charset="0"/>
              </a:rPr>
              <a:t>une</a:t>
            </a:r>
            <a:r>
              <a:rPr lang="en-US" sz="3600">
                <a:solidFill>
                  <a:srgbClr val="FFFFFF"/>
                </a:solidFill>
                <a:latin typeface="Roboto Medium" panose="02000000000000000000" pitchFamily="2" charset="0"/>
                <a:ea typeface="Roboto Medium" panose="02000000000000000000" pitchFamily="2" charset="0"/>
              </a:rPr>
              <a:t> </a:t>
            </a:r>
            <a:r>
              <a:rPr lang="en-US" sz="3600" err="1">
                <a:solidFill>
                  <a:srgbClr val="FFFFFF"/>
                </a:solidFill>
                <a:latin typeface="Roboto Medium" panose="02000000000000000000" pitchFamily="2" charset="0"/>
                <a:ea typeface="Roboto Medium" panose="02000000000000000000" pitchFamily="2" charset="0"/>
              </a:rPr>
              <a:t>offre</a:t>
            </a:r>
            <a:r>
              <a:rPr lang="en-US" sz="3600">
                <a:solidFill>
                  <a:srgbClr val="FFFFFF"/>
                </a:solidFill>
                <a:latin typeface="Roboto Medium" panose="02000000000000000000" pitchFamily="2" charset="0"/>
                <a:ea typeface="Roboto Medium" panose="02000000000000000000" pitchFamily="2" charset="0"/>
              </a:rPr>
              <a:t> </a:t>
            </a:r>
            <a:r>
              <a:rPr lang="en-US" sz="3600" err="1">
                <a:solidFill>
                  <a:srgbClr val="FFFFFF"/>
                </a:solidFill>
                <a:latin typeface="Roboto Medium" panose="02000000000000000000" pitchFamily="2" charset="0"/>
                <a:ea typeface="Roboto Medium" panose="02000000000000000000" pitchFamily="2" charset="0"/>
              </a:rPr>
              <a:t>complète</a:t>
            </a:r>
            <a:endParaRPr lang="en-US" sz="3600">
              <a:latin typeface="Roboto Medium" panose="02000000000000000000" pitchFamily="2" charset="0"/>
              <a:ea typeface="Roboto Medium" panose="02000000000000000000" pitchFamily="2" charset="0"/>
            </a:endParaRPr>
          </a:p>
        </p:txBody>
      </p:sp>
      <p:sp>
        <p:nvSpPr>
          <p:cNvPr id="32" name="TextBox 13">
            <a:extLst>
              <a:ext uri="{FF2B5EF4-FFF2-40B4-BE49-F238E27FC236}">
                <a16:creationId xmlns:a16="http://schemas.microsoft.com/office/drawing/2014/main" id="{091E34B9-D4EC-A856-326E-28454F727432}"/>
              </a:ext>
            </a:extLst>
          </p:cNvPr>
          <p:cNvSpPr txBox="1"/>
          <p:nvPr/>
        </p:nvSpPr>
        <p:spPr>
          <a:xfrm>
            <a:off x="10058401" y="304703"/>
            <a:ext cx="4572000" cy="647741"/>
          </a:xfrm>
          <a:prstGeom prst="rect">
            <a:avLst/>
          </a:prstGeom>
        </p:spPr>
        <p:txBody>
          <a:bodyPr wrap="square" lIns="0" tIns="0" rIns="0" bIns="0" rtlCol="0" anchor="t">
            <a:spAutoFit/>
          </a:bodyPr>
          <a:lstStyle/>
          <a:p>
            <a:pPr>
              <a:lnSpc>
                <a:spcPts val="5880"/>
              </a:lnSpc>
            </a:pPr>
            <a:r>
              <a:rPr lang="en-US" sz="1900">
                <a:solidFill>
                  <a:srgbClr val="FFFFFF"/>
                </a:solidFill>
                <a:latin typeface="Roboto Bold"/>
              </a:rPr>
              <a:t>CONFIGURATION &amp; PRÉ-PARAMÉTRAGE</a:t>
            </a:r>
            <a:endParaRPr lang="en-US" sz="1900"/>
          </a:p>
        </p:txBody>
      </p:sp>
      <p:sp>
        <p:nvSpPr>
          <p:cNvPr id="33" name="TextBox 13">
            <a:extLst>
              <a:ext uri="{FF2B5EF4-FFF2-40B4-BE49-F238E27FC236}">
                <a16:creationId xmlns:a16="http://schemas.microsoft.com/office/drawing/2014/main" id="{04BF4049-0000-2A10-0E32-6F3A09300EAD}"/>
              </a:ext>
            </a:extLst>
          </p:cNvPr>
          <p:cNvSpPr txBox="1"/>
          <p:nvPr/>
        </p:nvSpPr>
        <p:spPr>
          <a:xfrm>
            <a:off x="9987280" y="4278878"/>
            <a:ext cx="2971804" cy="647741"/>
          </a:xfrm>
          <a:prstGeom prst="rect">
            <a:avLst/>
          </a:prstGeom>
        </p:spPr>
        <p:txBody>
          <a:bodyPr wrap="square" lIns="0" tIns="0" rIns="0" bIns="0" rtlCol="0" anchor="t">
            <a:spAutoFit/>
          </a:bodyPr>
          <a:lstStyle/>
          <a:p>
            <a:pPr>
              <a:lnSpc>
                <a:spcPts val="5880"/>
              </a:lnSpc>
            </a:pPr>
            <a:r>
              <a:rPr lang="en-US" sz="1900">
                <a:solidFill>
                  <a:srgbClr val="FFFFFF"/>
                </a:solidFill>
                <a:latin typeface="Roboto Bold"/>
              </a:rPr>
              <a:t>ASSISTANCE TECHNIQUE</a:t>
            </a:r>
            <a:endParaRPr lang="en-US" sz="1900"/>
          </a:p>
        </p:txBody>
      </p:sp>
      <p:sp>
        <p:nvSpPr>
          <p:cNvPr id="34" name="TextBox 13">
            <a:extLst>
              <a:ext uri="{FF2B5EF4-FFF2-40B4-BE49-F238E27FC236}">
                <a16:creationId xmlns:a16="http://schemas.microsoft.com/office/drawing/2014/main" id="{0638A1D7-524B-C33E-4749-7A0B89DE3E46}"/>
              </a:ext>
            </a:extLst>
          </p:cNvPr>
          <p:cNvSpPr txBox="1"/>
          <p:nvPr/>
        </p:nvSpPr>
        <p:spPr>
          <a:xfrm>
            <a:off x="10022840" y="6155826"/>
            <a:ext cx="3540759" cy="631070"/>
          </a:xfrm>
          <a:prstGeom prst="rect">
            <a:avLst/>
          </a:prstGeom>
        </p:spPr>
        <p:txBody>
          <a:bodyPr wrap="square" lIns="0" tIns="0" rIns="0" bIns="0" rtlCol="0" anchor="t">
            <a:spAutoFit/>
          </a:bodyPr>
          <a:lstStyle/>
          <a:p>
            <a:pPr>
              <a:lnSpc>
                <a:spcPts val="5880"/>
              </a:lnSpc>
            </a:pPr>
            <a:r>
              <a:rPr lang="en-US" sz="1900">
                <a:solidFill>
                  <a:srgbClr val="FFFFFF"/>
                </a:solidFill>
                <a:latin typeface="Roboto Bold"/>
              </a:rPr>
              <a:t>PRESTATIONS SUR MESURE</a:t>
            </a:r>
            <a:endParaRPr lang="en-US" sz="1900"/>
          </a:p>
        </p:txBody>
      </p:sp>
      <p:sp>
        <p:nvSpPr>
          <p:cNvPr id="35" name="TextBox 13">
            <a:extLst>
              <a:ext uri="{FF2B5EF4-FFF2-40B4-BE49-F238E27FC236}">
                <a16:creationId xmlns:a16="http://schemas.microsoft.com/office/drawing/2014/main" id="{7181E2C2-853B-DF35-FA6E-1C78F690EB18}"/>
              </a:ext>
            </a:extLst>
          </p:cNvPr>
          <p:cNvSpPr txBox="1"/>
          <p:nvPr/>
        </p:nvSpPr>
        <p:spPr>
          <a:xfrm>
            <a:off x="9987280" y="8011246"/>
            <a:ext cx="3540759" cy="631070"/>
          </a:xfrm>
          <a:prstGeom prst="rect">
            <a:avLst/>
          </a:prstGeom>
        </p:spPr>
        <p:txBody>
          <a:bodyPr wrap="square" lIns="0" tIns="0" rIns="0" bIns="0" rtlCol="0" anchor="t">
            <a:spAutoFit/>
          </a:bodyPr>
          <a:lstStyle/>
          <a:p>
            <a:pPr>
              <a:lnSpc>
                <a:spcPts val="5880"/>
              </a:lnSpc>
            </a:pPr>
            <a:r>
              <a:rPr lang="en-US" sz="1900">
                <a:solidFill>
                  <a:srgbClr val="FFFFFF"/>
                </a:solidFill>
                <a:latin typeface="Roboto Bold"/>
              </a:rPr>
              <a:t>PEINTURE</a:t>
            </a:r>
            <a:endParaRPr lang="en-US" sz="1900"/>
          </a:p>
        </p:txBody>
      </p:sp>
      <p:sp>
        <p:nvSpPr>
          <p:cNvPr id="36" name="TextBox 13">
            <a:extLst>
              <a:ext uri="{FF2B5EF4-FFF2-40B4-BE49-F238E27FC236}">
                <a16:creationId xmlns:a16="http://schemas.microsoft.com/office/drawing/2014/main" id="{1C396FC6-9217-A591-2676-924E1193A63D}"/>
              </a:ext>
            </a:extLst>
          </p:cNvPr>
          <p:cNvSpPr txBox="1"/>
          <p:nvPr/>
        </p:nvSpPr>
        <p:spPr>
          <a:xfrm>
            <a:off x="14325600" y="8018955"/>
            <a:ext cx="3540759" cy="631070"/>
          </a:xfrm>
          <a:prstGeom prst="rect">
            <a:avLst/>
          </a:prstGeom>
        </p:spPr>
        <p:txBody>
          <a:bodyPr wrap="square" lIns="0" tIns="0" rIns="0" bIns="0" rtlCol="0" anchor="t">
            <a:spAutoFit/>
          </a:bodyPr>
          <a:lstStyle/>
          <a:p>
            <a:pPr>
              <a:lnSpc>
                <a:spcPts val="5880"/>
              </a:lnSpc>
            </a:pPr>
            <a:r>
              <a:rPr lang="en-US" sz="1900">
                <a:solidFill>
                  <a:srgbClr val="FFFFFF"/>
                </a:solidFill>
                <a:latin typeface="Roboto Bold"/>
              </a:rPr>
              <a:t>AUTRES PRESTATIONS</a:t>
            </a:r>
            <a:endParaRPr lang="en-US" sz="1900"/>
          </a:p>
        </p:txBody>
      </p:sp>
      <p:sp>
        <p:nvSpPr>
          <p:cNvPr id="38" name="ZoneTexte 37">
            <a:extLst>
              <a:ext uri="{FF2B5EF4-FFF2-40B4-BE49-F238E27FC236}">
                <a16:creationId xmlns:a16="http://schemas.microsoft.com/office/drawing/2014/main" id="{04F1A966-6801-C805-8D7A-FF4C6D595940}"/>
              </a:ext>
            </a:extLst>
          </p:cNvPr>
          <p:cNvSpPr txBox="1"/>
          <p:nvPr/>
        </p:nvSpPr>
        <p:spPr>
          <a:xfrm>
            <a:off x="10203177" y="8809688"/>
            <a:ext cx="2377441" cy="923330"/>
          </a:xfrm>
          <a:prstGeom prst="rect">
            <a:avLst/>
          </a:prstGeom>
          <a:noFill/>
        </p:spPr>
        <p:txBody>
          <a:bodyPr wrap="square">
            <a:spAutoFit/>
          </a:bodyPr>
          <a:lstStyle/>
          <a:p>
            <a:r>
              <a:rPr lang="fr-FR">
                <a:effectLst/>
              </a:rPr>
              <a:t>NSP-PEINTEURECAM+</a:t>
            </a:r>
            <a:br>
              <a:rPr lang="fr-FR">
                <a:effectLst/>
              </a:rPr>
            </a:br>
            <a:r>
              <a:rPr lang="fr-FR">
                <a:effectLst/>
              </a:rPr>
              <a:t>NSP-PEINTUREPTZ+</a:t>
            </a:r>
            <a:br>
              <a:rPr lang="fr-FR">
                <a:effectLst/>
              </a:rPr>
            </a:br>
            <a:r>
              <a:rPr lang="fr-FR">
                <a:effectLst/>
              </a:rPr>
              <a:t>NSP-PEINTUREACCES+</a:t>
            </a:r>
            <a:endParaRPr lang="fr-FR"/>
          </a:p>
        </p:txBody>
      </p:sp>
      <p:sp>
        <p:nvSpPr>
          <p:cNvPr id="40" name="ZoneTexte 39">
            <a:extLst>
              <a:ext uri="{FF2B5EF4-FFF2-40B4-BE49-F238E27FC236}">
                <a16:creationId xmlns:a16="http://schemas.microsoft.com/office/drawing/2014/main" id="{139FCAE3-20C3-222E-58AD-40C1511CA93B}"/>
              </a:ext>
            </a:extLst>
          </p:cNvPr>
          <p:cNvSpPr txBox="1"/>
          <p:nvPr/>
        </p:nvSpPr>
        <p:spPr>
          <a:xfrm>
            <a:off x="14630396" y="8804457"/>
            <a:ext cx="2895604" cy="646331"/>
          </a:xfrm>
          <a:prstGeom prst="rect">
            <a:avLst/>
          </a:prstGeom>
          <a:noFill/>
        </p:spPr>
        <p:txBody>
          <a:bodyPr wrap="square">
            <a:spAutoFit/>
          </a:bodyPr>
          <a:lstStyle/>
          <a:p>
            <a:r>
              <a:rPr lang="fr-FR">
                <a:effectLst/>
              </a:rPr>
              <a:t>Diagnostic de site : NSP-EP-DIAG</a:t>
            </a:r>
            <a:endParaRPr lang="fr-FR"/>
          </a:p>
        </p:txBody>
      </p:sp>
      <p:sp>
        <p:nvSpPr>
          <p:cNvPr id="42" name="ZoneTexte 41">
            <a:extLst>
              <a:ext uri="{FF2B5EF4-FFF2-40B4-BE49-F238E27FC236}">
                <a16:creationId xmlns:a16="http://schemas.microsoft.com/office/drawing/2014/main" id="{FDF82AC0-9724-D8FA-04C0-5E8B64DC525F}"/>
              </a:ext>
            </a:extLst>
          </p:cNvPr>
          <p:cNvSpPr txBox="1"/>
          <p:nvPr/>
        </p:nvSpPr>
        <p:spPr>
          <a:xfrm>
            <a:off x="10203177" y="6949698"/>
            <a:ext cx="5570223" cy="646331"/>
          </a:xfrm>
          <a:prstGeom prst="rect">
            <a:avLst/>
          </a:prstGeom>
          <a:noFill/>
        </p:spPr>
        <p:txBody>
          <a:bodyPr wrap="square" lIns="91440" tIns="45720" rIns="91440" bIns="45720" anchor="t">
            <a:spAutoFit/>
          </a:bodyPr>
          <a:lstStyle/>
          <a:p>
            <a:r>
              <a:rPr lang="fr-FR">
                <a:solidFill>
                  <a:schemeClr val="bg1"/>
                </a:solidFill>
                <a:effectLst/>
              </a:rPr>
              <a:t>Prestation </a:t>
            </a:r>
            <a:r>
              <a:rPr lang="fr-FR">
                <a:solidFill>
                  <a:schemeClr val="bg1"/>
                </a:solidFill>
              </a:rPr>
              <a:t>personnalisée</a:t>
            </a:r>
            <a:r>
              <a:rPr lang="fr-FR">
                <a:solidFill>
                  <a:schemeClr val="bg1"/>
                </a:solidFill>
                <a:effectLst/>
              </a:rPr>
              <a:t> : NSP-DIV</a:t>
            </a:r>
            <a:br>
              <a:rPr lang="fr-FR">
                <a:solidFill>
                  <a:schemeClr val="bg1"/>
                </a:solidFill>
                <a:effectLst/>
              </a:rPr>
            </a:br>
            <a:r>
              <a:rPr lang="fr-FR">
                <a:solidFill>
                  <a:schemeClr val="bg1"/>
                </a:solidFill>
                <a:effectLst/>
              </a:rPr>
              <a:t>Forfait flexible assistance technique : NSP-AT-FORFAIT</a:t>
            </a:r>
            <a:endParaRPr lang="fr-FR">
              <a:solidFill>
                <a:schemeClr val="bg1"/>
              </a:solidFill>
            </a:endParaRPr>
          </a:p>
        </p:txBody>
      </p:sp>
      <p:sp>
        <p:nvSpPr>
          <p:cNvPr id="44" name="ZoneTexte 43">
            <a:extLst>
              <a:ext uri="{FF2B5EF4-FFF2-40B4-BE49-F238E27FC236}">
                <a16:creationId xmlns:a16="http://schemas.microsoft.com/office/drawing/2014/main" id="{4EFBF43B-02D1-1600-83BE-4A3D9A4AA987}"/>
              </a:ext>
            </a:extLst>
          </p:cNvPr>
          <p:cNvSpPr txBox="1"/>
          <p:nvPr/>
        </p:nvSpPr>
        <p:spPr>
          <a:xfrm>
            <a:off x="10264133" y="1138019"/>
            <a:ext cx="5890267" cy="2585323"/>
          </a:xfrm>
          <a:prstGeom prst="rect">
            <a:avLst/>
          </a:prstGeom>
          <a:noFill/>
        </p:spPr>
        <p:txBody>
          <a:bodyPr wrap="square">
            <a:spAutoFit/>
          </a:bodyPr>
          <a:lstStyle/>
          <a:p>
            <a:r>
              <a:rPr lang="fr-FR">
                <a:solidFill>
                  <a:schemeClr val="bg1"/>
                </a:solidFill>
                <a:effectLst/>
              </a:rPr>
              <a:t>Caméras IP : NSP-START / NSP-CONF / NSP-CONF+</a:t>
            </a:r>
            <a:br>
              <a:rPr lang="fr-FR">
                <a:solidFill>
                  <a:schemeClr val="bg1"/>
                </a:solidFill>
                <a:effectLst/>
              </a:rPr>
            </a:br>
            <a:r>
              <a:rPr lang="fr-FR">
                <a:solidFill>
                  <a:schemeClr val="bg1"/>
                </a:solidFill>
                <a:effectLst/>
              </a:rPr>
              <a:t>Serveurs : NSP-CONFSVR / NSP-CONFSVR+</a:t>
            </a:r>
            <a:br>
              <a:rPr lang="fr-FR">
                <a:solidFill>
                  <a:schemeClr val="bg1"/>
                </a:solidFill>
                <a:effectLst/>
              </a:rPr>
            </a:br>
            <a:r>
              <a:rPr lang="fr-FR">
                <a:solidFill>
                  <a:schemeClr val="bg1"/>
                </a:solidFill>
                <a:effectLst/>
              </a:rPr>
              <a:t>NVR : NSP-CONFNVR / NSP-CONFNVR+</a:t>
            </a:r>
            <a:br>
              <a:rPr lang="fr-FR">
                <a:solidFill>
                  <a:schemeClr val="bg1"/>
                </a:solidFill>
                <a:effectLst/>
              </a:rPr>
            </a:br>
            <a:r>
              <a:rPr lang="fr-FR">
                <a:solidFill>
                  <a:schemeClr val="bg1"/>
                </a:solidFill>
                <a:effectLst/>
              </a:rPr>
              <a:t>PC : NSP-CONFPC / NSP-CONFPC+</a:t>
            </a:r>
            <a:br>
              <a:rPr lang="fr-FR">
                <a:solidFill>
                  <a:schemeClr val="bg1"/>
                </a:solidFill>
                <a:effectLst/>
              </a:rPr>
            </a:br>
            <a:r>
              <a:rPr lang="fr-FR" err="1">
                <a:solidFill>
                  <a:schemeClr val="bg1"/>
                </a:solidFill>
                <a:effectLst/>
              </a:rPr>
              <a:t>Switchs</a:t>
            </a:r>
            <a:r>
              <a:rPr lang="fr-FR">
                <a:solidFill>
                  <a:schemeClr val="bg1"/>
                </a:solidFill>
                <a:effectLst/>
              </a:rPr>
              <a:t> : NSP-SWITCH / NSP-SWITCH+</a:t>
            </a:r>
            <a:br>
              <a:rPr lang="fr-FR">
                <a:solidFill>
                  <a:schemeClr val="bg1"/>
                </a:solidFill>
                <a:effectLst/>
              </a:rPr>
            </a:br>
            <a:r>
              <a:rPr lang="fr-FR">
                <a:solidFill>
                  <a:schemeClr val="bg1"/>
                </a:solidFill>
                <a:effectLst/>
              </a:rPr>
              <a:t>Périphériques avancés : NSP-ADV+</a:t>
            </a:r>
            <a:br>
              <a:rPr lang="fr-FR">
                <a:solidFill>
                  <a:schemeClr val="bg1"/>
                </a:solidFill>
                <a:effectLst/>
              </a:rPr>
            </a:br>
            <a:r>
              <a:rPr lang="fr-FR">
                <a:solidFill>
                  <a:schemeClr val="bg1"/>
                </a:solidFill>
                <a:effectLst/>
              </a:rPr>
              <a:t>Cluster : NSP-CONFCLUSTER +</a:t>
            </a:r>
            <a:br>
              <a:rPr lang="fr-FR">
                <a:solidFill>
                  <a:schemeClr val="bg1"/>
                </a:solidFill>
                <a:effectLst/>
              </a:rPr>
            </a:br>
            <a:r>
              <a:rPr lang="fr-FR">
                <a:solidFill>
                  <a:schemeClr val="bg1"/>
                </a:solidFill>
                <a:effectLst/>
              </a:rPr>
              <a:t>Paramétrage cybersécurité : NSP-CYBER</a:t>
            </a:r>
            <a:br>
              <a:rPr lang="fr-FR">
                <a:solidFill>
                  <a:schemeClr val="bg1"/>
                </a:solidFill>
                <a:effectLst/>
              </a:rPr>
            </a:br>
            <a:r>
              <a:rPr lang="fr-FR">
                <a:solidFill>
                  <a:schemeClr val="bg1"/>
                </a:solidFill>
                <a:effectLst/>
              </a:rPr>
              <a:t>Assemblage </a:t>
            </a:r>
            <a:r>
              <a:rPr lang="fr-FR" err="1">
                <a:solidFill>
                  <a:schemeClr val="bg1"/>
                </a:solidFill>
                <a:effectLst/>
              </a:rPr>
              <a:t>multicapteurs</a:t>
            </a:r>
            <a:r>
              <a:rPr lang="fr-FR">
                <a:solidFill>
                  <a:schemeClr val="bg1"/>
                </a:solidFill>
                <a:effectLst/>
              </a:rPr>
              <a:t> &amp; PTZ : NSP-COMBO</a:t>
            </a:r>
            <a:endParaRPr lang="fr-FR">
              <a:solidFill>
                <a:schemeClr val="bg1"/>
              </a:solidFill>
            </a:endParaRPr>
          </a:p>
        </p:txBody>
      </p:sp>
      <p:sp>
        <p:nvSpPr>
          <p:cNvPr id="46" name="ZoneTexte 45">
            <a:extLst>
              <a:ext uri="{FF2B5EF4-FFF2-40B4-BE49-F238E27FC236}">
                <a16:creationId xmlns:a16="http://schemas.microsoft.com/office/drawing/2014/main" id="{0678D56B-76C8-A250-162C-B1F35A9ED950}"/>
              </a:ext>
            </a:extLst>
          </p:cNvPr>
          <p:cNvSpPr txBox="1"/>
          <p:nvPr/>
        </p:nvSpPr>
        <p:spPr>
          <a:xfrm>
            <a:off x="10264133" y="5072586"/>
            <a:ext cx="4366263" cy="646331"/>
          </a:xfrm>
          <a:prstGeom prst="rect">
            <a:avLst/>
          </a:prstGeom>
          <a:noFill/>
        </p:spPr>
        <p:txBody>
          <a:bodyPr wrap="square">
            <a:spAutoFit/>
          </a:bodyPr>
          <a:lstStyle/>
          <a:p>
            <a:r>
              <a:rPr lang="fr-FR">
                <a:effectLst/>
              </a:rPr>
              <a:t>Assistance technique sur site : NSP-AT</a:t>
            </a:r>
            <a:br>
              <a:rPr lang="fr-FR">
                <a:effectLst/>
              </a:rPr>
            </a:br>
            <a:r>
              <a:rPr lang="fr-FR">
                <a:effectLst/>
              </a:rPr>
              <a:t>Assistance technique à distance : NSP-TEL</a:t>
            </a:r>
            <a:endParaRPr lang="fr-FR"/>
          </a:p>
        </p:txBody>
      </p:sp>
      <p:sp>
        <p:nvSpPr>
          <p:cNvPr id="50" name="ZoneTexte 49">
            <a:extLst>
              <a:ext uri="{FF2B5EF4-FFF2-40B4-BE49-F238E27FC236}">
                <a16:creationId xmlns:a16="http://schemas.microsoft.com/office/drawing/2014/main" id="{C0F6EF65-8A17-8759-6F29-67C9D0A8E724}"/>
              </a:ext>
            </a:extLst>
          </p:cNvPr>
          <p:cNvSpPr txBox="1"/>
          <p:nvPr/>
        </p:nvSpPr>
        <p:spPr>
          <a:xfrm>
            <a:off x="681926" y="3140059"/>
            <a:ext cx="6633274" cy="1015663"/>
          </a:xfrm>
          <a:prstGeom prst="rect">
            <a:avLst/>
          </a:prstGeom>
          <a:noFill/>
        </p:spPr>
        <p:txBody>
          <a:bodyPr wrap="square">
            <a:spAutoFit/>
          </a:bodyPr>
          <a:lstStyle/>
          <a:p>
            <a:pPr algn="just"/>
            <a:r>
              <a:rPr lang="fr-FR" sz="2000">
                <a:solidFill>
                  <a:schemeClr val="bg1"/>
                </a:solidFill>
                <a:effectLst/>
                <a:latin typeface="Roboto" panose="02000000000000000000" pitchFamily="2" charset="0"/>
                <a:ea typeface="Roboto" panose="02000000000000000000" pitchFamily="2" charset="0"/>
              </a:rPr>
              <a:t>Notre offre couvre l’ensemble de vos besoins potentiels et est conçue pour vous apporter un soutien technique de grande qualité là ou vous en avez le plus besoin. </a:t>
            </a:r>
            <a:endParaRPr lang="fr-FR" sz="2000">
              <a:solidFill>
                <a:schemeClr val="bg1"/>
              </a:solidFill>
              <a:latin typeface="Roboto" panose="02000000000000000000" pitchFamily="2" charset="0"/>
              <a:ea typeface="Roboto" panose="02000000000000000000" pitchFamily="2" charset="0"/>
            </a:endParaRPr>
          </a:p>
        </p:txBody>
      </p:sp>
      <p:sp>
        <p:nvSpPr>
          <p:cNvPr id="52" name="TextBox 23">
            <a:extLst>
              <a:ext uri="{FF2B5EF4-FFF2-40B4-BE49-F238E27FC236}">
                <a16:creationId xmlns:a16="http://schemas.microsoft.com/office/drawing/2014/main" id="{6B1699B9-B607-551C-98C9-EF9262DB9ABC}"/>
              </a:ext>
            </a:extLst>
          </p:cNvPr>
          <p:cNvSpPr txBox="1"/>
          <p:nvPr/>
        </p:nvSpPr>
        <p:spPr>
          <a:xfrm>
            <a:off x="754743" y="9417247"/>
            <a:ext cx="1969373" cy="283144"/>
          </a:xfrm>
          <a:prstGeom prst="rect">
            <a:avLst/>
          </a:prstGeom>
        </p:spPr>
        <p:txBody>
          <a:bodyPr lIns="0" tIns="0" rIns="0" bIns="0" rtlCol="0" anchor="t">
            <a:spAutoFit/>
          </a:bodyPr>
          <a:lstStyle/>
          <a:p>
            <a:pPr algn="l">
              <a:lnSpc>
                <a:spcPts val="2239"/>
              </a:lnSpc>
            </a:pPr>
            <a:r>
              <a:rPr lang="en-US" sz="1599">
                <a:solidFill>
                  <a:srgbClr val="FFFFFF"/>
                </a:solidFill>
                <a:latin typeface="Roboto 1"/>
                <a:ea typeface="Roboto 1"/>
                <a:cs typeface="Roboto 1"/>
                <a:sym typeface="Roboto 1"/>
              </a:rPr>
              <a:t>Tous </a:t>
            </a:r>
            <a:r>
              <a:rPr lang="en-US" sz="1599" err="1">
                <a:solidFill>
                  <a:srgbClr val="FFFFFF"/>
                </a:solidFill>
                <a:latin typeface="Roboto 1"/>
                <a:ea typeface="Roboto 1"/>
                <a:cs typeface="Roboto 1"/>
                <a:sym typeface="Roboto 1"/>
              </a:rPr>
              <a:t>nos</a:t>
            </a:r>
            <a:r>
              <a:rPr lang="en-US" sz="1599">
                <a:solidFill>
                  <a:srgbClr val="FFFFFF"/>
                </a:solidFill>
                <a:latin typeface="Roboto 1"/>
                <a:ea typeface="Roboto 1"/>
                <a:cs typeface="Roboto 1"/>
                <a:sym typeface="Roboto 1"/>
              </a:rPr>
              <a:t> services </a:t>
            </a:r>
            <a:r>
              <a:rPr lang="en-US" sz="1599" err="1">
                <a:solidFill>
                  <a:srgbClr val="FFFFFF"/>
                </a:solidFill>
                <a:latin typeface="Roboto 1"/>
                <a:ea typeface="Roboto 1"/>
                <a:cs typeface="Roboto 1"/>
                <a:sym typeface="Roboto 1"/>
              </a:rPr>
              <a:t>ici</a:t>
            </a:r>
            <a:endParaRPr lang="en-US" sz="1599">
              <a:solidFill>
                <a:srgbClr val="FFFFFF"/>
              </a:solidFill>
              <a:latin typeface="Roboto 1"/>
              <a:ea typeface="Roboto 1"/>
              <a:cs typeface="Roboto 1"/>
              <a:sym typeface="Roboto 1"/>
            </a:endParaRPr>
          </a:p>
        </p:txBody>
      </p:sp>
      <p:pic>
        <p:nvPicPr>
          <p:cNvPr id="6" name="Image 5" descr="Une image contenant motif, carré, Symétrie, Rectangle&#10;&#10;Le contenu généré par l’IA peut être incorrect.">
            <a:extLst>
              <a:ext uri="{FF2B5EF4-FFF2-40B4-BE49-F238E27FC236}">
                <a16:creationId xmlns:a16="http://schemas.microsoft.com/office/drawing/2014/main" id="{D18FA1F6-5D01-9411-66A8-D7BB0EC94C72}"/>
              </a:ext>
            </a:extLst>
          </p:cNvPr>
          <p:cNvPicPr>
            <a:picLocks noChangeAspect="1"/>
          </p:cNvPicPr>
          <p:nvPr/>
        </p:nvPicPr>
        <p:blipFill>
          <a:blip r:embed="rId8"/>
          <a:stretch>
            <a:fillRect/>
          </a:stretch>
        </p:blipFill>
        <p:spPr>
          <a:xfrm>
            <a:off x="757983" y="7285551"/>
            <a:ext cx="1952136" cy="19761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118891"/>
            <a:ext cx="18288000" cy="10524782"/>
            <a:chOff x="0" y="0"/>
            <a:chExt cx="4816593" cy="2771959"/>
          </a:xfrm>
        </p:grpSpPr>
        <p:sp>
          <p:nvSpPr>
            <p:cNvPr id="3" name="Freeform 3"/>
            <p:cNvSpPr>
              <a:spLocks noGrp="1" noRot="1" noMove="1" noResize="1" noEditPoints="1" noAdjustHandles="1" noChangeArrowheads="1" noChangeShapeType="1"/>
            </p:cNvSpPr>
            <p:nvPr/>
          </p:nvSpPr>
          <p:spPr>
            <a:xfrm>
              <a:off x="0" y="0"/>
              <a:ext cx="4816592" cy="2771959"/>
            </a:xfrm>
            <a:custGeom>
              <a:avLst/>
              <a:gdLst/>
              <a:ahLst/>
              <a:cxnLst/>
              <a:rect l="l" t="t" r="r" b="b"/>
              <a:pathLst>
                <a:path w="4816592" h="2771959">
                  <a:moveTo>
                    <a:pt x="0" y="0"/>
                  </a:moveTo>
                  <a:lnTo>
                    <a:pt x="4816592" y="0"/>
                  </a:lnTo>
                  <a:lnTo>
                    <a:pt x="4816592" y="2771959"/>
                  </a:lnTo>
                  <a:lnTo>
                    <a:pt x="0" y="2771959"/>
                  </a:lnTo>
                  <a:close/>
                </a:path>
              </a:pathLst>
            </a:custGeom>
            <a:solidFill>
              <a:srgbClr val="111B1E"/>
            </a:solidFill>
          </p:spPr>
          <p:txBody>
            <a:bodyPr/>
            <a:lstStyle/>
            <a:p>
              <a:endParaRPr lang="fr-FR"/>
            </a:p>
          </p:txBody>
        </p:sp>
        <p:sp>
          <p:nvSpPr>
            <p:cNvPr id="4" name="TextBox 4"/>
            <p:cNvSpPr txBox="1">
              <a:spLocks noGrp="1" noRot="1" noMove="1" noResize="1" noEditPoints="1" noAdjustHandles="1" noChangeArrowheads="1" noChangeShapeType="1"/>
            </p:cNvSpPr>
            <p:nvPr/>
          </p:nvSpPr>
          <p:spPr>
            <a:xfrm>
              <a:off x="0" y="-47625"/>
              <a:ext cx="4816593" cy="2819584"/>
            </a:xfrm>
            <a:prstGeom prst="rect">
              <a:avLst/>
            </a:prstGeom>
          </p:spPr>
          <p:txBody>
            <a:bodyPr lIns="50800" tIns="50800" rIns="50800" bIns="50800" rtlCol="0" anchor="ctr"/>
            <a:lstStyle/>
            <a:p>
              <a:pPr algn="ctr">
                <a:lnSpc>
                  <a:spcPts val="2239"/>
                </a:lnSpc>
              </a:pPr>
              <a:endParaRPr/>
            </a:p>
          </p:txBody>
        </p:sp>
      </p:grpSp>
      <p:sp>
        <p:nvSpPr>
          <p:cNvPr id="5" name="AutoShape 5"/>
          <p:cNvSpPr>
            <a:spLocks noGrp="1" noRot="1" noMove="1" noResize="1" noEditPoints="1" noAdjustHandles="1" noChangeArrowheads="1" noChangeShapeType="1"/>
          </p:cNvSpPr>
          <p:nvPr/>
        </p:nvSpPr>
        <p:spPr>
          <a:xfrm rot="-10800000">
            <a:off x="17205" y="10306863"/>
            <a:ext cx="18288000" cy="0"/>
          </a:xfrm>
          <a:prstGeom prst="line">
            <a:avLst/>
          </a:prstGeom>
          <a:ln w="123825" cap="flat">
            <a:solidFill>
              <a:srgbClr val="FFFFFF"/>
            </a:solidFill>
            <a:prstDash val="solid"/>
            <a:headEnd type="none" w="sm" len="sm"/>
            <a:tailEnd type="none" w="sm" len="sm"/>
          </a:ln>
        </p:spPr>
        <p:txBody>
          <a:bodyPr/>
          <a:lstStyle/>
          <a:p>
            <a:endParaRPr lang="fr-FR"/>
          </a:p>
        </p:txBody>
      </p:sp>
      <p:sp>
        <p:nvSpPr>
          <p:cNvPr id="6" name="AutoShape 6"/>
          <p:cNvSpPr/>
          <p:nvPr/>
        </p:nvSpPr>
        <p:spPr>
          <a:xfrm rot="5400000">
            <a:off x="2527131" y="9878482"/>
            <a:ext cx="753059" cy="0"/>
          </a:xfrm>
          <a:prstGeom prst="line">
            <a:avLst/>
          </a:prstGeom>
          <a:ln w="38100" cap="flat">
            <a:solidFill>
              <a:srgbClr val="FFFFFF"/>
            </a:solidFill>
            <a:prstDash val="solid"/>
            <a:headEnd type="none" w="sm" len="sm"/>
            <a:tailEnd type="none" w="sm" len="sm"/>
          </a:ln>
        </p:spPr>
        <p:txBody>
          <a:bodyPr/>
          <a:lstStyle/>
          <a:p>
            <a:endParaRPr lang="fr-FR"/>
          </a:p>
        </p:txBody>
      </p:sp>
      <p:sp>
        <p:nvSpPr>
          <p:cNvPr id="7" name="AutoShape 7"/>
          <p:cNvSpPr/>
          <p:nvPr/>
        </p:nvSpPr>
        <p:spPr>
          <a:xfrm rot="5400000">
            <a:off x="8678031" y="9871854"/>
            <a:ext cx="753059" cy="0"/>
          </a:xfrm>
          <a:prstGeom prst="line">
            <a:avLst/>
          </a:prstGeom>
          <a:ln w="38100" cap="flat">
            <a:solidFill>
              <a:srgbClr val="FFFFFF"/>
            </a:solidFill>
            <a:prstDash val="solid"/>
            <a:headEnd type="none" w="sm" len="sm"/>
            <a:tailEnd type="none" w="sm" len="sm"/>
          </a:ln>
        </p:spPr>
        <p:txBody>
          <a:bodyPr/>
          <a:lstStyle/>
          <a:p>
            <a:endParaRPr lang="fr-FR"/>
          </a:p>
        </p:txBody>
      </p:sp>
      <p:sp>
        <p:nvSpPr>
          <p:cNvPr id="8" name="AutoShape 8"/>
          <p:cNvSpPr/>
          <p:nvPr/>
        </p:nvSpPr>
        <p:spPr>
          <a:xfrm rot="5400000">
            <a:off x="14711070" y="9875326"/>
            <a:ext cx="753059" cy="0"/>
          </a:xfrm>
          <a:prstGeom prst="line">
            <a:avLst/>
          </a:prstGeom>
          <a:ln w="38100" cap="flat">
            <a:solidFill>
              <a:srgbClr val="FFFFFF"/>
            </a:solidFill>
            <a:prstDash val="solid"/>
            <a:headEnd type="none" w="sm" len="sm"/>
            <a:tailEnd type="none" w="sm" len="sm"/>
          </a:ln>
        </p:spPr>
        <p:txBody>
          <a:bodyPr/>
          <a:lstStyle/>
          <a:p>
            <a:endParaRPr lang="fr-FR"/>
          </a:p>
        </p:txBody>
      </p:sp>
      <p:sp>
        <p:nvSpPr>
          <p:cNvPr id="9" name="Freeform 9"/>
          <p:cNvSpPr/>
          <p:nvPr/>
        </p:nvSpPr>
        <p:spPr>
          <a:xfrm>
            <a:off x="2715394" y="5190708"/>
            <a:ext cx="944883" cy="509056"/>
          </a:xfrm>
          <a:custGeom>
            <a:avLst/>
            <a:gdLst/>
            <a:ahLst/>
            <a:cxnLst/>
            <a:rect l="l" t="t" r="r" b="b"/>
            <a:pathLst>
              <a:path w="944883" h="509056">
                <a:moveTo>
                  <a:pt x="0" y="0"/>
                </a:moveTo>
                <a:lnTo>
                  <a:pt x="944883" y="0"/>
                </a:lnTo>
                <a:lnTo>
                  <a:pt x="944883" y="509056"/>
                </a:lnTo>
                <a:lnTo>
                  <a:pt x="0" y="509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11"/>
          <p:cNvSpPr/>
          <p:nvPr/>
        </p:nvSpPr>
        <p:spPr>
          <a:xfrm>
            <a:off x="8482336" y="5223726"/>
            <a:ext cx="944883" cy="509056"/>
          </a:xfrm>
          <a:custGeom>
            <a:avLst/>
            <a:gdLst/>
            <a:ahLst/>
            <a:cxnLst/>
            <a:rect l="l" t="t" r="r" b="b"/>
            <a:pathLst>
              <a:path w="944883" h="509056">
                <a:moveTo>
                  <a:pt x="0" y="0"/>
                </a:moveTo>
                <a:lnTo>
                  <a:pt x="944883" y="0"/>
                </a:lnTo>
                <a:lnTo>
                  <a:pt x="944883" y="509056"/>
                </a:lnTo>
                <a:lnTo>
                  <a:pt x="0" y="509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3" name="Freeform 13"/>
          <p:cNvSpPr/>
          <p:nvPr/>
        </p:nvSpPr>
        <p:spPr>
          <a:xfrm>
            <a:off x="14328847" y="5523628"/>
            <a:ext cx="944883" cy="509056"/>
          </a:xfrm>
          <a:custGeom>
            <a:avLst/>
            <a:gdLst/>
            <a:ahLst/>
            <a:cxnLst/>
            <a:rect l="l" t="t" r="r" b="b"/>
            <a:pathLst>
              <a:path w="944883" h="509056">
                <a:moveTo>
                  <a:pt x="0" y="0"/>
                </a:moveTo>
                <a:lnTo>
                  <a:pt x="944883" y="0"/>
                </a:lnTo>
                <a:lnTo>
                  <a:pt x="944883" y="509056"/>
                </a:lnTo>
                <a:lnTo>
                  <a:pt x="0" y="509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4" name="Freeform 14"/>
          <p:cNvSpPr/>
          <p:nvPr/>
        </p:nvSpPr>
        <p:spPr>
          <a:xfrm>
            <a:off x="855712" y="869969"/>
            <a:ext cx="2047949" cy="1048089"/>
          </a:xfrm>
          <a:custGeom>
            <a:avLst/>
            <a:gdLst/>
            <a:ahLst/>
            <a:cxnLst/>
            <a:rect l="l" t="t" r="r" b="b"/>
            <a:pathLst>
              <a:path w="2047949" h="1048089">
                <a:moveTo>
                  <a:pt x="0" y="0"/>
                </a:moveTo>
                <a:lnTo>
                  <a:pt x="2047949" y="0"/>
                </a:lnTo>
                <a:lnTo>
                  <a:pt x="2047949" y="1048089"/>
                </a:lnTo>
                <a:lnTo>
                  <a:pt x="0" y="1048089"/>
                </a:lnTo>
                <a:lnTo>
                  <a:pt x="0" y="0"/>
                </a:lnTo>
                <a:close/>
              </a:path>
            </a:pathLst>
          </a:custGeom>
          <a:blipFill>
            <a:blip r:embed="rId4"/>
            <a:stretch>
              <a:fillRect l="-4871"/>
            </a:stretch>
          </a:blipFill>
        </p:spPr>
        <p:txBody>
          <a:bodyPr/>
          <a:lstStyle/>
          <a:p>
            <a:endParaRPr lang="fr-FR"/>
          </a:p>
        </p:txBody>
      </p:sp>
      <p:sp>
        <p:nvSpPr>
          <p:cNvPr id="15" name="Freeform 15"/>
          <p:cNvSpPr/>
          <p:nvPr/>
        </p:nvSpPr>
        <p:spPr>
          <a:xfrm>
            <a:off x="11293310" y="967036"/>
            <a:ext cx="3172077" cy="808880"/>
          </a:xfrm>
          <a:custGeom>
            <a:avLst/>
            <a:gdLst/>
            <a:ahLst/>
            <a:cxnLst/>
            <a:rect l="l" t="t" r="r" b="b"/>
            <a:pathLst>
              <a:path w="3172077" h="808880">
                <a:moveTo>
                  <a:pt x="0" y="0"/>
                </a:moveTo>
                <a:lnTo>
                  <a:pt x="3172077" y="0"/>
                </a:lnTo>
                <a:lnTo>
                  <a:pt x="3172077" y="808879"/>
                </a:lnTo>
                <a:lnTo>
                  <a:pt x="0" y="808879"/>
                </a:lnTo>
                <a:lnTo>
                  <a:pt x="0" y="0"/>
                </a:lnTo>
                <a:close/>
              </a:path>
            </a:pathLst>
          </a:custGeom>
          <a:blipFill>
            <a:blip r:embed="rId5"/>
            <a:stretch>
              <a:fillRect/>
            </a:stretch>
          </a:blipFill>
        </p:spPr>
        <p:txBody>
          <a:bodyPr/>
          <a:lstStyle/>
          <a:p>
            <a:endParaRPr lang="fr-FR"/>
          </a:p>
        </p:txBody>
      </p:sp>
      <p:sp>
        <p:nvSpPr>
          <p:cNvPr id="16" name="TextBox 16"/>
          <p:cNvSpPr txBox="1"/>
          <p:nvPr/>
        </p:nvSpPr>
        <p:spPr>
          <a:xfrm>
            <a:off x="855712" y="2005635"/>
            <a:ext cx="9532742" cy="654025"/>
          </a:xfrm>
          <a:prstGeom prst="rect">
            <a:avLst/>
          </a:prstGeom>
        </p:spPr>
        <p:txBody>
          <a:bodyPr lIns="0" tIns="0" rIns="0" bIns="0" rtlCol="0" anchor="t">
            <a:spAutoFit/>
          </a:bodyPr>
          <a:lstStyle/>
          <a:p>
            <a:pPr algn="l">
              <a:lnSpc>
                <a:spcPts val="5600"/>
              </a:lnSpc>
            </a:pPr>
            <a:r>
              <a:rPr lang="en-US" sz="3600" b="1">
                <a:solidFill>
                  <a:srgbClr val="FFFFFF"/>
                </a:solidFill>
                <a:latin typeface="Roboto 1 Bold"/>
                <a:ea typeface="Roboto 1 Bold"/>
                <a:cs typeface="Roboto 1 Bold"/>
                <a:sym typeface="Roboto 1 Bold"/>
              </a:rPr>
              <a:t>Formations </a:t>
            </a:r>
            <a:r>
              <a:rPr lang="en-US" sz="3600" b="1" err="1">
                <a:solidFill>
                  <a:srgbClr val="FFFFFF"/>
                </a:solidFill>
                <a:latin typeface="Roboto 1 Bold"/>
                <a:ea typeface="Roboto 1 Bold"/>
                <a:cs typeface="Roboto 1 Bold"/>
                <a:sym typeface="Roboto 1 Bold"/>
              </a:rPr>
              <a:t>certifiées</a:t>
            </a:r>
            <a:r>
              <a:rPr lang="en-US" sz="3600" b="1">
                <a:solidFill>
                  <a:srgbClr val="FFFFFF"/>
                </a:solidFill>
                <a:latin typeface="Roboto 1 Bold"/>
                <a:ea typeface="Roboto 1 Bold"/>
                <a:cs typeface="Roboto 1 Bold"/>
                <a:sym typeface="Roboto 1 Bold"/>
              </a:rPr>
              <a:t> </a:t>
            </a:r>
            <a:r>
              <a:rPr lang="en-US" sz="3600" b="1" err="1">
                <a:solidFill>
                  <a:srgbClr val="FFFFFF"/>
                </a:solidFill>
                <a:latin typeface="Roboto 1 Bold"/>
                <a:ea typeface="Roboto 1 Bold"/>
                <a:cs typeface="Roboto 1 Bold"/>
                <a:sym typeface="Roboto 1 Bold"/>
              </a:rPr>
              <a:t>Noemis</a:t>
            </a:r>
            <a:endParaRPr lang="en-US" sz="3600" b="1">
              <a:solidFill>
                <a:srgbClr val="FFFFFF"/>
              </a:solidFill>
              <a:latin typeface="Roboto 1 Bold"/>
              <a:ea typeface="Roboto 1 Bold"/>
              <a:cs typeface="Roboto 1 Bold"/>
              <a:sym typeface="Roboto 1 Bold"/>
            </a:endParaRPr>
          </a:p>
        </p:txBody>
      </p:sp>
      <p:sp>
        <p:nvSpPr>
          <p:cNvPr id="17" name="TextBox 17"/>
          <p:cNvSpPr txBox="1"/>
          <p:nvPr/>
        </p:nvSpPr>
        <p:spPr>
          <a:xfrm>
            <a:off x="855712" y="2680932"/>
            <a:ext cx="8642344" cy="500347"/>
          </a:xfrm>
          <a:prstGeom prst="rect">
            <a:avLst/>
          </a:prstGeom>
        </p:spPr>
        <p:txBody>
          <a:bodyPr lIns="0" tIns="0" rIns="0" bIns="0" rtlCol="0" anchor="t">
            <a:spAutoFit/>
          </a:bodyPr>
          <a:lstStyle/>
          <a:p>
            <a:pPr algn="l">
              <a:lnSpc>
                <a:spcPts val="3920"/>
              </a:lnSpc>
            </a:pPr>
            <a:r>
              <a:rPr lang="en-US" sz="2800" err="1">
                <a:solidFill>
                  <a:srgbClr val="FFFFFF"/>
                </a:solidFill>
                <a:latin typeface="Roboto 1"/>
                <a:ea typeface="Roboto 1"/>
                <a:cs typeface="Roboto 1"/>
                <a:sym typeface="Roboto 1"/>
              </a:rPr>
              <a:t>Faites</a:t>
            </a:r>
            <a:r>
              <a:rPr lang="en-US" sz="2800">
                <a:solidFill>
                  <a:srgbClr val="FFFFFF"/>
                </a:solidFill>
                <a:latin typeface="Roboto 1"/>
                <a:ea typeface="Roboto 1"/>
                <a:cs typeface="Roboto 1"/>
                <a:sym typeface="Roboto 1"/>
              </a:rPr>
              <a:t> de </a:t>
            </a:r>
            <a:r>
              <a:rPr lang="en-US" sz="2800" err="1">
                <a:solidFill>
                  <a:srgbClr val="FFFFFF"/>
                </a:solidFill>
                <a:latin typeface="Roboto 1"/>
                <a:ea typeface="Roboto 1"/>
                <a:cs typeface="Roboto 1"/>
                <a:sym typeface="Roboto 1"/>
              </a:rPr>
              <a:t>vos</a:t>
            </a:r>
            <a:r>
              <a:rPr lang="en-US" sz="2800">
                <a:solidFill>
                  <a:srgbClr val="FFFFFF"/>
                </a:solidFill>
                <a:latin typeface="Roboto 1"/>
                <a:ea typeface="Roboto 1"/>
                <a:cs typeface="Roboto 1"/>
                <a:sym typeface="Roboto 1"/>
              </a:rPr>
              <a:t> </a:t>
            </a:r>
            <a:r>
              <a:rPr lang="en-US" sz="2800" err="1">
                <a:solidFill>
                  <a:srgbClr val="FFFFFF"/>
                </a:solidFill>
                <a:latin typeface="Roboto 1"/>
                <a:ea typeface="Roboto 1"/>
                <a:cs typeface="Roboto 1"/>
                <a:sym typeface="Roboto 1"/>
              </a:rPr>
              <a:t>collaborateurs</a:t>
            </a:r>
            <a:r>
              <a:rPr lang="en-US" sz="2800">
                <a:solidFill>
                  <a:srgbClr val="FFFFFF"/>
                </a:solidFill>
                <a:latin typeface="Roboto 1"/>
                <a:ea typeface="Roboto 1"/>
                <a:cs typeface="Roboto 1"/>
                <a:sym typeface="Roboto 1"/>
              </a:rPr>
              <a:t> des experts</a:t>
            </a:r>
          </a:p>
        </p:txBody>
      </p:sp>
      <p:sp>
        <p:nvSpPr>
          <p:cNvPr id="18" name="TextBox 18"/>
          <p:cNvSpPr txBox="1"/>
          <p:nvPr/>
        </p:nvSpPr>
        <p:spPr>
          <a:xfrm>
            <a:off x="1028700" y="6066502"/>
            <a:ext cx="4318271" cy="1118870"/>
          </a:xfrm>
          <a:prstGeom prst="rect">
            <a:avLst/>
          </a:prstGeom>
        </p:spPr>
        <p:txBody>
          <a:bodyPr lIns="0" tIns="0" rIns="0" bIns="0" rtlCol="0" anchor="t">
            <a:spAutoFit/>
          </a:bodyPr>
          <a:lstStyle/>
          <a:p>
            <a:pPr algn="ctr">
              <a:lnSpc>
                <a:spcPts val="4480"/>
              </a:lnSpc>
            </a:pPr>
            <a:r>
              <a:rPr lang="en-US" sz="3200" b="1">
                <a:solidFill>
                  <a:srgbClr val="FFFFFF"/>
                </a:solidFill>
                <a:latin typeface="Roboto 2"/>
                <a:ea typeface="Roboto 2"/>
                <a:cs typeface="Roboto 2"/>
                <a:sym typeface="Roboto 2"/>
              </a:rPr>
              <a:t>Formations </a:t>
            </a:r>
            <a:r>
              <a:rPr lang="en-US" sz="3200" b="1" err="1">
                <a:solidFill>
                  <a:srgbClr val="FFFFFF"/>
                </a:solidFill>
                <a:latin typeface="Roboto 2"/>
                <a:ea typeface="Roboto 2"/>
                <a:cs typeface="Roboto 2"/>
                <a:sym typeface="Roboto 2"/>
              </a:rPr>
              <a:t>générales</a:t>
            </a:r>
            <a:r>
              <a:rPr lang="en-US" sz="3200" b="1">
                <a:solidFill>
                  <a:srgbClr val="FFFFFF"/>
                </a:solidFill>
                <a:latin typeface="Roboto 2"/>
                <a:ea typeface="Roboto 2"/>
                <a:cs typeface="Roboto 2"/>
                <a:sym typeface="Roboto 2"/>
              </a:rPr>
              <a:t> </a:t>
            </a:r>
            <a:r>
              <a:rPr lang="en-US" sz="3200" b="1" err="1">
                <a:solidFill>
                  <a:srgbClr val="FFFFFF"/>
                </a:solidFill>
                <a:latin typeface="Roboto 2"/>
                <a:ea typeface="Roboto 2"/>
                <a:cs typeface="Roboto 2"/>
                <a:sym typeface="Roboto 2"/>
              </a:rPr>
              <a:t>vidéoprotection</a:t>
            </a:r>
            <a:endParaRPr lang="en-US" sz="3200" b="1">
              <a:solidFill>
                <a:srgbClr val="FFFFFF"/>
              </a:solidFill>
              <a:latin typeface="Roboto 2"/>
              <a:ea typeface="Roboto 2"/>
              <a:cs typeface="Roboto 2"/>
              <a:sym typeface="Roboto 2"/>
            </a:endParaRPr>
          </a:p>
        </p:txBody>
      </p:sp>
      <p:sp>
        <p:nvSpPr>
          <p:cNvPr id="19" name="TextBox 19"/>
          <p:cNvSpPr txBox="1"/>
          <p:nvPr/>
        </p:nvSpPr>
        <p:spPr>
          <a:xfrm>
            <a:off x="7109462" y="6027885"/>
            <a:ext cx="4525857" cy="1118870"/>
          </a:xfrm>
          <a:prstGeom prst="rect">
            <a:avLst/>
          </a:prstGeom>
        </p:spPr>
        <p:txBody>
          <a:bodyPr lIns="0" tIns="0" rIns="0" bIns="0" rtlCol="0" anchor="t">
            <a:spAutoFit/>
          </a:bodyPr>
          <a:lstStyle/>
          <a:p>
            <a:pPr algn="ctr">
              <a:lnSpc>
                <a:spcPts val="4480"/>
              </a:lnSpc>
            </a:pPr>
            <a:r>
              <a:rPr lang="en-US" sz="3200" b="1" err="1">
                <a:solidFill>
                  <a:srgbClr val="FFFFFF"/>
                </a:solidFill>
                <a:latin typeface="Roboto 2"/>
                <a:ea typeface="Roboto 2"/>
                <a:cs typeface="Roboto 2"/>
                <a:sym typeface="Roboto 2"/>
              </a:rPr>
              <a:t>Préparation</a:t>
            </a:r>
            <a:r>
              <a:rPr lang="en-US" sz="3200" b="1">
                <a:solidFill>
                  <a:srgbClr val="FFFFFF"/>
                </a:solidFill>
                <a:latin typeface="Roboto 2"/>
                <a:ea typeface="Roboto 2"/>
                <a:cs typeface="Roboto 2"/>
                <a:sym typeface="Roboto 2"/>
              </a:rPr>
              <a:t> aux certifications Milestone</a:t>
            </a:r>
          </a:p>
        </p:txBody>
      </p:sp>
      <p:sp>
        <p:nvSpPr>
          <p:cNvPr id="20" name="TextBox 20"/>
          <p:cNvSpPr txBox="1"/>
          <p:nvPr/>
        </p:nvSpPr>
        <p:spPr>
          <a:xfrm>
            <a:off x="12854160" y="6219993"/>
            <a:ext cx="4318271" cy="535403"/>
          </a:xfrm>
          <a:prstGeom prst="rect">
            <a:avLst/>
          </a:prstGeom>
        </p:spPr>
        <p:txBody>
          <a:bodyPr lIns="0" tIns="0" rIns="0" bIns="0" rtlCol="0" anchor="t">
            <a:spAutoFit/>
          </a:bodyPr>
          <a:lstStyle/>
          <a:p>
            <a:pPr algn="ctr">
              <a:lnSpc>
                <a:spcPts val="4480"/>
              </a:lnSpc>
            </a:pPr>
            <a:r>
              <a:rPr lang="en-US" sz="3200" b="1">
                <a:solidFill>
                  <a:srgbClr val="FFFFFF"/>
                </a:solidFill>
                <a:latin typeface="Roboto 2"/>
                <a:ea typeface="Roboto 2"/>
                <a:cs typeface="Roboto 2"/>
                <a:sym typeface="Roboto 2"/>
              </a:rPr>
              <a:t>Formations </a:t>
            </a:r>
            <a:r>
              <a:rPr lang="en-US" sz="3200" b="1" err="1">
                <a:solidFill>
                  <a:srgbClr val="FFFFFF"/>
                </a:solidFill>
                <a:latin typeface="Roboto 2"/>
                <a:ea typeface="Roboto 2"/>
                <a:cs typeface="Roboto 2"/>
                <a:sym typeface="Roboto 2"/>
              </a:rPr>
              <a:t>avancées</a:t>
            </a:r>
            <a:endParaRPr lang="en-US" sz="3200" b="1">
              <a:solidFill>
                <a:srgbClr val="FFFFFF"/>
              </a:solidFill>
              <a:latin typeface="Roboto 2"/>
              <a:ea typeface="Roboto 2"/>
              <a:cs typeface="Roboto 2"/>
              <a:sym typeface="Roboto 2"/>
            </a:endParaRPr>
          </a:p>
        </p:txBody>
      </p:sp>
      <p:sp>
        <p:nvSpPr>
          <p:cNvPr id="21" name="TextBox 21"/>
          <p:cNvSpPr txBox="1"/>
          <p:nvPr/>
        </p:nvSpPr>
        <p:spPr>
          <a:xfrm>
            <a:off x="1281354" y="7706236"/>
            <a:ext cx="4318271" cy="1011495"/>
          </a:xfrm>
          <a:prstGeom prst="rect">
            <a:avLst/>
          </a:prstGeom>
        </p:spPr>
        <p:txBody>
          <a:bodyPr lIns="0" tIns="0" rIns="0" bIns="0" rtlCol="0" anchor="t">
            <a:spAutoFit/>
          </a:bodyPr>
          <a:lstStyle/>
          <a:p>
            <a:pPr>
              <a:lnSpc>
                <a:spcPts val="2659"/>
              </a:lnSpc>
            </a:pPr>
            <a:r>
              <a:rPr lang="en-US" sz="1850" err="1">
                <a:solidFill>
                  <a:srgbClr val="FFFFFF"/>
                </a:solidFill>
                <a:latin typeface="Roboto 3"/>
                <a:ea typeface="Roboto 3"/>
                <a:cs typeface="Roboto 3"/>
                <a:sym typeface="Roboto 3"/>
              </a:rPr>
              <a:t>Formez</a:t>
            </a:r>
            <a:r>
              <a:rPr lang="en-US" sz="1850">
                <a:solidFill>
                  <a:srgbClr val="FFFFFF"/>
                </a:solidFill>
                <a:latin typeface="Roboto 3"/>
                <a:ea typeface="Roboto 3"/>
                <a:cs typeface="Roboto 3"/>
                <a:sym typeface="Roboto 3"/>
              </a:rPr>
              <a:t> </a:t>
            </a:r>
            <a:r>
              <a:rPr lang="en-US" sz="1850" err="1">
                <a:solidFill>
                  <a:srgbClr val="FFFFFF"/>
                </a:solidFill>
                <a:latin typeface="Roboto 3"/>
                <a:ea typeface="Roboto 3"/>
                <a:cs typeface="Roboto 3"/>
                <a:sym typeface="Roboto 3"/>
              </a:rPr>
              <a:t>vos</a:t>
            </a:r>
            <a:r>
              <a:rPr lang="en-US" sz="1850">
                <a:solidFill>
                  <a:srgbClr val="FFFFFF"/>
                </a:solidFill>
                <a:latin typeface="Roboto 3"/>
                <a:ea typeface="Roboto 3"/>
                <a:cs typeface="Roboto 3"/>
                <a:sym typeface="Roboto 3"/>
              </a:rPr>
              <a:t> nouveaux </a:t>
            </a:r>
            <a:r>
              <a:rPr lang="en-US" sz="1850" err="1">
                <a:solidFill>
                  <a:srgbClr val="FFFFFF"/>
                </a:solidFill>
                <a:latin typeface="Roboto 3"/>
                <a:ea typeface="Roboto 3"/>
                <a:cs typeface="Roboto 3"/>
                <a:sym typeface="Roboto 3"/>
              </a:rPr>
              <a:t>collaborateurs</a:t>
            </a:r>
            <a:r>
              <a:rPr lang="en-US" sz="1850">
                <a:solidFill>
                  <a:srgbClr val="FFFFFF"/>
                </a:solidFill>
                <a:latin typeface="Roboto 3"/>
                <a:ea typeface="Roboto 3"/>
                <a:cs typeface="Roboto 3"/>
                <a:sym typeface="Roboto 3"/>
              </a:rPr>
              <a:t> au monde de la </a:t>
            </a:r>
            <a:r>
              <a:rPr lang="en-US" sz="1850" err="1">
                <a:solidFill>
                  <a:srgbClr val="FFFFFF"/>
                </a:solidFill>
                <a:latin typeface="Roboto 3"/>
                <a:ea typeface="Roboto 3"/>
                <a:cs typeface="Roboto 3"/>
                <a:sym typeface="Roboto 3"/>
              </a:rPr>
              <a:t>vidéosurveillance</a:t>
            </a:r>
            <a:r>
              <a:rPr lang="en-US" sz="1850">
                <a:solidFill>
                  <a:srgbClr val="FFFFFF"/>
                </a:solidFill>
                <a:latin typeface="Roboto 3"/>
                <a:ea typeface="Roboto 3"/>
                <a:cs typeface="Roboto 3"/>
                <a:sym typeface="Roboto 3"/>
              </a:rPr>
              <a:t> (à distance </a:t>
            </a:r>
            <a:r>
              <a:rPr lang="en-US" sz="1850" err="1">
                <a:solidFill>
                  <a:srgbClr val="FFFFFF"/>
                </a:solidFill>
                <a:latin typeface="Roboto 3"/>
                <a:ea typeface="Roboto 3"/>
                <a:cs typeface="Roboto 3"/>
                <a:sym typeface="Roboto 3"/>
              </a:rPr>
              <a:t>ou</a:t>
            </a:r>
            <a:r>
              <a:rPr lang="en-US" sz="1850">
                <a:solidFill>
                  <a:srgbClr val="FFFFFF"/>
                </a:solidFill>
                <a:latin typeface="Roboto 3"/>
                <a:ea typeface="Roboto 3"/>
                <a:cs typeface="Roboto 3"/>
                <a:sym typeface="Roboto 3"/>
              </a:rPr>
              <a:t> </a:t>
            </a:r>
            <a:r>
              <a:rPr lang="en-US" sz="1850" err="1">
                <a:solidFill>
                  <a:srgbClr val="FFFFFF"/>
                </a:solidFill>
                <a:latin typeface="Roboto 3"/>
                <a:ea typeface="Roboto 3"/>
                <a:cs typeface="Roboto 3"/>
                <a:sym typeface="Roboto 3"/>
              </a:rPr>
              <a:t>en</a:t>
            </a:r>
            <a:r>
              <a:rPr lang="en-US" sz="1850">
                <a:solidFill>
                  <a:srgbClr val="FFFFFF"/>
                </a:solidFill>
                <a:latin typeface="Roboto 3"/>
                <a:ea typeface="Roboto 3"/>
                <a:cs typeface="Roboto 3"/>
                <a:sym typeface="Roboto 3"/>
              </a:rPr>
              <a:t> </a:t>
            </a:r>
            <a:r>
              <a:rPr lang="en-US" sz="1850" err="1">
                <a:solidFill>
                  <a:srgbClr val="FFFFFF"/>
                </a:solidFill>
                <a:latin typeface="Roboto 3"/>
                <a:ea typeface="Roboto 3"/>
                <a:cs typeface="Roboto 3"/>
                <a:sym typeface="Roboto 3"/>
              </a:rPr>
              <a:t>présentiel</a:t>
            </a:r>
            <a:r>
              <a:rPr lang="en-US" sz="1850">
                <a:solidFill>
                  <a:srgbClr val="FFFFFF"/>
                </a:solidFill>
                <a:latin typeface="Roboto 3"/>
                <a:ea typeface="Roboto 3"/>
                <a:cs typeface="Roboto 3"/>
                <a:sym typeface="Roboto 3"/>
              </a:rPr>
              <a:t>)</a:t>
            </a:r>
            <a:endParaRPr lang="en-US" sz="1899" err="1">
              <a:solidFill>
                <a:srgbClr val="FFFFFF"/>
              </a:solidFill>
              <a:latin typeface="Roboto 3"/>
              <a:ea typeface="Roboto 3"/>
              <a:cs typeface="Roboto 3"/>
              <a:sym typeface="Roboto 3"/>
            </a:endParaRPr>
          </a:p>
        </p:txBody>
      </p:sp>
      <p:sp>
        <p:nvSpPr>
          <p:cNvPr id="22" name="TextBox 22"/>
          <p:cNvSpPr txBox="1"/>
          <p:nvPr/>
        </p:nvSpPr>
        <p:spPr>
          <a:xfrm>
            <a:off x="7116761" y="7667619"/>
            <a:ext cx="4307690" cy="999490"/>
          </a:xfrm>
          <a:prstGeom prst="rect">
            <a:avLst/>
          </a:prstGeom>
        </p:spPr>
        <p:txBody>
          <a:bodyPr lIns="0" tIns="0" rIns="0" bIns="0" rtlCol="0" anchor="t">
            <a:spAutoFit/>
          </a:bodyPr>
          <a:lstStyle/>
          <a:p>
            <a:pPr algn="l">
              <a:lnSpc>
                <a:spcPts val="2659"/>
              </a:lnSpc>
            </a:pPr>
            <a:r>
              <a:rPr lang="en-US" sz="1899">
                <a:solidFill>
                  <a:srgbClr val="FFFFFF"/>
                </a:solidFill>
                <a:latin typeface="Roboto 3"/>
                <a:ea typeface="Roboto 3"/>
                <a:cs typeface="Roboto 3"/>
                <a:sym typeface="Roboto 3"/>
              </a:rPr>
              <a:t>Maîtrisez toutes les fonctionnalités de Milestone pour optimiser vos performances</a:t>
            </a:r>
          </a:p>
        </p:txBody>
      </p:sp>
      <p:sp>
        <p:nvSpPr>
          <p:cNvPr id="23" name="TextBox 23"/>
          <p:cNvSpPr txBox="1"/>
          <p:nvPr/>
        </p:nvSpPr>
        <p:spPr>
          <a:xfrm>
            <a:off x="13087215" y="7727924"/>
            <a:ext cx="4318271" cy="666115"/>
          </a:xfrm>
          <a:prstGeom prst="rect">
            <a:avLst/>
          </a:prstGeom>
        </p:spPr>
        <p:txBody>
          <a:bodyPr lIns="0" tIns="0" rIns="0" bIns="0" rtlCol="0" anchor="t">
            <a:spAutoFit/>
          </a:bodyPr>
          <a:lstStyle/>
          <a:p>
            <a:pPr algn="l">
              <a:lnSpc>
                <a:spcPts val="2659"/>
              </a:lnSpc>
            </a:pPr>
            <a:r>
              <a:rPr lang="en-US" sz="1899">
                <a:solidFill>
                  <a:srgbClr val="FFFFFF"/>
                </a:solidFill>
                <a:latin typeface="Roboto 3"/>
                <a:ea typeface="Roboto 3"/>
                <a:cs typeface="Roboto 3"/>
                <a:sym typeface="Roboto 3"/>
              </a:rPr>
              <a:t>Faites de vos collaborateurs des experts en vidéosurveillance</a:t>
            </a:r>
          </a:p>
        </p:txBody>
      </p:sp>
      <p:sp>
        <p:nvSpPr>
          <p:cNvPr id="24" name="TextBox 24"/>
          <p:cNvSpPr txBox="1"/>
          <p:nvPr/>
        </p:nvSpPr>
        <p:spPr>
          <a:xfrm>
            <a:off x="15394655" y="5484064"/>
            <a:ext cx="305746" cy="615149"/>
          </a:xfrm>
          <a:prstGeom prst="rect">
            <a:avLst/>
          </a:prstGeom>
        </p:spPr>
        <p:txBody>
          <a:bodyPr wrap="square" lIns="0" tIns="0" rIns="0" bIns="0" rtlCol="0" anchor="t">
            <a:spAutoFit/>
          </a:bodyPr>
          <a:lstStyle/>
          <a:p>
            <a:pPr algn="ctr">
              <a:lnSpc>
                <a:spcPts val="5123"/>
              </a:lnSpc>
            </a:pPr>
            <a:r>
              <a:rPr lang="en-US" sz="3659">
                <a:solidFill>
                  <a:srgbClr val="FFFFFF"/>
                </a:solidFill>
                <a:latin typeface="Roboto 2"/>
                <a:ea typeface="Roboto 2"/>
                <a:cs typeface="Roboto 2"/>
                <a:sym typeface="Roboto 2"/>
              </a:rPr>
              <a:t>+</a:t>
            </a:r>
          </a:p>
        </p:txBody>
      </p:sp>
      <p:sp>
        <p:nvSpPr>
          <p:cNvPr id="25" name="TextBox 25"/>
          <p:cNvSpPr txBox="1"/>
          <p:nvPr/>
        </p:nvSpPr>
        <p:spPr>
          <a:xfrm>
            <a:off x="15403950" y="2682751"/>
            <a:ext cx="1768481" cy="283210"/>
          </a:xfrm>
          <a:prstGeom prst="rect">
            <a:avLst/>
          </a:prstGeom>
        </p:spPr>
        <p:txBody>
          <a:bodyPr lIns="0" tIns="0" rIns="0" bIns="0" rtlCol="0" anchor="t">
            <a:spAutoFit/>
          </a:bodyPr>
          <a:lstStyle/>
          <a:p>
            <a:pPr algn="l">
              <a:lnSpc>
                <a:spcPts val="2239"/>
              </a:lnSpc>
            </a:pPr>
            <a:r>
              <a:rPr lang="en-US" sz="1599">
                <a:solidFill>
                  <a:srgbClr val="FFFFFF"/>
                </a:solidFill>
                <a:latin typeface="Roboto 1"/>
                <a:ea typeface="Roboto 1"/>
                <a:cs typeface="Roboto 1"/>
                <a:sym typeface="Roboto 1"/>
              </a:rPr>
              <a:t>Voir le catalogue ici</a:t>
            </a:r>
          </a:p>
        </p:txBody>
      </p:sp>
      <p:pic>
        <p:nvPicPr>
          <p:cNvPr id="31" name="Image 30" descr="Une image contenant motif, art, carré, Symétrie&#10;&#10;Le contenu généré par l’IA peut être incorrect.">
            <a:extLst>
              <a:ext uri="{FF2B5EF4-FFF2-40B4-BE49-F238E27FC236}">
                <a16:creationId xmlns:a16="http://schemas.microsoft.com/office/drawing/2014/main" id="{C930D201-7623-4447-C764-F61C46D0F9B6}"/>
              </a:ext>
            </a:extLst>
          </p:cNvPr>
          <p:cNvPicPr>
            <a:picLocks noChangeAspect="1"/>
          </p:cNvPicPr>
          <p:nvPr/>
        </p:nvPicPr>
        <p:blipFill>
          <a:blip r:embed="rId6"/>
          <a:stretch>
            <a:fillRect/>
          </a:stretch>
        </p:blipFill>
        <p:spPr>
          <a:xfrm>
            <a:off x="15403736" y="867562"/>
            <a:ext cx="1911119" cy="1705478"/>
          </a:xfrm>
          <a:prstGeom prst="rect">
            <a:avLst/>
          </a:prstGeom>
        </p:spPr>
      </p:pic>
      <p:pic>
        <p:nvPicPr>
          <p:cNvPr id="26" name="Image 25" descr="Une image contenant Police, Graphique, capture d’écran, logo&#10;&#10;Description générée automatiquement">
            <a:extLst>
              <a:ext uri="{FF2B5EF4-FFF2-40B4-BE49-F238E27FC236}">
                <a16:creationId xmlns:a16="http://schemas.microsoft.com/office/drawing/2014/main" id="{CCBEF1FA-E72E-7933-4375-1E07896B93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4491" y="5143500"/>
            <a:ext cx="2170828" cy="8552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 y="-577968"/>
            <a:ext cx="18288000" cy="12458700"/>
          </a:xfrm>
          <a:custGeom>
            <a:avLst/>
            <a:gdLst/>
            <a:ahLst/>
            <a:cxnLst/>
            <a:rect l="l" t="t" r="r" b="b"/>
            <a:pathLst>
              <a:path w="18288000" h="12458700">
                <a:moveTo>
                  <a:pt x="0" y="0"/>
                </a:moveTo>
                <a:lnTo>
                  <a:pt x="18288000" y="0"/>
                </a:lnTo>
                <a:lnTo>
                  <a:pt x="18288000" y="12458700"/>
                </a:lnTo>
                <a:lnTo>
                  <a:pt x="0" y="12458700"/>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3922"/>
              </a:srgbClr>
            </a:solidFill>
          </p:spPr>
          <p:txBody>
            <a:bodyPr/>
            <a:lstStyle/>
            <a:p>
              <a:endParaRPr lang="fr-FR"/>
            </a:p>
          </p:txBody>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239"/>
                </a:lnSpc>
              </a:pPr>
              <a:endParaRPr/>
            </a:p>
          </p:txBody>
        </p:sp>
      </p:grpSp>
      <p:pic>
        <p:nvPicPr>
          <p:cNvPr id="8" name="Image 7" descr="Une image contenant Police, Graphique, capture d’écran, logo&#10;&#10;Description générée automatiquement">
            <a:extLst>
              <a:ext uri="{FF2B5EF4-FFF2-40B4-BE49-F238E27FC236}">
                <a16:creationId xmlns:a16="http://schemas.microsoft.com/office/drawing/2014/main" id="{6B80BEFC-BAD2-2F51-B212-5BA966CAA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627" y="3530935"/>
            <a:ext cx="10764737" cy="424089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13E4F5-C5DD-A5EC-1172-79DE236138CA}"/>
              </a:ext>
            </a:extLst>
          </p:cNvPr>
          <p:cNvPicPr>
            <a:picLocks noChangeAspect="1"/>
          </p:cNvPicPr>
          <p:nvPr>
            <p:custDataLst>
              <p:tags r:id="rId2"/>
            </p:custDataLst>
          </p:nvPr>
        </p:nvPicPr>
        <p:blipFill rotWithShape="1">
          <a:blip r:embed="rId4">
            <a:extLst>
              <a:ext uri="{28A0092B-C50C-407E-A947-70E740481C1C}">
                <a14:useLocalDpi xmlns:a14="http://schemas.microsoft.com/office/drawing/2010/main" val="0"/>
              </a:ext>
            </a:extLst>
          </a:blip>
          <a:srcRect t="35" b="35"/>
          <a:stretch/>
        </p:blipFill>
        <p:spPr>
          <a:xfrm>
            <a:off x="-12714" y="0"/>
            <a:ext cx="18300713" cy="10287000"/>
          </a:xfrm>
          <a:prstGeom prst="rect">
            <a:avLst/>
          </a:prstGeom>
        </p:spPr>
      </p:pic>
      <p:sp>
        <p:nvSpPr>
          <p:cNvPr id="6" name="Text Placeholder 5"/>
          <p:cNvSpPr>
            <a:spLocks noGrp="1"/>
          </p:cNvSpPr>
          <p:nvPr>
            <p:ph type="body" sz="quarter" idx="14"/>
          </p:nvPr>
        </p:nvSpPr>
        <p:spPr/>
        <p:txBody>
          <a:bodyPr>
            <a:normAutofit fontScale="70000" lnSpcReduction="2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a:p>
        </p:txBody>
      </p:sp>
      <p:sp>
        <p:nvSpPr>
          <p:cNvPr id="8" name="Text Placeholder 7"/>
          <p:cNvSpPr>
            <a:spLocks noGrp="1"/>
          </p:cNvSpPr>
          <p:nvPr>
            <p:ph type="body" sz="quarter" idx="23"/>
          </p:nvPr>
        </p:nvSpPr>
        <p:spPr>
          <a:xfrm>
            <a:off x="15085898" y="8302992"/>
            <a:ext cx="2619756" cy="1467612"/>
          </a:xfrm>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a:p>
        </p:txBody>
      </p:sp>
      <p:sp>
        <p:nvSpPr>
          <p:cNvPr id="12" name="Title 2">
            <a:extLst>
              <a:ext uri="{FF2B5EF4-FFF2-40B4-BE49-F238E27FC236}">
                <a16:creationId xmlns:a16="http://schemas.microsoft.com/office/drawing/2014/main" id="{D47AA200-F783-4CF8-8430-2D53DE6C5D85}"/>
              </a:ext>
            </a:extLst>
          </p:cNvPr>
          <p:cNvSpPr>
            <a:spLocks noGrp="1"/>
          </p:cNvSpPr>
          <p:nvPr>
            <p:ph type="ctrTitle"/>
          </p:nvPr>
        </p:nvSpPr>
        <p:spPr>
          <a:xfrm>
            <a:off x="498027" y="1097140"/>
            <a:ext cx="17288228" cy="6317603"/>
          </a:xfrm>
        </p:spPr>
        <p:txBody>
          <a:bodyPr>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9600">
                <a:solidFill>
                  <a:schemeClr val="bg1"/>
                </a:solidFill>
                <a:latin typeface="Open Sans"/>
                <a:ea typeface="Open Sans"/>
                <a:cs typeface="Bricolage Grotesque 14pt" panose="020B0604020202020204" charset="0"/>
              </a:rPr>
              <a:t>MILESTONE Systems</a:t>
            </a:r>
            <a:br>
              <a:rPr lang="en-GB" sz="9600">
                <a:latin typeface="Open Sans"/>
                <a:cs typeface="Bricolage Grotesque 14pt" panose="020B0604020202020204" charset="0"/>
              </a:rPr>
            </a:br>
            <a:endParaRPr lang="en-GB" sz="9600">
              <a:solidFill>
                <a:schemeClr val="bg1"/>
              </a:solidFill>
              <a:latin typeface="Open Sans"/>
              <a:ea typeface="Open Sans"/>
              <a:cs typeface="Bricolage Grotesque 14pt" panose="020B0604020202020204" charset="0"/>
            </a:endParaRPr>
          </a:p>
        </p:txBody>
      </p:sp>
    </p:spTree>
    <p:custDataLst>
      <p:tags r:id="rId1"/>
    </p:custDataLst>
    <p:extLst>
      <p:ext uri="{BB962C8B-B14F-4D97-AF65-F5344CB8AC3E}">
        <p14:creationId xmlns:p14="http://schemas.microsoft.com/office/powerpoint/2010/main" val="3461373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45381AF-4F3A-42A4-91ED-7F9C71CA9E0E}"/>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a:stretch/>
        </p:blipFill>
        <p:spPr>
          <a:xfrm>
            <a:off x="5" y="1"/>
            <a:ext cx="18287996" cy="10286999"/>
          </a:xfrm>
          <a:prstGeom prst="rect">
            <a:avLst/>
          </a:prstGeom>
        </p:spPr>
      </p:pic>
      <p:sp>
        <p:nvSpPr>
          <p:cNvPr id="3" name="Title 2"/>
          <p:cNvSpPr>
            <a:spLocks noGrp="1"/>
          </p:cNvSpPr>
          <p:nvPr>
            <p:ph type="ctrTitle"/>
          </p:nvPr>
        </p:nvSpPr>
        <p:spPr>
          <a:xfrm>
            <a:off x="724469" y="3294128"/>
            <a:ext cx="15129198" cy="2427761"/>
          </a:xfrm>
        </p:spPr>
        <p:txBody>
          <a:bodyPr>
            <a:norm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8100">
                <a:solidFill>
                  <a:schemeClr val="bg1"/>
                </a:solidFill>
                <a:latin typeface="Open Sans"/>
                <a:ea typeface="Open Sans"/>
                <a:cs typeface="Bricolage Grotesque 14pt" panose="020B0604020202020204" charset="0"/>
              </a:rPr>
              <a:t>Solution </a:t>
            </a:r>
            <a:r>
              <a:rPr lang="en-US" sz="8100" err="1">
                <a:solidFill>
                  <a:schemeClr val="bg1"/>
                </a:solidFill>
                <a:latin typeface="Open Sans"/>
                <a:ea typeface="Open Sans"/>
                <a:cs typeface="Bricolage Grotesque 14pt" panose="020B0604020202020204" charset="0"/>
              </a:rPr>
              <a:t>logiciel</a:t>
            </a:r>
            <a:r>
              <a:rPr lang="en-US" sz="8100">
                <a:solidFill>
                  <a:schemeClr val="bg1"/>
                </a:solidFill>
                <a:latin typeface="Open Sans"/>
                <a:ea typeface="Open Sans"/>
                <a:cs typeface="Bricolage Grotesque 14pt" panose="020B0604020202020204" charset="0"/>
              </a:rPr>
              <a:t> : XProtect</a:t>
            </a:r>
            <a:endParaRPr lang="en-US" sz="4200">
              <a:solidFill>
                <a:schemeClr val="bg1"/>
              </a:solidFill>
              <a:latin typeface="Open Sans"/>
              <a:ea typeface="Open Sans"/>
              <a:cs typeface="Bricolage Grotesque 14pt" panose="020B0604020202020204" charset="0"/>
            </a:endParaRPr>
          </a:p>
        </p:txBody>
      </p:sp>
      <p:sp>
        <p:nvSpPr>
          <p:cNvPr id="5" name="Footer Placeholder 4"/>
          <p:cNvSpPr>
            <a:spLocks noGrp="1"/>
          </p:cNvSpPr>
          <p:nvPr>
            <p:ph type="ftr" sz="quarter" idx="20"/>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US">
              <a:latin typeface="Bricolage Grotesque" pitchFamily="2" charset="0"/>
            </a:endParaRPr>
          </a:p>
        </p:txBody>
      </p:sp>
      <p:sp>
        <p:nvSpPr>
          <p:cNvPr id="6" name="Text Placeholder 5"/>
          <p:cNvSpPr>
            <a:spLocks noGrp="1"/>
          </p:cNvSpPr>
          <p:nvPr>
            <p:ph type="body" sz="quarter" idx="14"/>
          </p:nvPr>
        </p:nvSpPr>
        <p:spPr/>
        <p:txBody>
          <a:bodyPr>
            <a:normAutofit fontScale="70000" lnSpcReduction="2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7" name="Text Placeholder 6"/>
          <p:cNvSpPr>
            <a:spLocks noGrp="1"/>
          </p:cNvSpPr>
          <p:nvPr>
            <p:ph type="body" sz="quarter" idx="15"/>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8" name="Text Placeholder 7"/>
          <p:cNvSpPr>
            <a:spLocks noGrp="1"/>
          </p:cNvSpPr>
          <p:nvPr>
            <p:ph type="body" sz="quarter" idx="23"/>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Tree>
    <p:custDataLst>
      <p:tags r:id="rId1"/>
    </p:custDataLst>
    <p:extLst>
      <p:ext uri="{BB962C8B-B14F-4D97-AF65-F5344CB8AC3E}">
        <p14:creationId xmlns:p14="http://schemas.microsoft.com/office/powerpoint/2010/main" val="413204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C91FF2DD-46D4-6379-81CE-98EB9DF4FEED}"/>
              </a:ext>
            </a:extLst>
          </p:cNvPr>
          <p:cNvSpPr>
            <a:spLocks noGrp="1"/>
          </p:cNvSpPr>
          <p:nvPr>
            <p:ph type="dt" sz="half" idx="15"/>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C6F33567-9933-4CE5-AA11-AB5C0D679CBF}" type="datetime4">
              <a:rPr lang="en-GB" smtClean="0"/>
              <a:t>7 February 2025</a:t>
            </a:fld>
            <a:endParaRPr lang="en-GB"/>
          </a:p>
        </p:txBody>
      </p:sp>
      <p:sp>
        <p:nvSpPr>
          <p:cNvPr id="3" name="Footer Placeholder 2" hidden="1">
            <a:extLst>
              <a:ext uri="{FF2B5EF4-FFF2-40B4-BE49-F238E27FC236}">
                <a16:creationId xmlns:a16="http://schemas.microsoft.com/office/drawing/2014/main" id="{8A013428-7F55-2858-E2BA-8F9C4F868056}"/>
              </a:ext>
            </a:extLst>
          </p:cNvPr>
          <p:cNvSpPr>
            <a:spLocks noGrp="1"/>
          </p:cNvSpPr>
          <p:nvPr>
            <p:ph type="ftr" sz="quarter" idx="16"/>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GB"/>
          </a:p>
        </p:txBody>
      </p:sp>
      <p:sp>
        <p:nvSpPr>
          <p:cNvPr id="4" name="Slide Number Placeholder 3" hidden="1">
            <a:extLst>
              <a:ext uri="{FF2B5EF4-FFF2-40B4-BE49-F238E27FC236}">
                <a16:creationId xmlns:a16="http://schemas.microsoft.com/office/drawing/2014/main" id="{044A35CD-3E80-440E-DF3F-254D73844A5E}"/>
              </a:ext>
            </a:extLst>
          </p:cNvPr>
          <p:cNvSpPr>
            <a:spLocks noGrp="1"/>
          </p:cNvSpPr>
          <p:nvPr>
            <p:ph type="sldNum" sz="quarter" idx="18"/>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23AA811B-2EBD-4900-905E-5BE206449611}" type="slidenum">
              <a:rPr lang="en-GB" smtClean="0"/>
              <a:pPr/>
              <a:t>17</a:t>
            </a:fld>
            <a:endParaRPr lang="en-GB"/>
          </a:p>
        </p:txBody>
      </p:sp>
      <p:sp>
        <p:nvSpPr>
          <p:cNvPr id="8" name="Titre 1">
            <a:extLst>
              <a:ext uri="{FF2B5EF4-FFF2-40B4-BE49-F238E27FC236}">
                <a16:creationId xmlns:a16="http://schemas.microsoft.com/office/drawing/2014/main" id="{C831C134-5A69-1AA5-19CB-73B581F920D7}"/>
              </a:ext>
            </a:extLst>
          </p:cNvPr>
          <p:cNvSpPr>
            <a:spLocks noGrp="1"/>
          </p:cNvSpPr>
          <p:nvPr>
            <p:ph type="title"/>
          </p:nvPr>
        </p:nvSpPr>
        <p:spPr>
          <a:xfrm>
            <a:off x="0" y="1"/>
            <a:ext cx="15773400" cy="1496291"/>
          </a:xfrm>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b="1">
                <a:solidFill>
                  <a:srgbClr val="0099DA"/>
                </a:solidFill>
                <a:latin typeface="Bricolage Grotesque" pitchFamily="2" charset="0"/>
                <a:cs typeface="Bricolage Grotesque 14pt" panose="020B0604020202020204" charset="0"/>
              </a:rPr>
              <a:t>XProtect VMS : Aperçu des produits</a:t>
            </a:r>
          </a:p>
        </p:txBody>
      </p:sp>
      <p:pic>
        <p:nvPicPr>
          <p:cNvPr id="9" name="Picture 5">
            <a:extLst>
              <a:ext uri="{FF2B5EF4-FFF2-40B4-BE49-F238E27FC236}">
                <a16:creationId xmlns:a16="http://schemas.microsoft.com/office/drawing/2014/main" id="{FB9B1344-756F-BF43-49A1-ECE023A88F0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7544"/>
          <a:stretch/>
        </p:blipFill>
        <p:spPr>
          <a:xfrm>
            <a:off x="2641003" y="4835941"/>
            <a:ext cx="14693150" cy="5399543"/>
          </a:xfrm>
          <a:prstGeom prst="rect">
            <a:avLst/>
          </a:prstGeom>
        </p:spPr>
      </p:pic>
      <p:grpSp>
        <p:nvGrpSpPr>
          <p:cNvPr id="10" name="Group 48">
            <a:extLst>
              <a:ext uri="{FF2B5EF4-FFF2-40B4-BE49-F238E27FC236}">
                <a16:creationId xmlns:a16="http://schemas.microsoft.com/office/drawing/2014/main" id="{ABCF7124-3B9A-101D-AF9E-17C91E8541B2}"/>
              </a:ext>
            </a:extLst>
          </p:cNvPr>
          <p:cNvGrpSpPr/>
          <p:nvPr/>
        </p:nvGrpSpPr>
        <p:grpSpPr>
          <a:xfrm>
            <a:off x="3473862" y="1341737"/>
            <a:ext cx="2951142" cy="6574259"/>
            <a:chOff x="3108537" y="592058"/>
            <a:chExt cx="1967428" cy="4382839"/>
          </a:xfrm>
        </p:grpSpPr>
        <p:pic>
          <p:nvPicPr>
            <p:cNvPr id="11" name="Picture 6" descr="XProtect Express+ Logo (White w Yellow)">
              <a:extLst>
                <a:ext uri="{FF2B5EF4-FFF2-40B4-BE49-F238E27FC236}">
                  <a16:creationId xmlns:a16="http://schemas.microsoft.com/office/drawing/2014/main" id="{21D28BCC-79D7-5D0C-7C40-A6CE3A91872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153624" y="592058"/>
              <a:ext cx="1922341" cy="107329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7">
              <a:extLst>
                <a:ext uri="{FF2B5EF4-FFF2-40B4-BE49-F238E27FC236}">
                  <a16:creationId xmlns:a16="http://schemas.microsoft.com/office/drawing/2014/main" id="{F9F179AB-FF9A-398A-8E79-E5EA5178CB0F}"/>
                </a:ext>
              </a:extLst>
            </p:cNvPr>
            <p:cNvGrpSpPr/>
            <p:nvPr/>
          </p:nvGrpSpPr>
          <p:grpSpPr>
            <a:xfrm>
              <a:off x="3108537" y="1607578"/>
              <a:ext cx="1857980" cy="3367319"/>
              <a:chOff x="3108537" y="1607578"/>
              <a:chExt cx="1857980" cy="3367319"/>
            </a:xfrm>
          </p:grpSpPr>
          <p:cxnSp>
            <p:nvCxnSpPr>
              <p:cNvPr id="13" name="Straight Connector 18">
                <a:extLst>
                  <a:ext uri="{FF2B5EF4-FFF2-40B4-BE49-F238E27FC236}">
                    <a16:creationId xmlns:a16="http://schemas.microsoft.com/office/drawing/2014/main" id="{B1752A40-B3B5-1E1B-5485-FB53A135E93B}"/>
                  </a:ext>
                </a:extLst>
              </p:cNvPr>
              <p:cNvCxnSpPr>
                <a:cxnSpLocks/>
              </p:cNvCxnSpPr>
              <p:nvPr/>
            </p:nvCxnSpPr>
            <p:spPr>
              <a:xfrm>
                <a:off x="3411349" y="2986946"/>
                <a:ext cx="1" cy="1953767"/>
              </a:xfrm>
              <a:prstGeom prst="line">
                <a:avLst/>
              </a:prstGeom>
              <a:solidFill>
                <a:schemeClr val="accent2"/>
              </a:solid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lowchart: Connector 25">
                <a:extLst>
                  <a:ext uri="{FF2B5EF4-FFF2-40B4-BE49-F238E27FC236}">
                    <a16:creationId xmlns:a16="http://schemas.microsoft.com/office/drawing/2014/main" id="{79E0A2C2-36FE-BE6F-6F5D-7570192B4662}"/>
                  </a:ext>
                </a:extLst>
              </p:cNvPr>
              <p:cNvSpPr/>
              <p:nvPr/>
            </p:nvSpPr>
            <p:spPr>
              <a:xfrm>
                <a:off x="3386656" y="4906529"/>
                <a:ext cx="60938" cy="68368"/>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da-DK" sz="3000" b="0" i="0" u="none" strike="noStrike" kern="1200" cap="none" spc="0" normalizeH="0" baseline="0" noProof="0" err="1">
                  <a:ln>
                    <a:noFill/>
                  </a:ln>
                  <a:solidFill>
                    <a:schemeClr val="tx1"/>
                  </a:solidFill>
                  <a:effectLst/>
                  <a:uLnTx/>
                  <a:uFillTx/>
                  <a:latin typeface="Bricolage Grotesque" pitchFamily="2" charset="0"/>
                  <a:cs typeface="Bricolage Grotesque 14pt" panose="020B0604020202020204" charset="0"/>
                </a:endParaRPr>
              </a:p>
            </p:txBody>
          </p:sp>
          <p:sp>
            <p:nvSpPr>
              <p:cNvPr id="15" name="Rectangle 14">
                <a:extLst>
                  <a:ext uri="{FF2B5EF4-FFF2-40B4-BE49-F238E27FC236}">
                    <a16:creationId xmlns:a16="http://schemas.microsoft.com/office/drawing/2014/main" id="{FA00F8C0-1A5C-5841-8380-49E69F835FA9}"/>
                  </a:ext>
                </a:extLst>
              </p:cNvPr>
              <p:cNvSpPr/>
              <p:nvPr/>
            </p:nvSpPr>
            <p:spPr>
              <a:xfrm>
                <a:off x="3108537" y="1677538"/>
                <a:ext cx="1857980" cy="1015663"/>
              </a:xfrm>
              <a:prstGeom prst="rect">
                <a:avLst/>
              </a:prstGeom>
            </p:spPr>
            <p:txBody>
              <a:bodyPr wrap="square">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ricolage Grotesque" pitchFamily="2" charset="0"/>
                    <a:cs typeface="Bricolage Grotesque 14pt" panose="020B0604020202020204" charset="0"/>
                  </a:rPr>
                  <a:t>Supporting up to 48 streams and designed for smaller single-site installations with basic security needs </a:t>
                </a:r>
                <a:endParaRPr kumimoji="0" lang="da-DK" sz="1800" b="0" i="0" u="none" strike="noStrike" kern="1200" cap="none" spc="0" normalizeH="0" baseline="0" noProof="0">
                  <a:ln>
                    <a:noFill/>
                  </a:ln>
                  <a:effectLst/>
                  <a:uLnTx/>
                  <a:uFillTx/>
                  <a:latin typeface="Bricolage Grotesque" pitchFamily="2" charset="0"/>
                  <a:cs typeface="Bricolage Grotesque 14pt" panose="020B0604020202020204" charset="0"/>
                </a:endParaRPr>
              </a:p>
            </p:txBody>
          </p:sp>
          <p:cxnSp>
            <p:nvCxnSpPr>
              <p:cNvPr id="16" name="Straight Connector 37">
                <a:extLst>
                  <a:ext uri="{FF2B5EF4-FFF2-40B4-BE49-F238E27FC236}">
                    <a16:creationId xmlns:a16="http://schemas.microsoft.com/office/drawing/2014/main" id="{0D12B320-ADB1-1321-68DC-246B3CB0D44E}"/>
                  </a:ext>
                </a:extLst>
              </p:cNvPr>
              <p:cNvCxnSpPr>
                <a:cxnSpLocks/>
              </p:cNvCxnSpPr>
              <p:nvPr/>
            </p:nvCxnSpPr>
            <p:spPr>
              <a:xfrm>
                <a:off x="3198626" y="1607578"/>
                <a:ext cx="157067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7" name="Group 50">
            <a:extLst>
              <a:ext uri="{FF2B5EF4-FFF2-40B4-BE49-F238E27FC236}">
                <a16:creationId xmlns:a16="http://schemas.microsoft.com/office/drawing/2014/main" id="{CDDFF814-DAC9-876B-3C3F-6034F486ECA8}"/>
              </a:ext>
            </a:extLst>
          </p:cNvPr>
          <p:cNvGrpSpPr/>
          <p:nvPr/>
        </p:nvGrpSpPr>
        <p:grpSpPr>
          <a:xfrm>
            <a:off x="6529385" y="1361065"/>
            <a:ext cx="3196643" cy="6902420"/>
            <a:chOff x="5124288" y="592058"/>
            <a:chExt cx="2131095" cy="4601613"/>
          </a:xfrm>
        </p:grpSpPr>
        <p:pic>
          <p:nvPicPr>
            <p:cNvPr id="18" name="Picture 8">
              <a:extLst>
                <a:ext uri="{FF2B5EF4-FFF2-40B4-BE49-F238E27FC236}">
                  <a16:creationId xmlns:a16="http://schemas.microsoft.com/office/drawing/2014/main" id="{C71B8F73-C601-9F9C-B541-AB995A8C3F07}"/>
                </a:ext>
              </a:extLst>
            </p:cNvPr>
            <p:cNvPicPr>
              <a:picLocks noChangeAspect="1"/>
            </p:cNvPicPr>
            <p:nvPr>
              <p:custDataLst>
                <p:tags r:id="rId3"/>
              </p:custDataLst>
            </p:nvPr>
          </p:nvPicPr>
          <p:blipFill rotWithShape="1">
            <a:blip r:embed="rId7" cstate="hqprint">
              <a:extLst>
                <a:ext uri="{28A0092B-C50C-407E-A947-70E740481C1C}">
                  <a14:useLocalDpi xmlns:a14="http://schemas.microsoft.com/office/drawing/2010/main"/>
                </a:ext>
              </a:extLst>
            </a:blip>
            <a:srcRect/>
            <a:stretch/>
          </p:blipFill>
          <p:spPr>
            <a:xfrm>
              <a:off x="5157742" y="592058"/>
              <a:ext cx="2097641" cy="1085480"/>
            </a:xfrm>
            <a:prstGeom prst="rect">
              <a:avLst/>
            </a:prstGeom>
          </p:spPr>
        </p:pic>
        <p:grpSp>
          <p:nvGrpSpPr>
            <p:cNvPr id="19" name="Group 49">
              <a:extLst>
                <a:ext uri="{FF2B5EF4-FFF2-40B4-BE49-F238E27FC236}">
                  <a16:creationId xmlns:a16="http://schemas.microsoft.com/office/drawing/2014/main" id="{9218C90D-83B5-3874-EFF5-285CC3CDD18E}"/>
                </a:ext>
              </a:extLst>
            </p:cNvPr>
            <p:cNvGrpSpPr/>
            <p:nvPr/>
          </p:nvGrpSpPr>
          <p:grpSpPr>
            <a:xfrm>
              <a:off x="5124288" y="1607578"/>
              <a:ext cx="2115377" cy="3586093"/>
              <a:chOff x="5124288" y="1607578"/>
              <a:chExt cx="2115377" cy="3586093"/>
            </a:xfrm>
          </p:grpSpPr>
          <p:cxnSp>
            <p:nvCxnSpPr>
              <p:cNvPr id="20" name="Straight Connector 20">
                <a:extLst>
                  <a:ext uri="{FF2B5EF4-FFF2-40B4-BE49-F238E27FC236}">
                    <a16:creationId xmlns:a16="http://schemas.microsoft.com/office/drawing/2014/main" id="{CD5F3A5A-8DF8-E2F3-E1FB-3DB79E090A09}"/>
                  </a:ext>
                </a:extLst>
              </p:cNvPr>
              <p:cNvCxnSpPr>
                <a:cxnSpLocks/>
              </p:cNvCxnSpPr>
              <p:nvPr/>
            </p:nvCxnSpPr>
            <p:spPr>
              <a:xfrm flipH="1">
                <a:off x="6279881" y="3267440"/>
                <a:ext cx="1" cy="1857863"/>
              </a:xfrm>
              <a:prstGeom prst="line">
                <a:avLst/>
              </a:prstGeom>
              <a:solidFill>
                <a:schemeClr val="accent2"/>
              </a:solid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lowchart: Connector 26">
                <a:extLst>
                  <a:ext uri="{FF2B5EF4-FFF2-40B4-BE49-F238E27FC236}">
                    <a16:creationId xmlns:a16="http://schemas.microsoft.com/office/drawing/2014/main" id="{89DA46C5-C474-9BCD-BBD3-3E36CFBBA9F1}"/>
                  </a:ext>
                </a:extLst>
              </p:cNvPr>
              <p:cNvSpPr/>
              <p:nvPr/>
            </p:nvSpPr>
            <p:spPr>
              <a:xfrm>
                <a:off x="6242320" y="5125303"/>
                <a:ext cx="60938" cy="68368"/>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da-DK" sz="3000" b="0" i="0" u="none" strike="noStrike" kern="1200" cap="none" spc="0" normalizeH="0" baseline="0" noProof="0" err="1">
                  <a:ln>
                    <a:noFill/>
                  </a:ln>
                  <a:solidFill>
                    <a:schemeClr val="tx1"/>
                  </a:solidFill>
                  <a:effectLst/>
                  <a:uLnTx/>
                  <a:uFillTx/>
                  <a:latin typeface="Bricolage Grotesque" pitchFamily="2" charset="0"/>
                  <a:cs typeface="Bricolage Grotesque 14pt" panose="020B0604020202020204" charset="0"/>
                </a:endParaRPr>
              </a:p>
            </p:txBody>
          </p:sp>
          <p:sp>
            <p:nvSpPr>
              <p:cNvPr id="22" name="Rectangle 21">
                <a:extLst>
                  <a:ext uri="{FF2B5EF4-FFF2-40B4-BE49-F238E27FC236}">
                    <a16:creationId xmlns:a16="http://schemas.microsoft.com/office/drawing/2014/main" id="{BCBA6456-92BB-9C98-8ABE-372203F0BEDD}"/>
                  </a:ext>
                </a:extLst>
              </p:cNvPr>
              <p:cNvSpPr/>
              <p:nvPr/>
            </p:nvSpPr>
            <p:spPr>
              <a:xfrm>
                <a:off x="5124288" y="1677538"/>
                <a:ext cx="2115377" cy="1200329"/>
              </a:xfrm>
              <a:prstGeom prst="rect">
                <a:avLst/>
              </a:prstGeom>
            </p:spPr>
            <p:txBody>
              <a:bodyPr wrap="square">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ricolage Grotesque" pitchFamily="2" charset="0"/>
                    <a:cs typeface="Bricolage Grotesque 14pt" panose="020B0604020202020204" charset="0"/>
                  </a:rPr>
                  <a:t>Supporting an unrestricted number of cameras and servers. Optimized for multi-site </a:t>
                </a:r>
                <a:r>
                  <a:rPr lang="en-US" sz="1800">
                    <a:latin typeface="Bricolage Grotesque" pitchFamily="2" charset="0"/>
                    <a:cs typeface="Bricolage Grotesque 14pt" panose="020B0604020202020204" charset="0"/>
                  </a:rPr>
                  <a:t>companies</a:t>
                </a:r>
                <a:r>
                  <a:rPr kumimoji="0" lang="en-US" sz="1800" b="0" i="0" u="none" strike="noStrike" kern="1200" cap="none" spc="0" normalizeH="0" baseline="0" noProof="0">
                    <a:ln>
                      <a:noFill/>
                    </a:ln>
                    <a:effectLst/>
                    <a:uLnTx/>
                    <a:uFillTx/>
                    <a:latin typeface="Bricolage Grotesque" pitchFamily="2" charset="0"/>
                    <a:cs typeface="Bricolage Grotesque 14pt" panose="020B0604020202020204" charset="0"/>
                  </a:rPr>
                  <a:t> needing to quickly identify and respond to incidents. </a:t>
                </a:r>
                <a:endParaRPr kumimoji="0" lang="da-DK" sz="1800" b="0" i="0" u="none" strike="noStrike" kern="1200" cap="none" spc="0" normalizeH="0" baseline="0" noProof="0">
                  <a:ln>
                    <a:noFill/>
                  </a:ln>
                  <a:effectLst/>
                  <a:uLnTx/>
                  <a:uFillTx/>
                  <a:latin typeface="Bricolage Grotesque" pitchFamily="2" charset="0"/>
                  <a:cs typeface="Bricolage Grotesque 14pt" panose="020B0604020202020204" charset="0"/>
                </a:endParaRPr>
              </a:p>
            </p:txBody>
          </p:sp>
          <p:cxnSp>
            <p:nvCxnSpPr>
              <p:cNvPr id="23" name="Straight Connector 38">
                <a:extLst>
                  <a:ext uri="{FF2B5EF4-FFF2-40B4-BE49-F238E27FC236}">
                    <a16:creationId xmlns:a16="http://schemas.microsoft.com/office/drawing/2014/main" id="{795685B8-BA8B-DC88-3AC0-F071DB142A81}"/>
                  </a:ext>
                </a:extLst>
              </p:cNvPr>
              <p:cNvCxnSpPr>
                <a:cxnSpLocks/>
              </p:cNvCxnSpPr>
              <p:nvPr/>
            </p:nvCxnSpPr>
            <p:spPr>
              <a:xfrm>
                <a:off x="5204634" y="1607578"/>
                <a:ext cx="19347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4" name="Group 52">
            <a:extLst>
              <a:ext uri="{FF2B5EF4-FFF2-40B4-BE49-F238E27FC236}">
                <a16:creationId xmlns:a16="http://schemas.microsoft.com/office/drawing/2014/main" id="{3B46E366-85E4-4C1B-751B-A880B899217E}"/>
              </a:ext>
            </a:extLst>
          </p:cNvPr>
          <p:cNvGrpSpPr/>
          <p:nvPr/>
        </p:nvGrpSpPr>
        <p:grpSpPr>
          <a:xfrm>
            <a:off x="9848691" y="1380361"/>
            <a:ext cx="2946114" cy="4624049"/>
            <a:chOff x="7337159" y="592058"/>
            <a:chExt cx="1964076" cy="3082699"/>
          </a:xfrm>
        </p:grpSpPr>
        <p:sp>
          <p:nvSpPr>
            <p:cNvPr id="25" name="Flowchart: Connector 27">
              <a:extLst>
                <a:ext uri="{FF2B5EF4-FFF2-40B4-BE49-F238E27FC236}">
                  <a16:creationId xmlns:a16="http://schemas.microsoft.com/office/drawing/2014/main" id="{ECC30074-E875-A7C2-6F88-7E5DB8FA3063}"/>
                </a:ext>
              </a:extLst>
            </p:cNvPr>
            <p:cNvSpPr/>
            <p:nvPr/>
          </p:nvSpPr>
          <p:spPr>
            <a:xfrm>
              <a:off x="8165145" y="3606389"/>
              <a:ext cx="60938" cy="68368"/>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da-DK" sz="3000" b="0" i="0" u="none" strike="noStrike" kern="1200" cap="none" spc="0" normalizeH="0" baseline="0" noProof="0" err="1">
                <a:ln>
                  <a:noFill/>
                </a:ln>
                <a:solidFill>
                  <a:schemeClr val="tx1"/>
                </a:solidFill>
                <a:effectLst/>
                <a:uLnTx/>
                <a:uFillTx/>
                <a:latin typeface="Bricolage Grotesque" pitchFamily="2" charset="0"/>
                <a:cs typeface="Bricolage Grotesque 14pt" panose="020B0604020202020204" charset="0"/>
              </a:endParaRPr>
            </a:p>
          </p:txBody>
        </p:sp>
        <p:grpSp>
          <p:nvGrpSpPr>
            <p:cNvPr id="26" name="Group 51">
              <a:extLst>
                <a:ext uri="{FF2B5EF4-FFF2-40B4-BE49-F238E27FC236}">
                  <a16:creationId xmlns:a16="http://schemas.microsoft.com/office/drawing/2014/main" id="{97361180-04EA-074B-83A0-CD6D4D574446}"/>
                </a:ext>
              </a:extLst>
            </p:cNvPr>
            <p:cNvGrpSpPr/>
            <p:nvPr/>
          </p:nvGrpSpPr>
          <p:grpSpPr>
            <a:xfrm>
              <a:off x="7337159" y="592058"/>
              <a:ext cx="1964076" cy="3040403"/>
              <a:chOff x="7337159" y="592058"/>
              <a:chExt cx="1964076" cy="3040403"/>
            </a:xfrm>
          </p:grpSpPr>
          <p:sp>
            <p:nvSpPr>
              <p:cNvPr id="27" name="Rectangle 26">
                <a:extLst>
                  <a:ext uri="{FF2B5EF4-FFF2-40B4-BE49-F238E27FC236}">
                    <a16:creationId xmlns:a16="http://schemas.microsoft.com/office/drawing/2014/main" id="{F2ACC06F-D271-F048-030E-35A09FAFB4EC}"/>
                  </a:ext>
                </a:extLst>
              </p:cNvPr>
              <p:cNvSpPr/>
              <p:nvPr/>
            </p:nvSpPr>
            <p:spPr>
              <a:xfrm>
                <a:off x="7363984" y="1677538"/>
                <a:ext cx="1711568" cy="1384995"/>
              </a:xfrm>
              <a:prstGeom prst="rect">
                <a:avLst/>
              </a:prstGeom>
            </p:spPr>
            <p:txBody>
              <a:bodyPr wrap="square">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ricolage Grotesque" pitchFamily="2" charset="0"/>
                    <a:cs typeface="Bricolage Grotesque 14pt" panose="020B0604020202020204" charset="0"/>
                  </a:rPr>
                  <a:t>Supporting unrestricted cameras and for large-scale installations that require end-to-end protection of video integrity </a:t>
                </a:r>
                <a:endParaRPr kumimoji="0" lang="da-DK" sz="1800" b="0" i="0" u="none" strike="noStrike" kern="1200" cap="none" spc="0" normalizeH="0" baseline="0" noProof="0">
                  <a:ln>
                    <a:noFill/>
                  </a:ln>
                  <a:effectLst/>
                  <a:uLnTx/>
                  <a:uFillTx/>
                  <a:latin typeface="Bricolage Grotesque" pitchFamily="2" charset="0"/>
                  <a:cs typeface="Bricolage Grotesque 14pt" panose="020B0604020202020204" charset="0"/>
                </a:endParaRPr>
              </a:p>
            </p:txBody>
          </p:sp>
          <p:pic>
            <p:nvPicPr>
              <p:cNvPr id="28" name="Picture 2" descr="XProtect Expert Logo (White w Yellow)">
                <a:extLst>
                  <a:ext uri="{FF2B5EF4-FFF2-40B4-BE49-F238E27FC236}">
                    <a16:creationId xmlns:a16="http://schemas.microsoft.com/office/drawing/2014/main" id="{AC1D574A-EA3D-8E02-5703-840393D80981}"/>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337159" y="592058"/>
                <a:ext cx="1964076" cy="105569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19">
                <a:extLst>
                  <a:ext uri="{FF2B5EF4-FFF2-40B4-BE49-F238E27FC236}">
                    <a16:creationId xmlns:a16="http://schemas.microsoft.com/office/drawing/2014/main" id="{2392950B-0AD8-7E65-B818-447006E69E7B}"/>
                  </a:ext>
                </a:extLst>
              </p:cNvPr>
              <p:cNvCxnSpPr>
                <a:cxnSpLocks/>
              </p:cNvCxnSpPr>
              <p:nvPr/>
            </p:nvCxnSpPr>
            <p:spPr>
              <a:xfrm>
                <a:off x="8195614" y="3062533"/>
                <a:ext cx="0" cy="569928"/>
              </a:xfrm>
              <a:prstGeom prst="line">
                <a:avLst/>
              </a:prstGeom>
              <a:solidFill>
                <a:schemeClr val="accent2"/>
              </a:solid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39">
                <a:extLst>
                  <a:ext uri="{FF2B5EF4-FFF2-40B4-BE49-F238E27FC236}">
                    <a16:creationId xmlns:a16="http://schemas.microsoft.com/office/drawing/2014/main" id="{5E21C447-A59C-9BA8-AD86-01FA09EF26E8}"/>
                  </a:ext>
                </a:extLst>
              </p:cNvPr>
              <p:cNvCxnSpPr>
                <a:cxnSpLocks/>
              </p:cNvCxnSpPr>
              <p:nvPr/>
            </p:nvCxnSpPr>
            <p:spPr>
              <a:xfrm>
                <a:off x="7464191" y="1607578"/>
                <a:ext cx="157067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1" name="Group 55">
            <a:extLst>
              <a:ext uri="{FF2B5EF4-FFF2-40B4-BE49-F238E27FC236}">
                <a16:creationId xmlns:a16="http://schemas.microsoft.com/office/drawing/2014/main" id="{63BE293A-8A63-9175-1D8F-CE84D1C625A8}"/>
              </a:ext>
            </a:extLst>
          </p:cNvPr>
          <p:cNvGrpSpPr/>
          <p:nvPr/>
        </p:nvGrpSpPr>
        <p:grpSpPr>
          <a:xfrm>
            <a:off x="13052900" y="1341744"/>
            <a:ext cx="3146462" cy="5066424"/>
            <a:chOff x="9473298" y="592058"/>
            <a:chExt cx="2097641" cy="3377616"/>
          </a:xfrm>
        </p:grpSpPr>
        <p:grpSp>
          <p:nvGrpSpPr>
            <p:cNvPr id="32" name="Group 53">
              <a:extLst>
                <a:ext uri="{FF2B5EF4-FFF2-40B4-BE49-F238E27FC236}">
                  <a16:creationId xmlns:a16="http://schemas.microsoft.com/office/drawing/2014/main" id="{5A041DB7-1584-AE13-CE41-A3CB98076CD2}"/>
                </a:ext>
              </a:extLst>
            </p:cNvPr>
            <p:cNvGrpSpPr/>
            <p:nvPr/>
          </p:nvGrpSpPr>
          <p:grpSpPr>
            <a:xfrm>
              <a:off x="9473298" y="592058"/>
              <a:ext cx="2097641" cy="3337789"/>
              <a:chOff x="9383011" y="592058"/>
              <a:chExt cx="2097641" cy="3337789"/>
            </a:xfrm>
          </p:grpSpPr>
          <p:cxnSp>
            <p:nvCxnSpPr>
              <p:cNvPr id="34" name="Straight Connector 21">
                <a:extLst>
                  <a:ext uri="{FF2B5EF4-FFF2-40B4-BE49-F238E27FC236}">
                    <a16:creationId xmlns:a16="http://schemas.microsoft.com/office/drawing/2014/main" id="{D8BB8877-E55D-314B-CB57-FFFAA0B22C75}"/>
                  </a:ext>
                </a:extLst>
              </p:cNvPr>
              <p:cNvCxnSpPr>
                <a:cxnSpLocks/>
              </p:cNvCxnSpPr>
              <p:nvPr/>
            </p:nvCxnSpPr>
            <p:spPr>
              <a:xfrm>
                <a:off x="10104982" y="3553691"/>
                <a:ext cx="0" cy="3761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A4AD8DA-08B3-57FC-EBB3-2CD11965C627}"/>
                  </a:ext>
                </a:extLst>
              </p:cNvPr>
              <p:cNvSpPr/>
              <p:nvPr/>
            </p:nvSpPr>
            <p:spPr>
              <a:xfrm>
                <a:off x="9428795" y="1677538"/>
                <a:ext cx="1911824" cy="1754326"/>
              </a:xfrm>
              <a:prstGeom prst="rect">
                <a:avLst/>
              </a:prstGeom>
            </p:spPr>
            <p:txBody>
              <a:bodyPr wrap="square">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ricolage Grotesque" pitchFamily="2" charset="0"/>
                    <a:cs typeface="Bricolage Grotesque 14pt" panose="020B0604020202020204" charset="0"/>
                  </a:rPr>
                  <a:t>Supporting unrestricted cameras and for high-security and mission-critical installations that demand supreme situational awareness of any event and uninterrupted access to live and recorded video</a:t>
                </a:r>
                <a:endParaRPr kumimoji="0" lang="da-DK" sz="1800" b="0" i="0" u="none" strike="noStrike" kern="1200" cap="none" spc="0" normalizeH="0" baseline="0" noProof="0">
                  <a:ln>
                    <a:noFill/>
                  </a:ln>
                  <a:effectLst/>
                  <a:uLnTx/>
                  <a:uFillTx/>
                  <a:latin typeface="Bricolage Grotesque" pitchFamily="2" charset="0"/>
                  <a:cs typeface="Bricolage Grotesque 14pt" panose="020B0604020202020204" charset="0"/>
                </a:endParaRPr>
              </a:p>
            </p:txBody>
          </p:sp>
          <p:pic>
            <p:nvPicPr>
              <p:cNvPr id="36" name="Picture 4" descr="XProtect Corporate Logo (White w Yellow)">
                <a:extLst>
                  <a:ext uri="{FF2B5EF4-FFF2-40B4-BE49-F238E27FC236}">
                    <a16:creationId xmlns:a16="http://schemas.microsoft.com/office/drawing/2014/main" id="{4F2F3941-9238-66BF-F577-622DAAFD33E9}"/>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9383011" y="592058"/>
                <a:ext cx="2097641" cy="1127482"/>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40">
                <a:extLst>
                  <a:ext uri="{FF2B5EF4-FFF2-40B4-BE49-F238E27FC236}">
                    <a16:creationId xmlns:a16="http://schemas.microsoft.com/office/drawing/2014/main" id="{CD9EE960-F71E-5264-59C4-D3AEBB3A3729}"/>
                  </a:ext>
                </a:extLst>
              </p:cNvPr>
              <p:cNvCxnSpPr>
                <a:cxnSpLocks/>
              </p:cNvCxnSpPr>
              <p:nvPr/>
            </p:nvCxnSpPr>
            <p:spPr>
              <a:xfrm>
                <a:off x="9508568" y="1607578"/>
                <a:ext cx="174558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Flowchart: Connector 58">
              <a:extLst>
                <a:ext uri="{FF2B5EF4-FFF2-40B4-BE49-F238E27FC236}">
                  <a16:creationId xmlns:a16="http://schemas.microsoft.com/office/drawing/2014/main" id="{25B4ED08-F303-D1EE-7F5D-3C6665929FF2}"/>
                </a:ext>
              </a:extLst>
            </p:cNvPr>
            <p:cNvSpPr/>
            <p:nvPr/>
          </p:nvSpPr>
          <p:spPr>
            <a:xfrm>
              <a:off x="10164334" y="3901306"/>
              <a:ext cx="60938" cy="68368"/>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da-DK" sz="3000" b="0" i="0" u="none" strike="noStrike" kern="1200" cap="none" spc="0" normalizeH="0" baseline="0" noProof="0" err="1">
                <a:ln>
                  <a:noFill/>
                </a:ln>
                <a:solidFill>
                  <a:schemeClr val="tx1"/>
                </a:solidFill>
                <a:effectLst/>
                <a:uLnTx/>
                <a:uFillTx/>
                <a:latin typeface="Bricolage Grotesque" pitchFamily="2" charset="0"/>
                <a:cs typeface="Bricolage Grotesque 14pt" panose="020B0604020202020204" charset="0"/>
              </a:endParaRPr>
            </a:p>
          </p:txBody>
        </p:sp>
      </p:grpSp>
    </p:spTree>
    <p:custDataLst>
      <p:custData r:id="rId1"/>
      <p:custData r:id="rId2"/>
    </p:custDataLst>
    <p:extLst>
      <p:ext uri="{BB962C8B-B14F-4D97-AF65-F5344CB8AC3E}">
        <p14:creationId xmlns:p14="http://schemas.microsoft.com/office/powerpoint/2010/main" val="348974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75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9073E-43F3-F351-37C9-9C1F9EB1D0F4}"/>
            </a:ext>
          </a:extLst>
        </p:cNvPr>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2A14291-DF09-5605-FA81-C2A0DA98499B}"/>
              </a:ext>
            </a:extLst>
          </p:cNvPr>
          <p:cNvSpPr>
            <a:spLocks noGrp="1"/>
          </p:cNvSpPr>
          <p:nvPr>
            <p:ph type="dt" sz="half" idx="15"/>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C6F33567-9933-4CE5-AA11-AB5C0D679CBF}" type="datetime4">
              <a:rPr lang="en-GB" smtClean="0"/>
              <a:t>7 February 2025</a:t>
            </a:fld>
            <a:endParaRPr lang="en-GB"/>
          </a:p>
        </p:txBody>
      </p:sp>
      <p:sp>
        <p:nvSpPr>
          <p:cNvPr id="3" name="Footer Placeholder 2" hidden="1">
            <a:extLst>
              <a:ext uri="{FF2B5EF4-FFF2-40B4-BE49-F238E27FC236}">
                <a16:creationId xmlns:a16="http://schemas.microsoft.com/office/drawing/2014/main" id="{9FBB3532-0A42-358D-4717-45A60B18B63D}"/>
              </a:ext>
            </a:extLst>
          </p:cNvPr>
          <p:cNvSpPr>
            <a:spLocks noGrp="1"/>
          </p:cNvSpPr>
          <p:nvPr>
            <p:ph type="ftr" sz="quarter" idx="16"/>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GB"/>
          </a:p>
        </p:txBody>
      </p:sp>
      <p:sp>
        <p:nvSpPr>
          <p:cNvPr id="4" name="Slide Number Placeholder 3" hidden="1">
            <a:extLst>
              <a:ext uri="{FF2B5EF4-FFF2-40B4-BE49-F238E27FC236}">
                <a16:creationId xmlns:a16="http://schemas.microsoft.com/office/drawing/2014/main" id="{2807EEB5-7CBA-3192-BD67-34265E5E2AE0}"/>
              </a:ext>
            </a:extLst>
          </p:cNvPr>
          <p:cNvSpPr>
            <a:spLocks noGrp="1"/>
          </p:cNvSpPr>
          <p:nvPr>
            <p:ph type="sldNum" sz="quarter" idx="18"/>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23AA811B-2EBD-4900-905E-5BE206449611}" type="slidenum">
              <a:rPr lang="en-GB" smtClean="0"/>
              <a:pPr/>
              <a:t>18</a:t>
            </a:fld>
            <a:endParaRPr lang="en-GB"/>
          </a:p>
        </p:txBody>
      </p:sp>
      <p:pic>
        <p:nvPicPr>
          <p:cNvPr id="6" name="Picture Placeholder 16">
            <a:extLst>
              <a:ext uri="{FF2B5EF4-FFF2-40B4-BE49-F238E27FC236}">
                <a16:creationId xmlns:a16="http://schemas.microsoft.com/office/drawing/2014/main" id="{D7291E7A-4543-E49E-00CE-71E8554691A8}"/>
              </a:ext>
            </a:extLst>
          </p:cNvPr>
          <p:cNvPicPr>
            <a:picLocks noChangeAspect="1"/>
          </p:cNvPicPr>
          <p:nvPr>
            <p:custDataLst>
              <p:tags r:id="rId3"/>
            </p:custDataLst>
          </p:nvPr>
        </p:nvPicPr>
        <p:blipFill rotWithShape="1">
          <a:blip r:embed="rId10">
            <a:extLst>
              <a:ext uri="{28A0092B-C50C-407E-A947-70E740481C1C}">
                <a14:useLocalDpi xmlns:a14="http://schemas.microsoft.com/office/drawing/2010/main" val="0"/>
              </a:ext>
            </a:extLst>
          </a:blip>
          <a:srcRect l="37116" r="12844"/>
          <a:stretch/>
        </p:blipFill>
        <p:spPr>
          <a:xfrm>
            <a:off x="9638906" y="621639"/>
            <a:ext cx="8031827" cy="9028638"/>
          </a:xfrm>
          <a:prstGeom prst="rect">
            <a:avLst/>
          </a:prstGeom>
        </p:spPr>
      </p:pic>
      <p:sp>
        <p:nvSpPr>
          <p:cNvPr id="7" name="Title 2">
            <a:extLst>
              <a:ext uri="{FF2B5EF4-FFF2-40B4-BE49-F238E27FC236}">
                <a16:creationId xmlns:a16="http://schemas.microsoft.com/office/drawing/2014/main" id="{5F1D943E-5879-0439-6F11-C94AE9C377D0}"/>
              </a:ext>
            </a:extLst>
          </p:cNvPr>
          <p:cNvSpPr txBox="1">
            <a:spLocks/>
          </p:cNvSpPr>
          <p:nvPr/>
        </p:nvSpPr>
        <p:spPr>
          <a:xfrm>
            <a:off x="9803451" y="3004322"/>
            <a:ext cx="8083800" cy="3773796"/>
          </a:xfrm>
          <a:prstGeom prst="rect">
            <a:avLst/>
          </a:prstGeom>
        </p:spPr>
        <p:txBody>
          <a:bodyPr vert="horz" lIns="137160" tIns="68580" rIns="137160" bIns="68580" rtlCol="0" anchor="b" anchorCtr="0">
            <a:norm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9000" b="1">
                <a:latin typeface="+mn-lt"/>
              </a:rPr>
              <a:t>Xprotect</a:t>
            </a:r>
            <a:br>
              <a:rPr lang="en-US" sz="9000" b="1"/>
            </a:br>
            <a:br>
              <a:rPr lang="en-US" sz="4650" b="1"/>
            </a:br>
            <a:r>
              <a:rPr lang="en-US" sz="4050" b="1">
                <a:latin typeface="+mn-lt"/>
              </a:rPr>
              <a:t>Add-Ons</a:t>
            </a:r>
            <a:endParaRPr lang="en-US" sz="4050" b="1">
              <a:latin typeface="+mn-lt"/>
              <a:ea typeface="Calibri"/>
              <a:cs typeface="Calibri"/>
            </a:endParaRPr>
          </a:p>
        </p:txBody>
      </p:sp>
      <p:sp>
        <p:nvSpPr>
          <p:cNvPr id="41" name="TextBox 15">
            <a:extLst>
              <a:ext uri="{FF2B5EF4-FFF2-40B4-BE49-F238E27FC236}">
                <a16:creationId xmlns:a16="http://schemas.microsoft.com/office/drawing/2014/main" id="{292B4264-5FF2-EC7D-F353-D9E8C0415D26}"/>
              </a:ext>
            </a:extLst>
          </p:cNvPr>
          <p:cNvSpPr txBox="1"/>
          <p:nvPr/>
        </p:nvSpPr>
        <p:spPr>
          <a:xfrm>
            <a:off x="1472585" y="4397093"/>
            <a:ext cx="2264520" cy="276999"/>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1800" b="1">
                <a:solidFill>
                  <a:srgbClr val="0099DA"/>
                </a:solidFill>
              </a:rPr>
              <a:t>RETAIL/TRANSAC</a:t>
            </a:r>
          </a:p>
        </p:txBody>
      </p:sp>
      <p:sp>
        <p:nvSpPr>
          <p:cNvPr id="42" name="TextBox 18">
            <a:extLst>
              <a:ext uri="{FF2B5EF4-FFF2-40B4-BE49-F238E27FC236}">
                <a16:creationId xmlns:a16="http://schemas.microsoft.com/office/drawing/2014/main" id="{A7667B22-A827-54F4-434D-CA1391250F5B}"/>
              </a:ext>
            </a:extLst>
          </p:cNvPr>
          <p:cNvSpPr txBox="1"/>
          <p:nvPr/>
        </p:nvSpPr>
        <p:spPr>
          <a:xfrm>
            <a:off x="668293" y="6271533"/>
            <a:ext cx="2096486" cy="507831"/>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100" b="1">
                <a:solidFill>
                  <a:srgbClr val="0099DA"/>
                </a:solidFill>
              </a:rPr>
              <a:t>SMART WALL</a:t>
            </a:r>
          </a:p>
          <a:p>
            <a:pPr algn="ctr"/>
            <a:r>
              <a:rPr lang="da-DK" sz="1200" b="1">
                <a:solidFill>
                  <a:srgbClr val="0099DA"/>
                </a:solidFill>
              </a:rPr>
              <a:t>(Expert)</a:t>
            </a:r>
            <a:endParaRPr lang="en-US" sz="1200" b="1" err="1">
              <a:solidFill>
                <a:srgbClr val="0099DA"/>
              </a:solidFill>
            </a:endParaRPr>
          </a:p>
        </p:txBody>
      </p:sp>
      <p:sp>
        <p:nvSpPr>
          <p:cNvPr id="43" name="TextBox 19">
            <a:extLst>
              <a:ext uri="{FF2B5EF4-FFF2-40B4-BE49-F238E27FC236}">
                <a16:creationId xmlns:a16="http://schemas.microsoft.com/office/drawing/2014/main" id="{88E562C3-8BFB-97EA-84CB-E33E0874D4DD}"/>
              </a:ext>
            </a:extLst>
          </p:cNvPr>
          <p:cNvSpPr txBox="1"/>
          <p:nvPr/>
        </p:nvSpPr>
        <p:spPr>
          <a:xfrm>
            <a:off x="4218653" y="1109287"/>
            <a:ext cx="661154" cy="369332"/>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400" b="1">
                <a:solidFill>
                  <a:srgbClr val="0099DA"/>
                </a:solidFill>
              </a:rPr>
              <a:t>LPR</a:t>
            </a:r>
            <a:endParaRPr lang="en-US" sz="2400" b="1" err="1">
              <a:solidFill>
                <a:srgbClr val="0099DA"/>
              </a:solidFill>
            </a:endParaRPr>
          </a:p>
        </p:txBody>
      </p:sp>
      <p:sp>
        <p:nvSpPr>
          <p:cNvPr id="44" name="TextBox 22">
            <a:extLst>
              <a:ext uri="{FF2B5EF4-FFF2-40B4-BE49-F238E27FC236}">
                <a16:creationId xmlns:a16="http://schemas.microsoft.com/office/drawing/2014/main" id="{8DB0974A-881F-DB83-3BF5-482370BEB4F8}"/>
              </a:ext>
            </a:extLst>
          </p:cNvPr>
          <p:cNvSpPr txBox="1"/>
          <p:nvPr/>
        </p:nvSpPr>
        <p:spPr>
          <a:xfrm>
            <a:off x="687772" y="1105856"/>
            <a:ext cx="1755458" cy="369332"/>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400" b="1">
                <a:solidFill>
                  <a:srgbClr val="0099DA"/>
                </a:solidFill>
              </a:rPr>
              <a:t>ACCESS</a:t>
            </a:r>
            <a:endParaRPr lang="en-US" sz="2400" b="1" err="1">
              <a:solidFill>
                <a:srgbClr val="0099DA"/>
              </a:solidFill>
            </a:endParaRPr>
          </a:p>
        </p:txBody>
      </p:sp>
      <p:sp>
        <p:nvSpPr>
          <p:cNvPr id="45" name="Rectangle : coins arrondis 24">
            <a:extLst>
              <a:ext uri="{FF2B5EF4-FFF2-40B4-BE49-F238E27FC236}">
                <a16:creationId xmlns:a16="http://schemas.microsoft.com/office/drawing/2014/main" id="{DED5237E-968B-B71C-D15C-952D725E285E}"/>
              </a:ext>
            </a:extLst>
          </p:cNvPr>
          <p:cNvSpPr>
            <a:spLocks/>
          </p:cNvSpPr>
          <p:nvPr/>
        </p:nvSpPr>
        <p:spPr>
          <a:xfrm>
            <a:off x="3311756" y="2931553"/>
            <a:ext cx="2438153" cy="1232675"/>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2100" i="1">
                <a:solidFill>
                  <a:srgbClr val="0096D5"/>
                </a:solidFill>
                <a:ea typeface="+mj-ea"/>
                <a:cs typeface="+mj-cs"/>
              </a:rPr>
              <a:t>Lecture des plaques d’immatriculation</a:t>
            </a:r>
          </a:p>
        </p:txBody>
      </p:sp>
      <p:sp>
        <p:nvSpPr>
          <p:cNvPr id="46" name="Rectangle : coins arrondis 37">
            <a:extLst>
              <a:ext uri="{FF2B5EF4-FFF2-40B4-BE49-F238E27FC236}">
                <a16:creationId xmlns:a16="http://schemas.microsoft.com/office/drawing/2014/main" id="{0B1FA95C-8E8B-4728-41B9-94086D353135}"/>
              </a:ext>
            </a:extLst>
          </p:cNvPr>
          <p:cNvSpPr>
            <a:spLocks/>
          </p:cNvSpPr>
          <p:nvPr/>
        </p:nvSpPr>
        <p:spPr>
          <a:xfrm>
            <a:off x="469550" y="2923601"/>
            <a:ext cx="2228664" cy="1238943"/>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2100" i="1">
                <a:solidFill>
                  <a:srgbClr val="0096D5"/>
                </a:solidFill>
                <a:ea typeface="+mj-ea"/>
                <a:cs typeface="+mj-cs"/>
              </a:rPr>
              <a:t>Communication avec les logiciels Contrôle d’Accès</a:t>
            </a:r>
          </a:p>
        </p:txBody>
      </p:sp>
      <p:sp>
        <p:nvSpPr>
          <p:cNvPr id="47" name="Rectangle : coins arrondis 17">
            <a:extLst>
              <a:ext uri="{FF2B5EF4-FFF2-40B4-BE49-F238E27FC236}">
                <a16:creationId xmlns:a16="http://schemas.microsoft.com/office/drawing/2014/main" id="{53C79F1B-B65F-DACB-A726-1896C6DB6469}"/>
              </a:ext>
            </a:extLst>
          </p:cNvPr>
          <p:cNvSpPr>
            <a:spLocks/>
          </p:cNvSpPr>
          <p:nvPr/>
        </p:nvSpPr>
        <p:spPr>
          <a:xfrm>
            <a:off x="445538" y="8085356"/>
            <a:ext cx="2525430" cy="1458134"/>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i="1">
                <a:solidFill>
                  <a:srgbClr val="0096D5"/>
                </a:solidFill>
                <a:ea typeface="+mj-ea"/>
                <a:cs typeface="+mj-cs"/>
              </a:rPr>
              <a:t>Mur d’Images automatisé localement et distant.</a:t>
            </a:r>
          </a:p>
          <a:p>
            <a:pPr algn="ctr"/>
            <a:r>
              <a:rPr lang="fr-FR" sz="1200">
                <a:solidFill>
                  <a:srgbClr val="0096D5"/>
                </a:solidFill>
              </a:rPr>
              <a:t>- Intégré de base sur la version XProtect Corporate</a:t>
            </a:r>
          </a:p>
        </p:txBody>
      </p:sp>
      <p:sp>
        <p:nvSpPr>
          <p:cNvPr id="48" name="TextBox 22">
            <a:extLst>
              <a:ext uri="{FF2B5EF4-FFF2-40B4-BE49-F238E27FC236}">
                <a16:creationId xmlns:a16="http://schemas.microsoft.com/office/drawing/2014/main" id="{B29D2653-E96E-17B2-4435-CFC9A46DD856}"/>
              </a:ext>
            </a:extLst>
          </p:cNvPr>
          <p:cNvSpPr txBox="1"/>
          <p:nvPr/>
        </p:nvSpPr>
        <p:spPr>
          <a:xfrm>
            <a:off x="6411344" y="1106762"/>
            <a:ext cx="2305863" cy="369332"/>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400" b="1">
                <a:solidFill>
                  <a:srgbClr val="0099DA"/>
                </a:solidFill>
              </a:rPr>
              <a:t>RAPID REVIEW</a:t>
            </a:r>
            <a:endParaRPr lang="en-US" sz="2400" b="1" err="1">
              <a:solidFill>
                <a:srgbClr val="0099DA"/>
              </a:solidFill>
            </a:endParaRPr>
          </a:p>
        </p:txBody>
      </p:sp>
      <p:sp>
        <p:nvSpPr>
          <p:cNvPr id="49" name="Rectangle : coins arrondis 37">
            <a:extLst>
              <a:ext uri="{FF2B5EF4-FFF2-40B4-BE49-F238E27FC236}">
                <a16:creationId xmlns:a16="http://schemas.microsoft.com/office/drawing/2014/main" id="{E54CFEB1-0279-8AB0-C4D5-05A71097EB3F}"/>
              </a:ext>
            </a:extLst>
          </p:cNvPr>
          <p:cNvSpPr>
            <a:spLocks/>
          </p:cNvSpPr>
          <p:nvPr/>
        </p:nvSpPr>
        <p:spPr>
          <a:xfrm>
            <a:off x="6318664" y="2930389"/>
            <a:ext cx="2459546" cy="1225052"/>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2100" i="1">
                <a:solidFill>
                  <a:srgbClr val="0096D5"/>
                </a:solidFill>
                <a:ea typeface="+mj-ea"/>
                <a:cs typeface="+mj-cs"/>
              </a:rPr>
              <a:t>Une suite d'analyses incluant 29 attributs – outil de recherche.</a:t>
            </a:r>
            <a:endParaRPr lang="fr-FR" sz="2100">
              <a:solidFill>
                <a:srgbClr val="0096D5"/>
              </a:solidFill>
            </a:endParaRPr>
          </a:p>
        </p:txBody>
      </p:sp>
      <p:pic>
        <p:nvPicPr>
          <p:cNvPr id="51" name="Picture 13">
            <a:extLst>
              <a:ext uri="{FF2B5EF4-FFF2-40B4-BE49-F238E27FC236}">
                <a16:creationId xmlns:a16="http://schemas.microsoft.com/office/drawing/2014/main" id="{DB60370D-09D9-EFC6-AC7D-DB6ABE4FAF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84682" y="4367164"/>
            <a:ext cx="303779" cy="303779"/>
          </a:xfrm>
          <a:prstGeom prst="rect">
            <a:avLst/>
          </a:prstGeom>
        </p:spPr>
      </p:pic>
      <p:sp>
        <p:nvSpPr>
          <p:cNvPr id="52" name="Rectangle : coins arrondis 13">
            <a:extLst>
              <a:ext uri="{FF2B5EF4-FFF2-40B4-BE49-F238E27FC236}">
                <a16:creationId xmlns:a16="http://schemas.microsoft.com/office/drawing/2014/main" id="{AE090852-8257-EDBD-667B-C73AC84C9830}"/>
              </a:ext>
            </a:extLst>
          </p:cNvPr>
          <p:cNvSpPr>
            <a:spLocks/>
          </p:cNvSpPr>
          <p:nvPr/>
        </p:nvSpPr>
        <p:spPr>
          <a:xfrm>
            <a:off x="1473216" y="4713529"/>
            <a:ext cx="2277609" cy="650117"/>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90000"/>
              </a:lnSpc>
            </a:pPr>
            <a:r>
              <a:rPr lang="fr-FR" sz="1350" i="1">
                <a:solidFill>
                  <a:srgbClr val="0096D5"/>
                </a:solidFill>
                <a:ea typeface="+mj-ea"/>
                <a:cs typeface="+mj-cs"/>
              </a:rPr>
              <a:t>Association de l’étiquette/code barre ou du ticket de caisse à la Vidéo</a:t>
            </a:r>
          </a:p>
        </p:txBody>
      </p:sp>
      <p:sp>
        <p:nvSpPr>
          <p:cNvPr id="54" name="Rectangle : coins arrondis 17">
            <a:extLst>
              <a:ext uri="{FF2B5EF4-FFF2-40B4-BE49-F238E27FC236}">
                <a16:creationId xmlns:a16="http://schemas.microsoft.com/office/drawing/2014/main" id="{30C13BC2-868F-5070-579F-543BD3ACE502}"/>
              </a:ext>
            </a:extLst>
          </p:cNvPr>
          <p:cNvSpPr>
            <a:spLocks/>
          </p:cNvSpPr>
          <p:nvPr/>
        </p:nvSpPr>
        <p:spPr>
          <a:xfrm>
            <a:off x="3336390" y="8085355"/>
            <a:ext cx="2525430" cy="1466051"/>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i="1">
                <a:solidFill>
                  <a:srgbClr val="0096D5"/>
                </a:solidFill>
              </a:rPr>
              <a:t>Gestion </a:t>
            </a:r>
            <a:r>
              <a:rPr lang="fr-FR" sz="1800" i="1" err="1">
                <a:solidFill>
                  <a:srgbClr val="0096D5"/>
                </a:solidFill>
              </a:rPr>
              <a:t>multi-sites</a:t>
            </a:r>
            <a:r>
              <a:rPr lang="fr-FR" sz="1800" i="1">
                <a:solidFill>
                  <a:srgbClr val="0096D5"/>
                </a:solidFill>
              </a:rPr>
              <a:t> depuis un système central.</a:t>
            </a:r>
          </a:p>
        </p:txBody>
      </p:sp>
      <p:sp>
        <p:nvSpPr>
          <p:cNvPr id="55" name="TextBox 18">
            <a:extLst>
              <a:ext uri="{FF2B5EF4-FFF2-40B4-BE49-F238E27FC236}">
                <a16:creationId xmlns:a16="http://schemas.microsoft.com/office/drawing/2014/main" id="{BF3AABF1-C233-0CDC-5B51-356F56A6D262}"/>
              </a:ext>
            </a:extLst>
          </p:cNvPr>
          <p:cNvSpPr txBox="1"/>
          <p:nvPr/>
        </p:nvSpPr>
        <p:spPr>
          <a:xfrm>
            <a:off x="3583789" y="6261296"/>
            <a:ext cx="2096486" cy="507831"/>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100" b="1">
                <a:solidFill>
                  <a:srgbClr val="0099DA"/>
                </a:solidFill>
              </a:rPr>
              <a:t>INTERCONNECT</a:t>
            </a:r>
          </a:p>
          <a:p>
            <a:pPr algn="ctr"/>
            <a:r>
              <a:rPr lang="da-DK" sz="1200" b="1">
                <a:solidFill>
                  <a:srgbClr val="0099DA"/>
                </a:solidFill>
              </a:rPr>
              <a:t>(Corporate)</a:t>
            </a:r>
            <a:endParaRPr lang="en-US" sz="1200" b="1" err="1">
              <a:solidFill>
                <a:srgbClr val="0099DA"/>
              </a:solidFill>
            </a:endParaRPr>
          </a:p>
        </p:txBody>
      </p:sp>
      <p:pic>
        <p:nvPicPr>
          <p:cNvPr id="56" name="Picture 10">
            <a:extLst>
              <a:ext uri="{FF2B5EF4-FFF2-40B4-BE49-F238E27FC236}">
                <a16:creationId xmlns:a16="http://schemas.microsoft.com/office/drawing/2014/main" id="{EC947469-3748-A56E-0618-CA4AE0C5CC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9631" y="4355236"/>
            <a:ext cx="309908" cy="309908"/>
          </a:xfrm>
          <a:prstGeom prst="rect">
            <a:avLst/>
          </a:prstGeom>
        </p:spPr>
      </p:pic>
      <p:sp>
        <p:nvSpPr>
          <p:cNvPr id="57" name="Rectangle : coins arrondis 17">
            <a:extLst>
              <a:ext uri="{FF2B5EF4-FFF2-40B4-BE49-F238E27FC236}">
                <a16:creationId xmlns:a16="http://schemas.microsoft.com/office/drawing/2014/main" id="{A20FE928-658E-1762-8FEE-518B5863BDFF}"/>
              </a:ext>
            </a:extLst>
          </p:cNvPr>
          <p:cNvSpPr>
            <a:spLocks/>
          </p:cNvSpPr>
          <p:nvPr/>
        </p:nvSpPr>
        <p:spPr>
          <a:xfrm>
            <a:off x="6205832" y="8058059"/>
            <a:ext cx="2525430" cy="1491728"/>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i="1">
                <a:solidFill>
                  <a:srgbClr val="0096D5"/>
                </a:solidFill>
                <a:ea typeface="+mj-ea"/>
                <a:cs typeface="+mj-cs"/>
              </a:rPr>
              <a:t>Protection du Serveur de Management</a:t>
            </a:r>
          </a:p>
          <a:p>
            <a:pPr algn="ctr"/>
            <a:r>
              <a:rPr lang="fr-FR" sz="1800" i="1">
                <a:solidFill>
                  <a:srgbClr val="0096D5"/>
                </a:solidFill>
                <a:ea typeface="+mj-ea"/>
                <a:cs typeface="+mj-cs"/>
              </a:rPr>
              <a:t>contre les pannes matérielles et logicielles</a:t>
            </a:r>
          </a:p>
        </p:txBody>
      </p:sp>
      <p:sp>
        <p:nvSpPr>
          <p:cNvPr id="58" name="TextBox 18">
            <a:extLst>
              <a:ext uri="{FF2B5EF4-FFF2-40B4-BE49-F238E27FC236}">
                <a16:creationId xmlns:a16="http://schemas.microsoft.com/office/drawing/2014/main" id="{7A61DD25-5D4B-DC3D-7A23-9F47683BED79}"/>
              </a:ext>
            </a:extLst>
          </p:cNvPr>
          <p:cNvSpPr txBox="1"/>
          <p:nvPr/>
        </p:nvSpPr>
        <p:spPr>
          <a:xfrm>
            <a:off x="5993486" y="5937039"/>
            <a:ext cx="2958152" cy="830997"/>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100" b="1">
                <a:solidFill>
                  <a:srgbClr val="0099DA"/>
                </a:solidFill>
              </a:rPr>
              <a:t>FAILOVER</a:t>
            </a:r>
          </a:p>
          <a:p>
            <a:pPr algn="ctr"/>
            <a:r>
              <a:rPr lang="da-DK" sz="2100" b="1">
                <a:solidFill>
                  <a:srgbClr val="0099DA"/>
                </a:solidFill>
              </a:rPr>
              <a:t>Management Serveur</a:t>
            </a:r>
          </a:p>
          <a:p>
            <a:pPr algn="ctr"/>
            <a:r>
              <a:rPr lang="da-DK" sz="1200" b="1">
                <a:solidFill>
                  <a:srgbClr val="0099DA"/>
                </a:solidFill>
              </a:rPr>
              <a:t>(Expert &amp; Corporate)</a:t>
            </a:r>
            <a:endParaRPr lang="en-US" sz="1200" b="1" err="1">
              <a:solidFill>
                <a:srgbClr val="0099DA"/>
              </a:solidFill>
            </a:endParaRPr>
          </a:p>
        </p:txBody>
      </p:sp>
      <p:sp>
        <p:nvSpPr>
          <p:cNvPr id="63" name="Rectangle : coins arrondis 62">
            <a:extLst>
              <a:ext uri="{FF2B5EF4-FFF2-40B4-BE49-F238E27FC236}">
                <a16:creationId xmlns:a16="http://schemas.microsoft.com/office/drawing/2014/main" id="{5BF61D5E-49FA-2371-9E07-F27354AA09BF}"/>
              </a:ext>
            </a:extLst>
          </p:cNvPr>
          <p:cNvSpPr/>
          <p:nvPr/>
        </p:nvSpPr>
        <p:spPr>
          <a:xfrm>
            <a:off x="275243" y="473290"/>
            <a:ext cx="8846360" cy="5090570"/>
          </a:xfrm>
          <a:prstGeom prst="roundRect">
            <a:avLst/>
          </a:prstGeom>
          <a:noFill/>
          <a:ln>
            <a:solidFill>
              <a:srgbClr val="0096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4050"/>
          </a:p>
        </p:txBody>
      </p:sp>
      <p:sp>
        <p:nvSpPr>
          <p:cNvPr id="64" name="TextBox 19">
            <a:extLst>
              <a:ext uri="{FF2B5EF4-FFF2-40B4-BE49-F238E27FC236}">
                <a16:creationId xmlns:a16="http://schemas.microsoft.com/office/drawing/2014/main" id="{E2FE3697-7CF2-C8FF-8A25-CA954F1A1D10}"/>
              </a:ext>
            </a:extLst>
          </p:cNvPr>
          <p:cNvSpPr txBox="1"/>
          <p:nvPr/>
        </p:nvSpPr>
        <p:spPr>
          <a:xfrm>
            <a:off x="284450" y="546226"/>
            <a:ext cx="8837154" cy="369332"/>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da-DK" sz="2400" b="1" u="sng">
                <a:solidFill>
                  <a:srgbClr val="0099DA"/>
                </a:solidFill>
              </a:rPr>
              <a:t>Toutes versions XProtect</a:t>
            </a:r>
            <a:endParaRPr lang="en-US" sz="2400" b="1" u="sng" err="1">
              <a:solidFill>
                <a:srgbClr val="0099DA"/>
              </a:solidFill>
            </a:endParaRPr>
          </a:p>
        </p:txBody>
      </p:sp>
      <p:pic>
        <p:nvPicPr>
          <p:cNvPr id="5" name="Pladsholder til billede 21">
            <a:extLst>
              <a:ext uri="{FF2B5EF4-FFF2-40B4-BE49-F238E27FC236}">
                <a16:creationId xmlns:a16="http://schemas.microsoft.com/office/drawing/2014/main" id="{6434EF55-8A20-8710-074A-64BC59320EA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61" r="61"/>
          <a:stretch/>
        </p:blipFill>
        <p:spPr>
          <a:xfrm>
            <a:off x="6969788" y="1591574"/>
            <a:ext cx="1150245" cy="1072769"/>
          </a:xfrm>
          <a:prstGeom prst="rect">
            <a:avLst/>
          </a:prstGeom>
          <a:ln>
            <a:solidFill>
              <a:srgbClr val="0099DA"/>
            </a:solidFill>
          </a:ln>
        </p:spPr>
      </p:pic>
      <p:pic>
        <p:nvPicPr>
          <p:cNvPr id="8" name="Pladsholder til billede 27">
            <a:extLst>
              <a:ext uri="{FF2B5EF4-FFF2-40B4-BE49-F238E27FC236}">
                <a16:creationId xmlns:a16="http://schemas.microsoft.com/office/drawing/2014/main" id="{85E7AF5A-737C-D7AF-24E1-4E3FBE86637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61" r="61"/>
          <a:stretch/>
        </p:blipFill>
        <p:spPr>
          <a:xfrm>
            <a:off x="1149321" y="6856871"/>
            <a:ext cx="1150245" cy="1072769"/>
          </a:xfrm>
          <a:prstGeom prst="rect">
            <a:avLst/>
          </a:prstGeom>
          <a:ln>
            <a:solidFill>
              <a:srgbClr val="0099DA"/>
            </a:solidFill>
          </a:ln>
        </p:spPr>
      </p:pic>
      <p:pic>
        <p:nvPicPr>
          <p:cNvPr id="9" name="Pladsholder til billede 23">
            <a:extLst>
              <a:ext uri="{FF2B5EF4-FFF2-40B4-BE49-F238E27FC236}">
                <a16:creationId xmlns:a16="http://schemas.microsoft.com/office/drawing/2014/main" id="{8241217B-E2E0-6133-90AF-344D7D9BF54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514" b="514"/>
          <a:stretch/>
        </p:blipFill>
        <p:spPr>
          <a:xfrm>
            <a:off x="6898077" y="6815240"/>
            <a:ext cx="1150245" cy="1072769"/>
          </a:xfrm>
          <a:prstGeom prst="rect">
            <a:avLst/>
          </a:prstGeom>
          <a:ln>
            <a:solidFill>
              <a:srgbClr val="0099DA"/>
            </a:solidFill>
          </a:ln>
        </p:spPr>
      </p:pic>
      <p:pic>
        <p:nvPicPr>
          <p:cNvPr id="10" name="Pladsholder til billede 29">
            <a:extLst>
              <a:ext uri="{FF2B5EF4-FFF2-40B4-BE49-F238E27FC236}">
                <a16:creationId xmlns:a16="http://schemas.microsoft.com/office/drawing/2014/main" id="{15BDA8EF-1CCE-FE57-5063-A7CC15062F5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61" r="61"/>
          <a:stretch/>
        </p:blipFill>
        <p:spPr>
          <a:xfrm>
            <a:off x="4058054" y="1575779"/>
            <a:ext cx="1167182" cy="1088564"/>
          </a:xfrm>
          <a:prstGeom prst="rect">
            <a:avLst/>
          </a:prstGeom>
          <a:ln>
            <a:solidFill>
              <a:srgbClr val="0099DA"/>
            </a:solidFill>
          </a:ln>
        </p:spPr>
      </p:pic>
      <p:pic>
        <p:nvPicPr>
          <p:cNvPr id="11" name="Pladsholder til billede 31">
            <a:extLst>
              <a:ext uri="{FF2B5EF4-FFF2-40B4-BE49-F238E27FC236}">
                <a16:creationId xmlns:a16="http://schemas.microsoft.com/office/drawing/2014/main" id="{35F2F124-8CBE-A500-93EC-4CC8DA6A107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l="61" r="61"/>
          <a:stretch/>
        </p:blipFill>
        <p:spPr>
          <a:xfrm>
            <a:off x="5198318" y="4431437"/>
            <a:ext cx="963911" cy="898983"/>
          </a:xfrm>
          <a:prstGeom prst="rect">
            <a:avLst/>
          </a:prstGeom>
          <a:ln>
            <a:solidFill>
              <a:srgbClr val="0099DA"/>
            </a:solidFill>
          </a:ln>
        </p:spPr>
      </p:pic>
      <p:pic>
        <p:nvPicPr>
          <p:cNvPr id="12" name="Pladsholder til billede 25">
            <a:extLst>
              <a:ext uri="{FF2B5EF4-FFF2-40B4-BE49-F238E27FC236}">
                <a16:creationId xmlns:a16="http://schemas.microsoft.com/office/drawing/2014/main" id="{0B660C7D-0376-B81C-26E2-74CAD251E8D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514" b="514"/>
          <a:stretch/>
        </p:blipFill>
        <p:spPr>
          <a:xfrm>
            <a:off x="999467" y="1591574"/>
            <a:ext cx="1167182" cy="1088564"/>
          </a:xfrm>
          <a:prstGeom prst="rect">
            <a:avLst/>
          </a:prstGeom>
          <a:ln>
            <a:solidFill>
              <a:srgbClr val="0099DA"/>
            </a:solidFill>
          </a:ln>
        </p:spPr>
      </p:pic>
      <p:pic>
        <p:nvPicPr>
          <p:cNvPr id="16" name="Image 15">
            <a:extLst>
              <a:ext uri="{FF2B5EF4-FFF2-40B4-BE49-F238E27FC236}">
                <a16:creationId xmlns:a16="http://schemas.microsoft.com/office/drawing/2014/main" id="{A81EC1F2-F53E-7D56-E841-9E313855E803}"/>
              </a:ext>
            </a:extLst>
          </p:cNvPr>
          <p:cNvPicPr>
            <a:picLocks noChangeAspect="1"/>
          </p:cNvPicPr>
          <p:nvPr>
            <p:custDataLst>
              <p:tags r:id="rId4"/>
            </p:custDataLst>
          </p:nvPr>
        </p:nvPicPr>
        <p:blipFill rotWithShape="1">
          <a:blip r:embed="rId19" cstate="print">
            <a:extLst>
              <a:ext uri="{28A0092B-C50C-407E-A947-70E740481C1C}">
                <a14:useLocalDpi xmlns:a14="http://schemas.microsoft.com/office/drawing/2010/main" val="0"/>
              </a:ext>
            </a:extLst>
          </a:blip>
          <a:srcRect l="13701" t="690" r="20928" b="-690"/>
          <a:stretch/>
        </p:blipFill>
        <p:spPr>
          <a:xfrm>
            <a:off x="4134821" y="6850520"/>
            <a:ext cx="1150248" cy="1126128"/>
          </a:xfrm>
          <a:prstGeom prst="rect">
            <a:avLst/>
          </a:prstGeom>
          <a:ln>
            <a:solidFill>
              <a:srgbClr val="0099DA"/>
            </a:solidFill>
          </a:ln>
        </p:spPr>
      </p:pic>
      <p:pic>
        <p:nvPicPr>
          <p:cNvPr id="53" name="Graphique 52">
            <a:extLst>
              <a:ext uri="{FF2B5EF4-FFF2-40B4-BE49-F238E27FC236}">
                <a16:creationId xmlns:a16="http://schemas.microsoft.com/office/drawing/2014/main" id="{46281B4C-FE9B-E7F2-EAD4-A81BDF94D1EF}"/>
              </a:ext>
            </a:extLst>
          </p:cNvPr>
          <p:cNvPicPr>
            <a:picLocks noChangeAspect="1"/>
          </p:cNvPicPr>
          <p:nvPr>
            <p:custDataLst>
              <p:tags r:id="rId5"/>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964551" y="7656130"/>
            <a:ext cx="320519" cy="320519"/>
          </a:xfrm>
          <a:prstGeom prst="rect">
            <a:avLst/>
          </a:prstGeom>
        </p:spPr>
      </p:pic>
      <p:pic>
        <p:nvPicPr>
          <p:cNvPr id="17" name="Picture 11">
            <a:extLst>
              <a:ext uri="{FF2B5EF4-FFF2-40B4-BE49-F238E27FC236}">
                <a16:creationId xmlns:a16="http://schemas.microsoft.com/office/drawing/2014/main" id="{F38FFBA5-4E36-3A61-E091-1298900C215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07471" y="2316128"/>
            <a:ext cx="369785" cy="369785"/>
          </a:xfrm>
          <a:prstGeom prst="rect">
            <a:avLst/>
          </a:prstGeom>
        </p:spPr>
      </p:pic>
      <p:pic>
        <p:nvPicPr>
          <p:cNvPr id="18" name="Picture 12">
            <a:extLst>
              <a:ext uri="{FF2B5EF4-FFF2-40B4-BE49-F238E27FC236}">
                <a16:creationId xmlns:a16="http://schemas.microsoft.com/office/drawing/2014/main" id="{CF6C3351-920A-E389-C33B-45D9F74EDF3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76664" y="2310353"/>
            <a:ext cx="369785" cy="369785"/>
          </a:xfrm>
          <a:prstGeom prst="rect">
            <a:avLst/>
          </a:prstGeom>
        </p:spPr>
      </p:pic>
      <p:pic>
        <p:nvPicPr>
          <p:cNvPr id="19" name="Picture 14">
            <a:extLst>
              <a:ext uri="{FF2B5EF4-FFF2-40B4-BE49-F238E27FC236}">
                <a16:creationId xmlns:a16="http://schemas.microsoft.com/office/drawing/2014/main" id="{21252726-4842-0A0B-5622-5DC33A9962B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45353" y="7577145"/>
            <a:ext cx="364044" cy="364044"/>
          </a:xfrm>
          <a:prstGeom prst="rect">
            <a:avLst/>
          </a:prstGeom>
        </p:spPr>
      </p:pic>
      <p:pic>
        <p:nvPicPr>
          <p:cNvPr id="20" name="Graphique 19">
            <a:extLst>
              <a:ext uri="{FF2B5EF4-FFF2-40B4-BE49-F238E27FC236}">
                <a16:creationId xmlns:a16="http://schemas.microsoft.com/office/drawing/2014/main" id="{D039FB77-3832-78CF-53B0-842FE95BCDB9}"/>
              </a:ext>
            </a:extLst>
          </p:cNvPr>
          <p:cNvPicPr>
            <a:picLocks noChangeAspect="1"/>
          </p:cNvPicPr>
          <p:nvPr>
            <p:custDataLst>
              <p:tags r:id="rId6"/>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7760156" y="2315682"/>
            <a:ext cx="369786" cy="369786"/>
          </a:xfrm>
          <a:prstGeom prst="rect">
            <a:avLst/>
          </a:prstGeom>
        </p:spPr>
      </p:pic>
      <p:grpSp>
        <p:nvGrpSpPr>
          <p:cNvPr id="21" name="Groupe 20">
            <a:extLst>
              <a:ext uri="{FF2B5EF4-FFF2-40B4-BE49-F238E27FC236}">
                <a16:creationId xmlns:a16="http://schemas.microsoft.com/office/drawing/2014/main" id="{48C3FD37-B39D-65D9-126F-90CFB09B0839}"/>
              </a:ext>
            </a:extLst>
          </p:cNvPr>
          <p:cNvGrpSpPr/>
          <p:nvPr/>
        </p:nvGrpSpPr>
        <p:grpSpPr>
          <a:xfrm>
            <a:off x="7635656" y="7470536"/>
            <a:ext cx="412667" cy="417474"/>
            <a:chOff x="4526530" y="3292763"/>
            <a:chExt cx="757451" cy="771099"/>
          </a:xfrm>
        </p:grpSpPr>
        <p:sp>
          <p:nvSpPr>
            <p:cNvPr id="22" name="Ellipse 21">
              <a:extLst>
                <a:ext uri="{FF2B5EF4-FFF2-40B4-BE49-F238E27FC236}">
                  <a16:creationId xmlns:a16="http://schemas.microsoft.com/office/drawing/2014/main" id="{10FB6F35-5B5A-8E70-2195-2C30989E3664}"/>
                </a:ext>
              </a:extLst>
            </p:cNvPr>
            <p:cNvSpPr/>
            <p:nvPr/>
          </p:nvSpPr>
          <p:spPr>
            <a:xfrm>
              <a:off x="4526530" y="3292763"/>
              <a:ext cx="757451" cy="771099"/>
            </a:xfrm>
            <a:prstGeom prst="ellipse">
              <a:avLst/>
            </a:prstGeom>
            <a:solidFill>
              <a:srgbClr val="009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3000" noProof="0" err="1"/>
            </a:p>
          </p:txBody>
        </p:sp>
        <p:pic>
          <p:nvPicPr>
            <p:cNvPr id="23" name="Graphique 22">
              <a:extLst>
                <a:ext uri="{FF2B5EF4-FFF2-40B4-BE49-F238E27FC236}">
                  <a16:creationId xmlns:a16="http://schemas.microsoft.com/office/drawing/2014/main" id="{8036E85D-C844-C7AE-DFCA-E1D57794FA32}"/>
                </a:ext>
              </a:extLst>
            </p:cNvPr>
            <p:cNvPicPr>
              <a:picLocks noChangeAspect="1"/>
            </p:cNvPicPr>
            <p:nvPr>
              <p:custDataLst>
                <p:tags r:id="rId7"/>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4610734" y="3433856"/>
              <a:ext cx="408941" cy="408941"/>
            </a:xfrm>
            <a:prstGeom prst="rect">
              <a:avLst/>
            </a:prstGeom>
          </p:spPr>
        </p:pic>
        <p:pic>
          <p:nvPicPr>
            <p:cNvPr id="24" name="Graphique 23">
              <a:extLst>
                <a:ext uri="{FF2B5EF4-FFF2-40B4-BE49-F238E27FC236}">
                  <a16:creationId xmlns:a16="http://schemas.microsoft.com/office/drawing/2014/main" id="{494198AE-9891-6E04-9682-3B917B934848}"/>
                </a:ext>
              </a:extLst>
            </p:cNvPr>
            <p:cNvPicPr>
              <a:picLocks noChangeAspect="1"/>
            </p:cNvPicPr>
            <p:nvPr>
              <p:custDataLst>
                <p:tags r:id="rId8"/>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966145" y="3635566"/>
              <a:ext cx="281748" cy="281748"/>
            </a:xfrm>
            <a:prstGeom prst="rect">
              <a:avLst/>
            </a:prstGeom>
          </p:spPr>
        </p:pic>
      </p:grpSp>
      <p:sp>
        <p:nvSpPr>
          <p:cNvPr id="13" name="Rectangle : coins arrondis 24">
            <a:extLst>
              <a:ext uri="{FF2B5EF4-FFF2-40B4-BE49-F238E27FC236}">
                <a16:creationId xmlns:a16="http://schemas.microsoft.com/office/drawing/2014/main" id="{199FBC27-1520-4587-24C3-000A5E73B52E}"/>
              </a:ext>
            </a:extLst>
          </p:cNvPr>
          <p:cNvSpPr>
            <a:spLocks/>
          </p:cNvSpPr>
          <p:nvPr/>
        </p:nvSpPr>
        <p:spPr>
          <a:xfrm>
            <a:off x="6279056" y="4753785"/>
            <a:ext cx="2197434" cy="382173"/>
          </a:xfrm>
          <a:prstGeom prst="roundRect">
            <a:avLst/>
          </a:prstGeom>
          <a:ln w="12700">
            <a:solidFill>
              <a:srgbClr val="00B0F0"/>
            </a:solidFill>
          </a:ln>
        </p:spPr>
        <p:style>
          <a:lnRef idx="2">
            <a:schemeClr val="accent6"/>
          </a:lnRef>
          <a:fillRef idx="1">
            <a:schemeClr val="lt1"/>
          </a:fillRef>
          <a:effectRef idx="0">
            <a:schemeClr val="accent6"/>
          </a:effectRef>
          <a:fontRef idx="minor">
            <a:schemeClr val="dk1"/>
          </a:fontRef>
        </p:style>
        <p:txBody>
          <a:bodyPr wrap="square" lIns="54000" tIns="0" rIns="0" bIns="0" rtlCol="0" anchor="t" anchorCtr="0">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2100" i="1">
                <a:solidFill>
                  <a:srgbClr val="0096D5"/>
                </a:solidFill>
                <a:ea typeface="+mj-ea"/>
                <a:cs typeface="+mj-cs"/>
              </a:rPr>
              <a:t>Incident Manager</a:t>
            </a:r>
          </a:p>
        </p:txBody>
      </p:sp>
    </p:spTree>
    <p:custDataLst>
      <p:custData r:id="rId1"/>
      <p:custData r:id="rId2"/>
    </p:custDataLst>
    <p:extLst>
      <p:ext uri="{BB962C8B-B14F-4D97-AF65-F5344CB8AC3E}">
        <p14:creationId xmlns:p14="http://schemas.microsoft.com/office/powerpoint/2010/main" val="9809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4666B8E-CEE5-42D5-BDDF-3CC24FBF29D4}"/>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 name="Title 2"/>
          <p:cNvSpPr>
            <a:spLocks noGrp="1"/>
          </p:cNvSpPr>
          <p:nvPr>
            <p:ph type="ctrTitle"/>
          </p:nvPr>
        </p:nvSpPr>
        <p:spPr>
          <a:xfrm>
            <a:off x="667319" y="3922778"/>
            <a:ext cx="15129198" cy="2427761"/>
          </a:xfrm>
        </p:spPr>
        <p:txBody>
          <a:bodyPr>
            <a:norm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8100">
                <a:solidFill>
                  <a:schemeClr val="bg1"/>
                </a:solidFill>
                <a:latin typeface="Open Sans"/>
                <a:ea typeface="Open Sans"/>
                <a:cs typeface="Open Sans"/>
              </a:rPr>
              <a:t>Les architectures</a:t>
            </a:r>
            <a:endParaRPr lang="en-US" sz="4200">
              <a:solidFill>
                <a:schemeClr val="bg1"/>
              </a:solidFill>
              <a:latin typeface="Open Sans"/>
              <a:ea typeface="Open Sans"/>
              <a:cs typeface="Open Sans"/>
            </a:endParaRPr>
          </a:p>
        </p:txBody>
      </p:sp>
      <p:sp>
        <p:nvSpPr>
          <p:cNvPr id="5" name="Footer Placeholder 4"/>
          <p:cNvSpPr>
            <a:spLocks noGrp="1"/>
          </p:cNvSpPr>
          <p:nvPr>
            <p:ph type="ftr" sz="quarter" idx="20"/>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US">
              <a:latin typeface="Bricolage Grotesque" pitchFamily="2" charset="0"/>
            </a:endParaRPr>
          </a:p>
        </p:txBody>
      </p:sp>
      <p:sp>
        <p:nvSpPr>
          <p:cNvPr id="6" name="Text Placeholder 5"/>
          <p:cNvSpPr>
            <a:spLocks noGrp="1"/>
          </p:cNvSpPr>
          <p:nvPr>
            <p:ph type="body" sz="quarter" idx="14"/>
          </p:nvPr>
        </p:nvSpPr>
        <p:spPr/>
        <p:txBody>
          <a:bodyPr>
            <a:normAutofit fontScale="70000" lnSpcReduction="2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7" name="Text Placeholder 6"/>
          <p:cNvSpPr>
            <a:spLocks noGrp="1"/>
          </p:cNvSpPr>
          <p:nvPr>
            <p:ph type="body" sz="quarter" idx="15"/>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8" name="Text Placeholder 7"/>
          <p:cNvSpPr>
            <a:spLocks noGrp="1"/>
          </p:cNvSpPr>
          <p:nvPr>
            <p:ph type="body" sz="quarter" idx="23"/>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Tree>
    <p:custDataLst>
      <p:tags r:id="rId1"/>
    </p:custDataLst>
    <p:extLst>
      <p:ext uri="{BB962C8B-B14F-4D97-AF65-F5344CB8AC3E}">
        <p14:creationId xmlns:p14="http://schemas.microsoft.com/office/powerpoint/2010/main" val="318248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1B1E"/>
        </a:solidFill>
        <a:effectLst/>
      </p:bgPr>
    </p:bg>
    <p:spTree>
      <p:nvGrpSpPr>
        <p:cNvPr id="1" name=""/>
        <p:cNvGrpSpPr/>
        <p:nvPr/>
      </p:nvGrpSpPr>
      <p:grpSpPr>
        <a:xfrm>
          <a:off x="0" y="0"/>
          <a:ext cx="0" cy="0"/>
          <a:chOff x="0" y="0"/>
          <a:chExt cx="0" cy="0"/>
        </a:xfrm>
      </p:grpSpPr>
      <p:grpSp>
        <p:nvGrpSpPr>
          <p:cNvPr id="9" name="Group 9"/>
          <p:cNvGrpSpPr>
            <a:grpSpLocks noGrp="1" noUngrp="1" noRot="1" noMove="1" noResize="1"/>
          </p:cNvGrpSpPr>
          <p:nvPr/>
        </p:nvGrpSpPr>
        <p:grpSpPr>
          <a:xfrm>
            <a:off x="10734675" y="0"/>
            <a:ext cx="7553325" cy="10642942"/>
            <a:chOff x="0" y="0"/>
            <a:chExt cx="10071100" cy="14190589"/>
          </a:xfrm>
        </p:grpSpPr>
        <p:pic>
          <p:nvPicPr>
            <p:cNvPr id="10" name="Picture 10"/>
            <p:cNvPicPr>
              <a:picLocks noGrp="1" noRot="1" noChangeAspect="1" noMove="1" noResize="1" noEditPoints="1" noAdjustHandles="1" noChangeArrowheads="1" noChangeShapeType="1" noCrop="1"/>
            </p:cNvPicPr>
            <p:nvPr/>
          </p:nvPicPr>
          <p:blipFill>
            <a:blip r:embed="rId2"/>
            <a:srcRect l="26343" r="26343"/>
            <a:stretch>
              <a:fillRect/>
            </a:stretch>
          </p:blipFill>
          <p:spPr>
            <a:xfrm>
              <a:off x="0" y="0"/>
              <a:ext cx="10071100" cy="14190589"/>
            </a:xfrm>
            <a:prstGeom prst="rect">
              <a:avLst/>
            </a:prstGeom>
          </p:spPr>
        </p:pic>
      </p:grpSp>
      <p:grpSp>
        <p:nvGrpSpPr>
          <p:cNvPr id="11" name="Group 11"/>
          <p:cNvGrpSpPr/>
          <p:nvPr/>
        </p:nvGrpSpPr>
        <p:grpSpPr>
          <a:xfrm>
            <a:off x="10686738" y="19795"/>
            <a:ext cx="7601262" cy="10152905"/>
            <a:chOff x="0" y="0"/>
            <a:chExt cx="2001979" cy="2674016"/>
          </a:xfrm>
        </p:grpSpPr>
        <p:sp>
          <p:nvSpPr>
            <p:cNvPr id="12" name="Freeform 12"/>
            <p:cNvSpPr/>
            <p:nvPr/>
          </p:nvSpPr>
          <p:spPr>
            <a:xfrm>
              <a:off x="0" y="0"/>
              <a:ext cx="2001979" cy="2674016"/>
            </a:xfrm>
            <a:custGeom>
              <a:avLst/>
              <a:gdLst/>
              <a:ahLst/>
              <a:cxnLst/>
              <a:rect l="l" t="t" r="r" b="b"/>
              <a:pathLst>
                <a:path w="2001979" h="2674016">
                  <a:moveTo>
                    <a:pt x="0" y="0"/>
                  </a:moveTo>
                  <a:lnTo>
                    <a:pt x="2001979" y="0"/>
                  </a:lnTo>
                  <a:lnTo>
                    <a:pt x="2001979" y="2674016"/>
                  </a:lnTo>
                  <a:lnTo>
                    <a:pt x="0" y="2674016"/>
                  </a:lnTo>
                  <a:close/>
                </a:path>
              </a:pathLst>
            </a:custGeom>
            <a:solidFill>
              <a:srgbClr val="000000">
                <a:alpha val="40784"/>
              </a:srgbClr>
            </a:solidFill>
          </p:spPr>
          <p:txBody>
            <a:bodyPr/>
            <a:lstStyle/>
            <a:p>
              <a:endParaRPr lang="fr-FR"/>
            </a:p>
          </p:txBody>
        </p:sp>
        <p:sp>
          <p:nvSpPr>
            <p:cNvPr id="13" name="TextBox 13"/>
            <p:cNvSpPr txBox="1"/>
            <p:nvPr/>
          </p:nvSpPr>
          <p:spPr>
            <a:xfrm>
              <a:off x="0" y="-47625"/>
              <a:ext cx="2001979" cy="2721641"/>
            </a:xfrm>
            <a:prstGeom prst="rect">
              <a:avLst/>
            </a:prstGeom>
          </p:spPr>
          <p:txBody>
            <a:bodyPr lIns="50800" tIns="50800" rIns="50800" bIns="50800" rtlCol="0" anchor="ctr"/>
            <a:lstStyle/>
            <a:p>
              <a:pPr algn="ctr">
                <a:lnSpc>
                  <a:spcPts val="2239"/>
                </a:lnSpc>
              </a:pPr>
              <a:endParaRPr/>
            </a:p>
          </p:txBody>
        </p:sp>
      </p:grpSp>
      <p:grpSp>
        <p:nvGrpSpPr>
          <p:cNvPr id="2" name="Group 2"/>
          <p:cNvGrpSpPr/>
          <p:nvPr/>
        </p:nvGrpSpPr>
        <p:grpSpPr>
          <a:xfrm>
            <a:off x="10734675" y="0"/>
            <a:ext cx="7553325" cy="10642942"/>
            <a:chOff x="0" y="0"/>
            <a:chExt cx="10071100" cy="14190589"/>
          </a:xfrm>
        </p:grpSpPr>
        <p:pic>
          <p:nvPicPr>
            <p:cNvPr id="3" name="Picture 3"/>
            <p:cNvPicPr>
              <a:picLocks noChangeAspect="1"/>
            </p:cNvPicPr>
            <p:nvPr/>
          </p:nvPicPr>
          <p:blipFill>
            <a:blip r:embed="rId2"/>
            <a:srcRect l="26343" r="26343"/>
            <a:stretch>
              <a:fillRect/>
            </a:stretch>
          </p:blipFill>
          <p:spPr>
            <a:xfrm>
              <a:off x="0" y="0"/>
              <a:ext cx="10071100" cy="14190589"/>
            </a:xfrm>
            <a:prstGeom prst="rect">
              <a:avLst/>
            </a:prstGeom>
          </p:spPr>
        </p:pic>
      </p:grpSp>
      <p:grpSp>
        <p:nvGrpSpPr>
          <p:cNvPr id="4" name="Group 4"/>
          <p:cNvGrpSpPr/>
          <p:nvPr/>
        </p:nvGrpSpPr>
        <p:grpSpPr>
          <a:xfrm>
            <a:off x="10734675" y="0"/>
            <a:ext cx="7553325" cy="10172700"/>
            <a:chOff x="0" y="0"/>
            <a:chExt cx="1989353" cy="2679230"/>
          </a:xfrm>
        </p:grpSpPr>
        <p:sp>
          <p:nvSpPr>
            <p:cNvPr id="5" name="Freeform 5"/>
            <p:cNvSpPr/>
            <p:nvPr/>
          </p:nvSpPr>
          <p:spPr>
            <a:xfrm>
              <a:off x="0" y="0"/>
              <a:ext cx="1989353" cy="2679230"/>
            </a:xfrm>
            <a:custGeom>
              <a:avLst/>
              <a:gdLst/>
              <a:ahLst/>
              <a:cxnLst/>
              <a:rect l="l" t="t" r="r" b="b"/>
              <a:pathLst>
                <a:path w="1989353" h="2679230">
                  <a:moveTo>
                    <a:pt x="0" y="0"/>
                  </a:moveTo>
                  <a:lnTo>
                    <a:pt x="1989353" y="0"/>
                  </a:lnTo>
                  <a:lnTo>
                    <a:pt x="1989353" y="2679230"/>
                  </a:lnTo>
                  <a:lnTo>
                    <a:pt x="0" y="2679230"/>
                  </a:lnTo>
                  <a:close/>
                </a:path>
              </a:pathLst>
            </a:custGeom>
            <a:solidFill>
              <a:srgbClr val="000000">
                <a:alpha val="40784"/>
              </a:srgbClr>
            </a:solidFill>
          </p:spPr>
          <p:txBody>
            <a:bodyPr/>
            <a:lstStyle/>
            <a:p>
              <a:endParaRPr lang="fr-FR"/>
            </a:p>
          </p:txBody>
        </p:sp>
        <p:sp>
          <p:nvSpPr>
            <p:cNvPr id="6" name="TextBox 6"/>
            <p:cNvSpPr txBox="1"/>
            <p:nvPr/>
          </p:nvSpPr>
          <p:spPr>
            <a:xfrm>
              <a:off x="0" y="-47625"/>
              <a:ext cx="1989353" cy="2726855"/>
            </a:xfrm>
            <a:prstGeom prst="rect">
              <a:avLst/>
            </a:prstGeom>
          </p:spPr>
          <p:txBody>
            <a:bodyPr lIns="50800" tIns="50800" rIns="50800" bIns="50800" rtlCol="0" anchor="ctr"/>
            <a:lstStyle/>
            <a:p>
              <a:pPr algn="ctr">
                <a:lnSpc>
                  <a:spcPts val="2239"/>
                </a:lnSpc>
              </a:pPr>
              <a:endParaRPr/>
            </a:p>
          </p:txBody>
        </p:sp>
      </p:grpSp>
      <p:sp>
        <p:nvSpPr>
          <p:cNvPr id="7" name="AutoShape 7"/>
          <p:cNvSpPr/>
          <p:nvPr/>
        </p:nvSpPr>
        <p:spPr>
          <a:xfrm rot="-10800000">
            <a:off x="0" y="10172700"/>
            <a:ext cx="18288000" cy="0"/>
          </a:xfrm>
          <a:prstGeom prst="line">
            <a:avLst/>
          </a:prstGeom>
          <a:ln w="123825" cap="flat">
            <a:solidFill>
              <a:srgbClr val="950101"/>
            </a:solidFill>
            <a:prstDash val="solid"/>
            <a:headEnd type="none" w="sm" len="sm"/>
            <a:tailEnd type="none" w="sm" len="sm"/>
          </a:ln>
        </p:spPr>
        <p:txBody>
          <a:bodyPr/>
          <a:lstStyle/>
          <a:p>
            <a:endParaRPr lang="fr-FR"/>
          </a:p>
        </p:txBody>
      </p:sp>
      <p:sp>
        <p:nvSpPr>
          <p:cNvPr id="8" name="Freeform 8"/>
          <p:cNvSpPr/>
          <p:nvPr/>
        </p:nvSpPr>
        <p:spPr>
          <a:xfrm>
            <a:off x="15263954" y="763606"/>
            <a:ext cx="2216236" cy="511139"/>
          </a:xfrm>
          <a:custGeom>
            <a:avLst/>
            <a:gdLst/>
            <a:ahLst/>
            <a:cxnLst/>
            <a:rect l="l" t="t" r="r" b="b"/>
            <a:pathLst>
              <a:path w="2216236" h="511139">
                <a:moveTo>
                  <a:pt x="0" y="0"/>
                </a:moveTo>
                <a:lnTo>
                  <a:pt x="2216235" y="0"/>
                </a:lnTo>
                <a:lnTo>
                  <a:pt x="2216235" y="511138"/>
                </a:lnTo>
                <a:lnTo>
                  <a:pt x="0" y="511138"/>
                </a:lnTo>
                <a:lnTo>
                  <a:pt x="0" y="0"/>
                </a:lnTo>
                <a:close/>
              </a:path>
            </a:pathLst>
          </a:custGeom>
          <a:blipFill>
            <a:blip r:embed="rId3"/>
            <a:stretch>
              <a:fillRect/>
            </a:stretch>
          </a:blipFill>
        </p:spPr>
        <p:txBody>
          <a:bodyPr/>
          <a:lstStyle/>
          <a:p>
            <a:endParaRPr lang="fr-FR"/>
          </a:p>
        </p:txBody>
      </p:sp>
      <p:sp>
        <p:nvSpPr>
          <p:cNvPr id="15" name="Freeform 15"/>
          <p:cNvSpPr/>
          <p:nvPr/>
        </p:nvSpPr>
        <p:spPr>
          <a:xfrm>
            <a:off x="15364896" y="686117"/>
            <a:ext cx="2235144" cy="659367"/>
          </a:xfrm>
          <a:custGeom>
            <a:avLst/>
            <a:gdLst/>
            <a:ahLst/>
            <a:cxnLst/>
            <a:rect l="l" t="t" r="r" b="b"/>
            <a:pathLst>
              <a:path w="2235144" h="659367">
                <a:moveTo>
                  <a:pt x="0" y="0"/>
                </a:moveTo>
                <a:lnTo>
                  <a:pt x="2235144" y="0"/>
                </a:lnTo>
                <a:lnTo>
                  <a:pt x="2235144" y="659368"/>
                </a:lnTo>
                <a:lnTo>
                  <a:pt x="0" y="659368"/>
                </a:lnTo>
                <a:lnTo>
                  <a:pt x="0" y="0"/>
                </a:lnTo>
                <a:close/>
              </a:path>
            </a:pathLst>
          </a:custGeom>
          <a:blipFill>
            <a:blip r:embed="rId4"/>
            <a:stretch>
              <a:fillRect/>
            </a:stretch>
          </a:blipFill>
        </p:spPr>
        <p:txBody>
          <a:bodyPr/>
          <a:lstStyle/>
          <a:p>
            <a:endParaRPr lang="fr-FR"/>
          </a:p>
        </p:txBody>
      </p:sp>
      <p:sp>
        <p:nvSpPr>
          <p:cNvPr id="16" name="TextBox 16"/>
          <p:cNvSpPr txBox="1">
            <a:spLocks noGrp="1" noRot="1" noMove="1" noResize="1" noEditPoints="1" noAdjustHandles="1" noChangeArrowheads="1" noChangeShapeType="1"/>
          </p:cNvSpPr>
          <p:nvPr/>
        </p:nvSpPr>
        <p:spPr>
          <a:xfrm rot="-5400000">
            <a:off x="1695398" y="-1181284"/>
            <a:ext cx="17783280" cy="2687321"/>
          </a:xfrm>
          <a:prstGeom prst="rect">
            <a:avLst/>
          </a:prstGeom>
        </p:spPr>
        <p:txBody>
          <a:bodyPr lIns="0" tIns="0" rIns="0" bIns="0" rtlCol="0" anchor="t">
            <a:spAutoFit/>
          </a:bodyPr>
          <a:lstStyle/>
          <a:p>
            <a:pPr algn="l">
              <a:lnSpc>
                <a:spcPts val="21979"/>
              </a:lnSpc>
            </a:pPr>
            <a:r>
              <a:rPr lang="en-US" sz="15699" spc="2323">
                <a:solidFill>
                  <a:srgbClr val="FFFFFF"/>
                </a:solidFill>
                <a:latin typeface="Brandon Text Regular"/>
                <a:ea typeface="Brandon Text Regular"/>
                <a:cs typeface="Brandon Text Regular"/>
                <a:sym typeface="Brandon Text"/>
              </a:rPr>
              <a:t>EVENT</a:t>
            </a:r>
          </a:p>
        </p:txBody>
      </p:sp>
      <p:sp>
        <p:nvSpPr>
          <p:cNvPr id="17" name="TextBox 17"/>
          <p:cNvSpPr txBox="1"/>
          <p:nvPr/>
        </p:nvSpPr>
        <p:spPr>
          <a:xfrm>
            <a:off x="937310" y="2070402"/>
            <a:ext cx="955146" cy="1268806"/>
          </a:xfrm>
          <a:prstGeom prst="rect">
            <a:avLst/>
          </a:prstGeom>
        </p:spPr>
        <p:txBody>
          <a:bodyPr lIns="0" tIns="0" rIns="0" bIns="0" rtlCol="0" anchor="t">
            <a:spAutoFit/>
          </a:bodyPr>
          <a:lstStyle/>
          <a:p>
            <a:pPr algn="ctr">
              <a:lnSpc>
                <a:spcPts val="10383"/>
              </a:lnSpc>
            </a:pPr>
            <a:r>
              <a:rPr lang="en-US" sz="7416">
                <a:solidFill>
                  <a:srgbClr val="F41823"/>
                </a:solidFill>
                <a:latin typeface="Brandon Text Regular"/>
                <a:ea typeface="Brandon Text Regular"/>
                <a:cs typeface="Brandon Text Regular"/>
                <a:sym typeface="Brandon Text"/>
              </a:rPr>
              <a:t>01</a:t>
            </a:r>
          </a:p>
        </p:txBody>
      </p:sp>
      <p:sp>
        <p:nvSpPr>
          <p:cNvPr id="18" name="TextBox 18"/>
          <p:cNvSpPr txBox="1"/>
          <p:nvPr/>
        </p:nvSpPr>
        <p:spPr>
          <a:xfrm>
            <a:off x="843477" y="4510108"/>
            <a:ext cx="1169541" cy="1268806"/>
          </a:xfrm>
          <a:prstGeom prst="rect">
            <a:avLst/>
          </a:prstGeom>
        </p:spPr>
        <p:txBody>
          <a:bodyPr wrap="square" lIns="0" tIns="0" rIns="0" bIns="0" rtlCol="0" anchor="t">
            <a:spAutoFit/>
          </a:bodyPr>
          <a:lstStyle/>
          <a:p>
            <a:pPr algn="ctr">
              <a:lnSpc>
                <a:spcPts val="10383"/>
              </a:lnSpc>
            </a:pPr>
            <a:r>
              <a:rPr lang="en-US" sz="7416">
                <a:solidFill>
                  <a:srgbClr val="F41823"/>
                </a:solidFill>
                <a:latin typeface="Brandon Text Regular"/>
                <a:ea typeface="Brandon Text Regular"/>
                <a:cs typeface="Brandon Text Regular"/>
                <a:sym typeface="Brandon Text"/>
              </a:rPr>
              <a:t>02</a:t>
            </a:r>
          </a:p>
        </p:txBody>
      </p:sp>
      <p:sp>
        <p:nvSpPr>
          <p:cNvPr id="19" name="TextBox 19"/>
          <p:cNvSpPr txBox="1"/>
          <p:nvPr/>
        </p:nvSpPr>
        <p:spPr>
          <a:xfrm>
            <a:off x="928311" y="5716099"/>
            <a:ext cx="7409257" cy="502552"/>
          </a:xfrm>
          <a:prstGeom prst="rect">
            <a:avLst/>
          </a:prstGeom>
        </p:spPr>
        <p:txBody>
          <a:bodyPr lIns="0" tIns="0" rIns="0" bIns="0" rtlCol="0" anchor="t">
            <a:spAutoFit/>
          </a:bodyPr>
          <a:lstStyle/>
          <a:p>
            <a:pPr algn="l">
              <a:lnSpc>
                <a:spcPts val="4068"/>
              </a:lnSpc>
            </a:pPr>
            <a:r>
              <a:rPr lang="en-US" sz="2906" b="1">
                <a:solidFill>
                  <a:srgbClr val="FFFFFF"/>
                </a:solidFill>
                <a:latin typeface="Roboto 1 Bold"/>
                <a:ea typeface="Roboto 1 Bold"/>
                <a:cs typeface="Roboto 1 Bold"/>
                <a:sym typeface="Roboto 1 Bold"/>
              </a:rPr>
              <a:t>PRÉSENTATIONS ET VISITE DES STANDS</a:t>
            </a:r>
          </a:p>
        </p:txBody>
      </p:sp>
      <p:sp>
        <p:nvSpPr>
          <p:cNvPr id="20" name="TextBox 20"/>
          <p:cNvSpPr txBox="1"/>
          <p:nvPr/>
        </p:nvSpPr>
        <p:spPr>
          <a:xfrm>
            <a:off x="1002788" y="3285917"/>
            <a:ext cx="6836348" cy="502552"/>
          </a:xfrm>
          <a:prstGeom prst="rect">
            <a:avLst/>
          </a:prstGeom>
        </p:spPr>
        <p:txBody>
          <a:bodyPr lIns="0" tIns="0" rIns="0" bIns="0" rtlCol="0" anchor="t">
            <a:spAutoFit/>
          </a:bodyPr>
          <a:lstStyle/>
          <a:p>
            <a:pPr algn="l">
              <a:lnSpc>
                <a:spcPts val="4068"/>
              </a:lnSpc>
            </a:pPr>
            <a:r>
              <a:rPr lang="en-US" sz="2906" b="1">
                <a:solidFill>
                  <a:srgbClr val="FFFFFF"/>
                </a:solidFill>
                <a:latin typeface="Roboto 1 Bold"/>
                <a:ea typeface="Roboto 1 Bold"/>
                <a:cs typeface="Roboto 1 Bold"/>
                <a:sym typeface="Roboto 1 Bold"/>
              </a:rPr>
              <a:t>PROGRAMME DU JOUR &amp; ATELIERS</a:t>
            </a:r>
          </a:p>
        </p:txBody>
      </p:sp>
      <p:sp>
        <p:nvSpPr>
          <p:cNvPr id="23" name="TextBox 23"/>
          <p:cNvSpPr txBox="1"/>
          <p:nvPr/>
        </p:nvSpPr>
        <p:spPr>
          <a:xfrm>
            <a:off x="430028" y="6402648"/>
            <a:ext cx="4413846" cy="1702325"/>
          </a:xfrm>
          <a:prstGeom prst="rect">
            <a:avLst/>
          </a:prstGeom>
        </p:spPr>
        <p:txBody>
          <a:bodyPr lIns="0" tIns="0" rIns="0" bIns="0" rtlCol="0" anchor="t">
            <a:spAutoFit/>
          </a:bodyPr>
          <a:lstStyle/>
          <a:p>
            <a:pPr marL="1079499" lvl="2" indent="-359833" algn="l">
              <a:lnSpc>
                <a:spcPts val="4599"/>
              </a:lnSpc>
              <a:buFont typeface="Arial"/>
              <a:buChar char="⚬"/>
            </a:pPr>
            <a:r>
              <a:rPr lang="en-US" sz="2499">
                <a:solidFill>
                  <a:srgbClr val="FFFFFF"/>
                </a:solidFill>
                <a:latin typeface="Roboto" panose="02000000000000000000" pitchFamily="2" charset="0"/>
                <a:ea typeface="Roboto" panose="02000000000000000000" pitchFamily="2" charset="0"/>
                <a:cs typeface="Roboto 1 Bold"/>
                <a:sym typeface="Roboto 1 Bold"/>
              </a:rPr>
              <a:t>Hanwha Vision</a:t>
            </a:r>
          </a:p>
          <a:p>
            <a:pPr marL="1079499" lvl="2" indent="-359833" algn="l">
              <a:lnSpc>
                <a:spcPts val="4599"/>
              </a:lnSpc>
              <a:buFont typeface="Arial"/>
              <a:buChar char="⚬"/>
            </a:pPr>
            <a:r>
              <a:rPr lang="en-US" sz="2499">
                <a:solidFill>
                  <a:srgbClr val="FFFFFF"/>
                </a:solidFill>
                <a:latin typeface="Roboto" panose="02000000000000000000" pitchFamily="2" charset="0"/>
                <a:ea typeface="Roboto" panose="02000000000000000000" pitchFamily="2" charset="0"/>
                <a:cs typeface="Roboto 1 Bold"/>
                <a:sym typeface="Roboto 1 Bold"/>
              </a:rPr>
              <a:t>Milestone</a:t>
            </a:r>
          </a:p>
          <a:p>
            <a:pPr marL="1079499" lvl="2" indent="-359833" algn="l">
              <a:lnSpc>
                <a:spcPts val="4599"/>
              </a:lnSpc>
              <a:buFont typeface="Arial"/>
              <a:buChar char="⚬"/>
            </a:pPr>
            <a:r>
              <a:rPr lang="en-US" sz="2499" err="1">
                <a:solidFill>
                  <a:srgbClr val="FFFFFF"/>
                </a:solidFill>
                <a:latin typeface="Roboto" panose="02000000000000000000" pitchFamily="2" charset="0"/>
                <a:ea typeface="Roboto" panose="02000000000000000000" pitchFamily="2" charset="0"/>
                <a:cs typeface="Roboto 1 Bold"/>
                <a:sym typeface="Roboto 1 Bold"/>
              </a:rPr>
              <a:t>Noemis</a:t>
            </a:r>
            <a:endParaRPr lang="en-US" sz="2499">
              <a:solidFill>
                <a:srgbClr val="FFFFFF"/>
              </a:solidFill>
              <a:latin typeface="Roboto" panose="02000000000000000000" pitchFamily="2" charset="0"/>
              <a:ea typeface="Roboto" panose="02000000000000000000" pitchFamily="2" charset="0"/>
              <a:cs typeface="Roboto 1 Bold"/>
              <a:sym typeface="Roboto 1 Bold"/>
            </a:endParaRPr>
          </a:p>
        </p:txBody>
      </p:sp>
      <p:sp>
        <p:nvSpPr>
          <p:cNvPr id="14" name="AutoShape 14"/>
          <p:cNvSpPr>
            <a:spLocks noGrp="1" noRot="1" noMove="1" noResize="1" noEditPoints="1" noAdjustHandles="1" noChangeArrowheads="1" noChangeShapeType="1"/>
          </p:cNvSpPr>
          <p:nvPr/>
        </p:nvSpPr>
        <p:spPr>
          <a:xfrm rot="-10800000">
            <a:off x="0" y="10248900"/>
            <a:ext cx="18288000" cy="0"/>
          </a:xfrm>
          <a:prstGeom prst="line">
            <a:avLst/>
          </a:prstGeom>
          <a:ln w="123825" cap="flat">
            <a:solidFill>
              <a:srgbClr val="950101"/>
            </a:solidFill>
            <a:prstDash val="solid"/>
            <a:headEnd type="none" w="sm" len="sm"/>
            <a:tailEnd type="none" w="sm" len="sm"/>
          </a:ln>
        </p:spPr>
        <p:txBody>
          <a:bodyP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C91FF2DD-46D4-6379-81CE-98EB9DF4FEED}"/>
              </a:ext>
            </a:extLst>
          </p:cNvPr>
          <p:cNvSpPr>
            <a:spLocks noGrp="1"/>
          </p:cNvSpPr>
          <p:nvPr>
            <p:ph type="dt" sz="half" idx="15"/>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C6F33567-9933-4CE5-AA11-AB5C0D679CBF}" type="datetime4">
              <a:rPr lang="en-GB" smtClean="0"/>
              <a:t>7 February 2025</a:t>
            </a:fld>
            <a:endParaRPr lang="en-GB"/>
          </a:p>
        </p:txBody>
      </p:sp>
      <p:sp>
        <p:nvSpPr>
          <p:cNvPr id="3" name="Footer Placeholder 2" hidden="1">
            <a:extLst>
              <a:ext uri="{FF2B5EF4-FFF2-40B4-BE49-F238E27FC236}">
                <a16:creationId xmlns:a16="http://schemas.microsoft.com/office/drawing/2014/main" id="{8A013428-7F55-2858-E2BA-8F9C4F868056}"/>
              </a:ext>
            </a:extLst>
          </p:cNvPr>
          <p:cNvSpPr>
            <a:spLocks noGrp="1"/>
          </p:cNvSpPr>
          <p:nvPr>
            <p:ph type="ftr" sz="quarter" idx="16"/>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GB"/>
          </a:p>
        </p:txBody>
      </p:sp>
      <p:sp>
        <p:nvSpPr>
          <p:cNvPr id="4" name="Slide Number Placeholder 3" hidden="1">
            <a:extLst>
              <a:ext uri="{FF2B5EF4-FFF2-40B4-BE49-F238E27FC236}">
                <a16:creationId xmlns:a16="http://schemas.microsoft.com/office/drawing/2014/main" id="{044A35CD-3E80-440E-DF3F-254D73844A5E}"/>
              </a:ext>
            </a:extLst>
          </p:cNvPr>
          <p:cNvSpPr>
            <a:spLocks noGrp="1"/>
          </p:cNvSpPr>
          <p:nvPr>
            <p:ph type="sldNum" sz="quarter" idx="18"/>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23AA811B-2EBD-4900-905E-5BE206449611}" type="slidenum">
              <a:rPr lang="en-GB" smtClean="0"/>
              <a:pPr/>
              <a:t>20</a:t>
            </a:fld>
            <a:endParaRPr lang="en-GB"/>
          </a:p>
        </p:txBody>
      </p:sp>
      <p:sp>
        <p:nvSpPr>
          <p:cNvPr id="8" name="Title 1">
            <a:extLst>
              <a:ext uri="{FF2B5EF4-FFF2-40B4-BE49-F238E27FC236}">
                <a16:creationId xmlns:a16="http://schemas.microsoft.com/office/drawing/2014/main" id="{C95F97A9-2E9A-EB45-8CC1-48F30370CCAF}"/>
              </a:ext>
            </a:extLst>
          </p:cNvPr>
          <p:cNvSpPr txBox="1">
            <a:spLocks/>
          </p:cNvSpPr>
          <p:nvPr/>
        </p:nvSpPr>
        <p:spPr>
          <a:xfrm>
            <a:off x="4873243" y="-8970"/>
            <a:ext cx="8291021" cy="1122450"/>
          </a:xfrm>
          <a:prstGeom prst="rect">
            <a:avLst/>
          </a:prstGeom>
        </p:spPr>
        <p:txBody>
          <a:bodyPr vert="horz" lIns="137160" tIns="68580" rIns="137160" bIns="68580" rtlCol="0" anchor="b">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000">
                <a:solidFill>
                  <a:srgbClr val="0099DA"/>
                </a:solidFill>
                <a:latin typeface="Bricolage Grotesque" pitchFamily="2" charset="0"/>
                <a:cs typeface="Bricolage Grotesque 14pt" panose="020B0604020202020204" charset="0"/>
              </a:rPr>
              <a:t>Architecture </a:t>
            </a:r>
            <a:r>
              <a:rPr lang="en-US" sz="6000" err="1">
                <a:solidFill>
                  <a:srgbClr val="0099DA"/>
                </a:solidFill>
                <a:latin typeface="Bricolage Grotesque" pitchFamily="2" charset="0"/>
                <a:cs typeface="Bricolage Grotesque 14pt" panose="020B0604020202020204" charset="0"/>
              </a:rPr>
              <a:t>Système</a:t>
            </a:r>
            <a:endParaRPr lang="da-DK" sz="6000">
              <a:solidFill>
                <a:srgbClr val="0099DA"/>
              </a:solidFill>
              <a:latin typeface="Bricolage Grotesque" pitchFamily="2" charset="0"/>
              <a:cs typeface="Bricolage Grotesque 14pt" panose="020B0604020202020204" charset="0"/>
            </a:endParaRPr>
          </a:p>
        </p:txBody>
      </p:sp>
      <p:cxnSp>
        <p:nvCxnSpPr>
          <p:cNvPr id="10" name="Straight Connector 17">
            <a:extLst>
              <a:ext uri="{FF2B5EF4-FFF2-40B4-BE49-F238E27FC236}">
                <a16:creationId xmlns:a16="http://schemas.microsoft.com/office/drawing/2014/main" id="{C344F73A-6E5D-E9CD-7AE6-E01D6DA27669}"/>
              </a:ext>
            </a:extLst>
          </p:cNvPr>
          <p:cNvCxnSpPr>
            <a:cxnSpLocks/>
          </p:cNvCxnSpPr>
          <p:nvPr/>
        </p:nvCxnSpPr>
        <p:spPr>
          <a:xfrm flipV="1">
            <a:off x="14942129" y="4924204"/>
            <a:ext cx="0" cy="587414"/>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8">
            <a:extLst>
              <a:ext uri="{FF2B5EF4-FFF2-40B4-BE49-F238E27FC236}">
                <a16:creationId xmlns:a16="http://schemas.microsoft.com/office/drawing/2014/main" id="{C10C0471-7BD8-5F00-8BC0-CBB6BBAD48AC}"/>
              </a:ext>
            </a:extLst>
          </p:cNvPr>
          <p:cNvCxnSpPr>
            <a:cxnSpLocks/>
            <a:endCxn id="83" idx="2"/>
          </p:cNvCxnSpPr>
          <p:nvPr/>
        </p:nvCxnSpPr>
        <p:spPr>
          <a:xfrm flipV="1">
            <a:off x="14960871" y="3106536"/>
            <a:ext cx="0" cy="3097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65">
            <a:extLst>
              <a:ext uri="{FF2B5EF4-FFF2-40B4-BE49-F238E27FC236}">
                <a16:creationId xmlns:a16="http://schemas.microsoft.com/office/drawing/2014/main" id="{6FBAC870-B621-ED36-6663-A144710DE56D}"/>
              </a:ext>
            </a:extLst>
          </p:cNvPr>
          <p:cNvCxnSpPr>
            <a:cxnSpLocks/>
          </p:cNvCxnSpPr>
          <p:nvPr/>
        </p:nvCxnSpPr>
        <p:spPr>
          <a:xfrm flipV="1">
            <a:off x="15082158" y="7964216"/>
            <a:ext cx="0" cy="59369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4">
            <a:extLst>
              <a:ext uri="{FF2B5EF4-FFF2-40B4-BE49-F238E27FC236}">
                <a16:creationId xmlns:a16="http://schemas.microsoft.com/office/drawing/2014/main" id="{B41A95DB-09E9-CB20-3970-DCC11AEAC11A}"/>
              </a:ext>
            </a:extLst>
          </p:cNvPr>
          <p:cNvCxnSpPr>
            <a:cxnSpLocks/>
          </p:cNvCxnSpPr>
          <p:nvPr/>
        </p:nvCxnSpPr>
        <p:spPr>
          <a:xfrm flipV="1">
            <a:off x="6143330" y="5555305"/>
            <a:ext cx="0" cy="893396"/>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3">
            <a:extLst>
              <a:ext uri="{FF2B5EF4-FFF2-40B4-BE49-F238E27FC236}">
                <a16:creationId xmlns:a16="http://schemas.microsoft.com/office/drawing/2014/main" id="{BE080A5D-56DA-99B0-648D-A731DA182607}"/>
              </a:ext>
            </a:extLst>
          </p:cNvPr>
          <p:cNvCxnSpPr>
            <a:cxnSpLocks/>
          </p:cNvCxnSpPr>
          <p:nvPr/>
        </p:nvCxnSpPr>
        <p:spPr>
          <a:xfrm flipV="1">
            <a:off x="11216685" y="4125220"/>
            <a:ext cx="0" cy="140706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5">
            <a:extLst>
              <a:ext uri="{FF2B5EF4-FFF2-40B4-BE49-F238E27FC236}">
                <a16:creationId xmlns:a16="http://schemas.microsoft.com/office/drawing/2014/main" id="{6679C85C-973D-61B7-EB04-CB0019CAAC55}"/>
              </a:ext>
            </a:extLst>
          </p:cNvPr>
          <p:cNvCxnSpPr>
            <a:cxnSpLocks/>
          </p:cNvCxnSpPr>
          <p:nvPr/>
        </p:nvCxnSpPr>
        <p:spPr>
          <a:xfrm flipH="1" flipV="1">
            <a:off x="13227444" y="8557913"/>
            <a:ext cx="0" cy="49569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pic>
        <p:nvPicPr>
          <p:cNvPr id="16" name="Picture 4">
            <a:extLst>
              <a:ext uri="{FF2B5EF4-FFF2-40B4-BE49-F238E27FC236}">
                <a16:creationId xmlns:a16="http://schemas.microsoft.com/office/drawing/2014/main" id="{C93F9637-CF4F-150D-0BF4-3B4B76811B40}"/>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p:blipFill>
        <p:spPr>
          <a:xfrm>
            <a:off x="10150980" y="2548158"/>
            <a:ext cx="2185725" cy="1922646"/>
          </a:xfrm>
          <a:prstGeom prst="rect">
            <a:avLst/>
          </a:prstGeom>
        </p:spPr>
      </p:pic>
      <p:cxnSp>
        <p:nvCxnSpPr>
          <p:cNvPr id="17" name="Straight Connector 6">
            <a:extLst>
              <a:ext uri="{FF2B5EF4-FFF2-40B4-BE49-F238E27FC236}">
                <a16:creationId xmlns:a16="http://schemas.microsoft.com/office/drawing/2014/main" id="{C682BFB4-8117-F594-1763-1E56B4C8D0EC}"/>
              </a:ext>
            </a:extLst>
          </p:cNvPr>
          <p:cNvCxnSpPr>
            <a:cxnSpLocks/>
            <a:stCxn id="63" idx="0"/>
          </p:cNvCxnSpPr>
          <p:nvPr/>
        </p:nvCxnSpPr>
        <p:spPr>
          <a:xfrm flipH="1" flipV="1">
            <a:off x="14695834" y="8581434"/>
            <a:ext cx="8294" cy="352986"/>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9" name="Straight Connector 8">
            <a:extLst>
              <a:ext uri="{FF2B5EF4-FFF2-40B4-BE49-F238E27FC236}">
                <a16:creationId xmlns:a16="http://schemas.microsoft.com/office/drawing/2014/main" id="{EE636C38-DFEE-1D2F-325A-797B61BADC08}"/>
              </a:ext>
            </a:extLst>
          </p:cNvPr>
          <p:cNvCxnSpPr>
            <a:cxnSpLocks/>
          </p:cNvCxnSpPr>
          <p:nvPr/>
        </p:nvCxnSpPr>
        <p:spPr>
          <a:xfrm flipH="1" flipV="1">
            <a:off x="13788581" y="7911338"/>
            <a:ext cx="0" cy="646574"/>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20" name="Straight Connector 9">
            <a:extLst>
              <a:ext uri="{FF2B5EF4-FFF2-40B4-BE49-F238E27FC236}">
                <a16:creationId xmlns:a16="http://schemas.microsoft.com/office/drawing/2014/main" id="{B59CEEF4-C7EF-7AB1-F3CF-FC463DCE8DAF}"/>
              </a:ext>
            </a:extLst>
          </p:cNvPr>
          <p:cNvCxnSpPr>
            <a:cxnSpLocks/>
          </p:cNvCxnSpPr>
          <p:nvPr/>
        </p:nvCxnSpPr>
        <p:spPr>
          <a:xfrm flipV="1">
            <a:off x="3626813" y="5524724"/>
            <a:ext cx="0" cy="923976"/>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BBA9697F-BEFE-E4F9-ED17-209A806928B8}"/>
              </a:ext>
            </a:extLst>
          </p:cNvPr>
          <p:cNvCxnSpPr>
            <a:cxnSpLocks/>
          </p:cNvCxnSpPr>
          <p:nvPr/>
        </p:nvCxnSpPr>
        <p:spPr>
          <a:xfrm flipV="1">
            <a:off x="9454442" y="5548445"/>
            <a:ext cx="0" cy="900254"/>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F6082DE7-4536-0CDC-A957-7759E148B6E1}"/>
              </a:ext>
            </a:extLst>
          </p:cNvPr>
          <p:cNvCxnSpPr>
            <a:cxnSpLocks/>
          </p:cNvCxnSpPr>
          <p:nvPr/>
        </p:nvCxnSpPr>
        <p:spPr>
          <a:xfrm flipV="1">
            <a:off x="13814232" y="5541587"/>
            <a:ext cx="0" cy="1073208"/>
          </a:xfrm>
          <a:prstGeom prst="line">
            <a:avLst/>
          </a:prstGeom>
          <a:ln>
            <a:solidFill>
              <a:schemeClr val="tx1">
                <a:lumMod val="75000"/>
              </a:schemeClr>
            </a:solidFill>
          </a:ln>
        </p:spPr>
        <p:style>
          <a:lnRef idx="3">
            <a:schemeClr val="dk1"/>
          </a:lnRef>
          <a:fillRef idx="0">
            <a:schemeClr val="dk1"/>
          </a:fillRef>
          <a:effectRef idx="2">
            <a:schemeClr val="dk1"/>
          </a:effectRef>
          <a:fontRef idx="minor">
            <a:schemeClr val="tx1"/>
          </a:fontRef>
        </p:style>
      </p:cxnSp>
      <p:cxnSp>
        <p:nvCxnSpPr>
          <p:cNvPr id="23" name="Straight Connector 12">
            <a:extLst>
              <a:ext uri="{FF2B5EF4-FFF2-40B4-BE49-F238E27FC236}">
                <a16:creationId xmlns:a16="http://schemas.microsoft.com/office/drawing/2014/main" id="{0AA26EF5-2ADB-94B1-6069-22BC736E4F6A}"/>
              </a:ext>
            </a:extLst>
          </p:cNvPr>
          <p:cNvCxnSpPr>
            <a:cxnSpLocks/>
          </p:cNvCxnSpPr>
          <p:nvPr/>
        </p:nvCxnSpPr>
        <p:spPr>
          <a:xfrm flipV="1">
            <a:off x="15093795" y="5555303"/>
            <a:ext cx="0" cy="882543"/>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3">
            <a:extLst>
              <a:ext uri="{FF2B5EF4-FFF2-40B4-BE49-F238E27FC236}">
                <a16:creationId xmlns:a16="http://schemas.microsoft.com/office/drawing/2014/main" id="{BBBA4E41-977E-87AA-50B5-8B98C17E92F8}"/>
              </a:ext>
            </a:extLst>
          </p:cNvPr>
          <p:cNvCxnSpPr>
            <a:cxnSpLocks/>
          </p:cNvCxnSpPr>
          <p:nvPr/>
        </p:nvCxnSpPr>
        <p:spPr>
          <a:xfrm flipV="1">
            <a:off x="8324000" y="5555305"/>
            <a:ext cx="0" cy="1059491"/>
          </a:xfrm>
          <a:prstGeom prst="line">
            <a:avLst/>
          </a:prstGeom>
          <a:ln>
            <a:solidFill>
              <a:schemeClr val="tx1">
                <a:lumMod val="75000"/>
              </a:schemeClr>
            </a:solidFill>
          </a:ln>
        </p:spPr>
        <p:style>
          <a:lnRef idx="3">
            <a:schemeClr val="dk1"/>
          </a:lnRef>
          <a:fillRef idx="0">
            <a:schemeClr val="dk1"/>
          </a:fillRef>
          <a:effectRef idx="2">
            <a:schemeClr val="dk1"/>
          </a:effectRef>
          <a:fontRef idx="minor">
            <a:schemeClr val="tx1"/>
          </a:fontRef>
        </p:style>
      </p:cxnSp>
      <p:cxnSp>
        <p:nvCxnSpPr>
          <p:cNvPr id="25" name="Straight Connector 15">
            <a:extLst>
              <a:ext uri="{FF2B5EF4-FFF2-40B4-BE49-F238E27FC236}">
                <a16:creationId xmlns:a16="http://schemas.microsoft.com/office/drawing/2014/main" id="{3E9FC38B-E29A-15C5-092C-F0DA08A135B3}"/>
              </a:ext>
            </a:extLst>
          </p:cNvPr>
          <p:cNvCxnSpPr>
            <a:cxnSpLocks/>
          </p:cNvCxnSpPr>
          <p:nvPr/>
        </p:nvCxnSpPr>
        <p:spPr>
          <a:xfrm flipV="1">
            <a:off x="4941644" y="5548443"/>
            <a:ext cx="0" cy="9002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0">
            <a:extLst>
              <a:ext uri="{FF2B5EF4-FFF2-40B4-BE49-F238E27FC236}">
                <a16:creationId xmlns:a16="http://schemas.microsoft.com/office/drawing/2014/main" id="{0B9A5168-BF0E-7043-3AB1-0EA2A3B57FCD}"/>
              </a:ext>
            </a:extLst>
          </p:cNvPr>
          <p:cNvCxnSpPr>
            <a:cxnSpLocks/>
          </p:cNvCxnSpPr>
          <p:nvPr/>
        </p:nvCxnSpPr>
        <p:spPr>
          <a:xfrm flipV="1">
            <a:off x="7845179" y="4034783"/>
            <a:ext cx="0" cy="1487168"/>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1">
            <a:extLst>
              <a:ext uri="{FF2B5EF4-FFF2-40B4-BE49-F238E27FC236}">
                <a16:creationId xmlns:a16="http://schemas.microsoft.com/office/drawing/2014/main" id="{EC858897-4867-C758-7294-50903C366AEA}"/>
              </a:ext>
            </a:extLst>
          </p:cNvPr>
          <p:cNvCxnSpPr>
            <a:cxnSpLocks/>
          </p:cNvCxnSpPr>
          <p:nvPr/>
        </p:nvCxnSpPr>
        <p:spPr>
          <a:xfrm flipV="1">
            <a:off x="3719762" y="3789413"/>
            <a:ext cx="0" cy="1722203"/>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2">
            <a:extLst>
              <a:ext uri="{FF2B5EF4-FFF2-40B4-BE49-F238E27FC236}">
                <a16:creationId xmlns:a16="http://schemas.microsoft.com/office/drawing/2014/main" id="{A3F868E7-1DA6-CA9C-45B5-8B347AC57856}"/>
              </a:ext>
            </a:extLst>
          </p:cNvPr>
          <p:cNvPicPr>
            <a:picLocks noChangeAspect="1"/>
          </p:cNvPicPr>
          <p:nvPr/>
        </p:nvPicPr>
        <p:blipFill rotWithShape="1">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artisticCutout/>
                    </a14:imgEffect>
                  </a14:imgLayer>
                </a14:imgProps>
              </a:ext>
              <a:ext uri="{28A0092B-C50C-407E-A947-70E740481C1C}">
                <a14:useLocalDpi xmlns:a14="http://schemas.microsoft.com/office/drawing/2010/main"/>
              </a:ext>
            </a:extLst>
          </a:blip>
          <a:srcRect/>
          <a:stretch/>
        </p:blipFill>
        <p:spPr>
          <a:xfrm>
            <a:off x="13375953" y="6436439"/>
            <a:ext cx="1183620" cy="1790609"/>
          </a:xfrm>
          <a:prstGeom prst="rect">
            <a:avLst/>
          </a:prstGeom>
        </p:spPr>
      </p:pic>
      <p:pic>
        <p:nvPicPr>
          <p:cNvPr id="31" name="Picture 23">
            <a:extLst>
              <a:ext uri="{FF2B5EF4-FFF2-40B4-BE49-F238E27FC236}">
                <a16:creationId xmlns:a16="http://schemas.microsoft.com/office/drawing/2014/main" id="{F6ED56E6-4B0A-C0E4-5040-40BDD8B8FF7D}"/>
              </a:ext>
            </a:extLst>
          </p:cNvPr>
          <p:cNvPicPr>
            <a:picLocks noChangeAspect="1"/>
          </p:cNvPicPr>
          <p:nvPr/>
        </p:nvPicPr>
        <p:blipFill rotWithShape="1">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artisticCutout/>
                    </a14:imgEffect>
                  </a14:imgLayer>
                </a14:imgProps>
              </a:ext>
              <a:ext uri="{28A0092B-C50C-407E-A947-70E740481C1C}">
                <a14:useLocalDpi xmlns:a14="http://schemas.microsoft.com/office/drawing/2010/main"/>
              </a:ext>
            </a:extLst>
          </a:blip>
          <a:srcRect/>
          <a:stretch/>
        </p:blipFill>
        <p:spPr>
          <a:xfrm>
            <a:off x="7859806" y="6433950"/>
            <a:ext cx="1206146" cy="1791165"/>
          </a:xfrm>
          <a:prstGeom prst="rect">
            <a:avLst/>
          </a:prstGeom>
        </p:spPr>
      </p:pic>
      <p:pic>
        <p:nvPicPr>
          <p:cNvPr id="32" name="Picture 25">
            <a:extLst>
              <a:ext uri="{FF2B5EF4-FFF2-40B4-BE49-F238E27FC236}">
                <a16:creationId xmlns:a16="http://schemas.microsoft.com/office/drawing/2014/main" id="{00CA795D-B7A6-76EE-59DD-7894F0265D43}"/>
              </a:ext>
            </a:extLst>
          </p:cNvPr>
          <p:cNvPicPr>
            <a:picLocks noChangeAspect="1"/>
          </p:cNvPicPr>
          <p:nvPr/>
        </p:nvPicPr>
        <p:blipFill rotWithShape="1">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a:ext>
            </a:extLst>
          </a:blip>
          <a:srcRect/>
          <a:stretch/>
        </p:blipFill>
        <p:spPr>
          <a:xfrm>
            <a:off x="15899628" y="1818677"/>
            <a:ext cx="493395" cy="785690"/>
          </a:xfrm>
          <a:prstGeom prst="rect">
            <a:avLst/>
          </a:prstGeom>
        </p:spPr>
      </p:pic>
      <p:pic>
        <p:nvPicPr>
          <p:cNvPr id="33" name="Picture 26">
            <a:extLst>
              <a:ext uri="{FF2B5EF4-FFF2-40B4-BE49-F238E27FC236}">
                <a16:creationId xmlns:a16="http://schemas.microsoft.com/office/drawing/2014/main" id="{2CC114E9-BB39-9055-24FF-39A6CC96D76F}"/>
              </a:ext>
            </a:extLst>
          </p:cNvPr>
          <p:cNvPicPr>
            <a:picLocks noChangeAspect="1"/>
          </p:cNvPicPr>
          <p:nvPr/>
        </p:nvPicPr>
        <p:blipFill rotWithShape="1">
          <a:blip r:embed="rId16" cstate="print">
            <a:lum bright="70000" contrast="-70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rcRect/>
          <a:stretch/>
        </p:blipFill>
        <p:spPr>
          <a:xfrm>
            <a:off x="13184606" y="1554584"/>
            <a:ext cx="1366911" cy="1054164"/>
          </a:xfrm>
          <a:prstGeom prst="rect">
            <a:avLst/>
          </a:prstGeom>
        </p:spPr>
      </p:pic>
      <p:pic>
        <p:nvPicPr>
          <p:cNvPr id="34" name="Picture 27">
            <a:extLst>
              <a:ext uri="{FF2B5EF4-FFF2-40B4-BE49-F238E27FC236}">
                <a16:creationId xmlns:a16="http://schemas.microsoft.com/office/drawing/2014/main" id="{FAC15A44-DF2B-6642-0155-5E8FB7C7911B}"/>
              </a:ext>
            </a:extLst>
          </p:cNvPr>
          <p:cNvPicPr>
            <a:picLocks noChangeAspect="1"/>
          </p:cNvPicPr>
          <p:nvPr/>
        </p:nvPicPr>
        <p:blipFill rotWithShape="1">
          <a:blip r:embed="rId18" cstate="print">
            <a:alphaModFix amt="70000"/>
            <a:extLst>
              <a:ext uri="{28A0092B-C50C-407E-A947-70E740481C1C}">
                <a14:useLocalDpi xmlns:a14="http://schemas.microsoft.com/office/drawing/2010/main"/>
              </a:ext>
            </a:extLst>
          </a:blip>
          <a:srcRect/>
          <a:stretch/>
        </p:blipFill>
        <p:spPr>
          <a:xfrm>
            <a:off x="14677425" y="6434042"/>
            <a:ext cx="1107924" cy="1734050"/>
          </a:xfrm>
          <a:prstGeom prst="rect">
            <a:avLst/>
          </a:prstGeom>
        </p:spPr>
      </p:pic>
      <p:pic>
        <p:nvPicPr>
          <p:cNvPr id="35" name="Picture 28">
            <a:extLst>
              <a:ext uri="{FF2B5EF4-FFF2-40B4-BE49-F238E27FC236}">
                <a16:creationId xmlns:a16="http://schemas.microsoft.com/office/drawing/2014/main" id="{E6F95837-BAE0-80CB-A146-9E3860D8D7A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a:ext>
            </a:extLst>
          </a:blip>
          <a:srcRect/>
          <a:stretch/>
        </p:blipFill>
        <p:spPr>
          <a:xfrm>
            <a:off x="1410936" y="2157104"/>
            <a:ext cx="4594239" cy="2485170"/>
          </a:xfrm>
          <a:prstGeom prst="rect">
            <a:avLst/>
          </a:prstGeom>
        </p:spPr>
      </p:pic>
      <p:pic>
        <p:nvPicPr>
          <p:cNvPr id="36" name="Picture 29">
            <a:extLst>
              <a:ext uri="{FF2B5EF4-FFF2-40B4-BE49-F238E27FC236}">
                <a16:creationId xmlns:a16="http://schemas.microsoft.com/office/drawing/2014/main" id="{6A6368CA-7246-80F6-8ECD-E6565472B847}"/>
              </a:ext>
            </a:extLst>
          </p:cNvPr>
          <p:cNvPicPr>
            <a:picLocks noChangeAspect="1"/>
          </p:cNvPicPr>
          <p:nvPr/>
        </p:nvPicPr>
        <p:blipFill rotWithShape="1">
          <a:blip r:embed="rId21" cstate="print">
            <a:lum bright="70000" contrast="-70000"/>
            <a:extLst>
              <a:ext uri="{28A0092B-C50C-407E-A947-70E740481C1C}">
                <a14:useLocalDpi xmlns:a14="http://schemas.microsoft.com/office/drawing/2010/main"/>
              </a:ext>
            </a:extLst>
          </a:blip>
          <a:srcRect/>
          <a:stretch/>
        </p:blipFill>
        <p:spPr>
          <a:xfrm>
            <a:off x="6703801" y="2280640"/>
            <a:ext cx="2590805" cy="2281289"/>
          </a:xfrm>
          <a:prstGeom prst="rect">
            <a:avLst/>
          </a:prstGeom>
        </p:spPr>
      </p:pic>
      <p:sp>
        <p:nvSpPr>
          <p:cNvPr id="37" name="TextBox 32">
            <a:extLst>
              <a:ext uri="{FF2B5EF4-FFF2-40B4-BE49-F238E27FC236}">
                <a16:creationId xmlns:a16="http://schemas.microsoft.com/office/drawing/2014/main" id="{FA97F5F7-6503-9F11-13B5-301479B10E77}"/>
              </a:ext>
            </a:extLst>
          </p:cNvPr>
          <p:cNvSpPr txBox="1">
            <a:spLocks/>
          </p:cNvSpPr>
          <p:nvPr/>
        </p:nvSpPr>
        <p:spPr>
          <a:xfrm>
            <a:off x="7068316" y="5747627"/>
            <a:ext cx="1315424" cy="320857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fontAlgn="base">
              <a:spcAft>
                <a:spcPct val="0"/>
              </a:spcAft>
            </a:pPr>
            <a:r>
              <a:rPr lang="en-US" sz="4050">
                <a:solidFill>
                  <a:schemeClr val="tx1"/>
                </a:solidFill>
                <a:latin typeface="Bricolage Grotesque" pitchFamily="2" charset="0"/>
                <a:cs typeface="Bricolage Grotesque 14pt" panose="020B0604020202020204" charset="0"/>
              </a:rPr>
              <a:t>Management server </a:t>
            </a:r>
          </a:p>
        </p:txBody>
      </p:sp>
      <p:sp>
        <p:nvSpPr>
          <p:cNvPr id="38" name="TextBox 33">
            <a:extLst>
              <a:ext uri="{FF2B5EF4-FFF2-40B4-BE49-F238E27FC236}">
                <a16:creationId xmlns:a16="http://schemas.microsoft.com/office/drawing/2014/main" id="{07DE8916-7667-BAD3-4ACF-832EB17CA3D9}"/>
              </a:ext>
            </a:extLst>
          </p:cNvPr>
          <p:cNvSpPr txBox="1">
            <a:spLocks/>
          </p:cNvSpPr>
          <p:nvPr/>
        </p:nvSpPr>
        <p:spPr>
          <a:xfrm>
            <a:off x="-1553597" y="5791236"/>
            <a:ext cx="4629386" cy="133882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fontAlgn="base">
              <a:spcAft>
                <a:spcPct val="0"/>
              </a:spcAft>
            </a:pPr>
            <a:r>
              <a:rPr lang="en-US" sz="4050">
                <a:solidFill>
                  <a:schemeClr val="tx1"/>
                </a:solidFill>
                <a:latin typeface="Bricolage Grotesque" pitchFamily="2" charset="0"/>
                <a:cs typeface="Bricolage Grotesque 14pt" panose="020B0604020202020204" charset="0"/>
              </a:rPr>
              <a:t>SQL</a:t>
            </a:r>
          </a:p>
          <a:p>
            <a:pPr algn="r" fontAlgn="base">
              <a:spcAft>
                <a:spcPct val="0"/>
              </a:spcAft>
            </a:pPr>
            <a:r>
              <a:rPr lang="en-US" sz="4050">
                <a:solidFill>
                  <a:schemeClr val="tx1"/>
                </a:solidFill>
                <a:latin typeface="Bricolage Grotesque" pitchFamily="2" charset="0"/>
                <a:cs typeface="Bricolage Grotesque 14pt" panose="020B0604020202020204" charset="0"/>
              </a:rPr>
              <a:t>server</a:t>
            </a:r>
          </a:p>
        </p:txBody>
      </p:sp>
      <p:sp>
        <p:nvSpPr>
          <p:cNvPr id="39" name="TextBox 34">
            <a:extLst>
              <a:ext uri="{FF2B5EF4-FFF2-40B4-BE49-F238E27FC236}">
                <a16:creationId xmlns:a16="http://schemas.microsoft.com/office/drawing/2014/main" id="{9A6CB939-94DC-EDB1-E7AB-D3D3B53D7C5E}"/>
              </a:ext>
            </a:extLst>
          </p:cNvPr>
          <p:cNvSpPr txBox="1">
            <a:spLocks/>
          </p:cNvSpPr>
          <p:nvPr/>
        </p:nvSpPr>
        <p:spPr>
          <a:xfrm>
            <a:off x="12412817" y="5714831"/>
            <a:ext cx="1543578" cy="1962076"/>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fontAlgn="base">
              <a:spcAft>
                <a:spcPct val="0"/>
              </a:spcAft>
            </a:pPr>
            <a:r>
              <a:rPr lang="en-US" sz="4050">
                <a:solidFill>
                  <a:schemeClr val="tx1"/>
                </a:solidFill>
                <a:latin typeface="Bricolage Grotesque" pitchFamily="2" charset="0"/>
                <a:cs typeface="Bricolage Grotesque 14pt" panose="020B0604020202020204" charset="0"/>
              </a:rPr>
              <a:t>Recording server</a:t>
            </a:r>
          </a:p>
        </p:txBody>
      </p:sp>
      <p:sp>
        <p:nvSpPr>
          <p:cNvPr id="40" name="TextBox 35">
            <a:extLst>
              <a:ext uri="{FF2B5EF4-FFF2-40B4-BE49-F238E27FC236}">
                <a16:creationId xmlns:a16="http://schemas.microsoft.com/office/drawing/2014/main" id="{1E36549C-7D8A-F2B4-6EA2-89890F111CFF}"/>
              </a:ext>
            </a:extLst>
          </p:cNvPr>
          <p:cNvSpPr txBox="1">
            <a:spLocks/>
          </p:cNvSpPr>
          <p:nvPr/>
        </p:nvSpPr>
        <p:spPr>
          <a:xfrm>
            <a:off x="14989346" y="5748346"/>
            <a:ext cx="1543578" cy="320857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a:solidFill>
                  <a:srgbClr val="023852"/>
                </a:solidFill>
                <a:latin typeface="Bricolage Grotesque" pitchFamily="2" charset="0"/>
                <a:cs typeface="Bricolage Grotesque 14pt" panose="020B0604020202020204" charset="0"/>
              </a:rPr>
              <a:t>Failover recording server</a:t>
            </a:r>
          </a:p>
        </p:txBody>
      </p:sp>
      <p:sp>
        <p:nvSpPr>
          <p:cNvPr id="41" name="TextBox 36">
            <a:extLst>
              <a:ext uri="{FF2B5EF4-FFF2-40B4-BE49-F238E27FC236}">
                <a16:creationId xmlns:a16="http://schemas.microsoft.com/office/drawing/2014/main" id="{56D254C3-4114-A435-734D-5688FD994B67}"/>
              </a:ext>
            </a:extLst>
          </p:cNvPr>
          <p:cNvSpPr txBox="1">
            <a:spLocks/>
          </p:cNvSpPr>
          <p:nvPr/>
        </p:nvSpPr>
        <p:spPr>
          <a:xfrm>
            <a:off x="6819380" y="1730907"/>
            <a:ext cx="1986905" cy="738664"/>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spcAft>
                <a:spcPct val="0"/>
              </a:spcAft>
            </a:pPr>
            <a:r>
              <a:rPr lang="en-US" sz="2100">
                <a:solidFill>
                  <a:schemeClr val="tx1"/>
                </a:solidFill>
                <a:latin typeface="Bricolage Grotesque" pitchFamily="2" charset="0"/>
                <a:cs typeface="Bricolage Grotesque 14pt" panose="020B0604020202020204" charset="0"/>
              </a:rPr>
              <a:t>Management Client</a:t>
            </a:r>
          </a:p>
        </p:txBody>
      </p:sp>
      <p:sp>
        <p:nvSpPr>
          <p:cNvPr id="42" name="TextBox 37">
            <a:extLst>
              <a:ext uri="{FF2B5EF4-FFF2-40B4-BE49-F238E27FC236}">
                <a16:creationId xmlns:a16="http://schemas.microsoft.com/office/drawing/2014/main" id="{4A301C13-A859-6EF2-F781-60A25545292F}"/>
              </a:ext>
            </a:extLst>
          </p:cNvPr>
          <p:cNvSpPr txBox="1">
            <a:spLocks/>
          </p:cNvSpPr>
          <p:nvPr/>
        </p:nvSpPr>
        <p:spPr>
          <a:xfrm>
            <a:off x="10302869" y="1631063"/>
            <a:ext cx="1983789" cy="738664"/>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spcAft>
                <a:spcPct val="0"/>
              </a:spcAft>
            </a:pPr>
            <a:r>
              <a:rPr lang="en-US" sz="2100">
                <a:solidFill>
                  <a:schemeClr val="tx1"/>
                </a:solidFill>
                <a:latin typeface="Bricolage Grotesque" pitchFamily="2" charset="0"/>
                <a:cs typeface="Bricolage Grotesque 14pt" panose="020B0604020202020204" charset="0"/>
              </a:rPr>
              <a:t>XProtect Smart Client</a:t>
            </a:r>
          </a:p>
        </p:txBody>
      </p:sp>
      <p:sp>
        <p:nvSpPr>
          <p:cNvPr id="43" name="TextBox 38">
            <a:extLst>
              <a:ext uri="{FF2B5EF4-FFF2-40B4-BE49-F238E27FC236}">
                <a16:creationId xmlns:a16="http://schemas.microsoft.com/office/drawing/2014/main" id="{1DF70A02-C8BD-342F-37E6-B7D750B21CA5}"/>
              </a:ext>
            </a:extLst>
          </p:cNvPr>
          <p:cNvSpPr txBox="1">
            <a:spLocks/>
          </p:cNvSpPr>
          <p:nvPr/>
        </p:nvSpPr>
        <p:spPr>
          <a:xfrm>
            <a:off x="2922730" y="1680134"/>
            <a:ext cx="1639055" cy="738664"/>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spcAft>
                <a:spcPct val="0"/>
              </a:spcAft>
            </a:pPr>
            <a:r>
              <a:rPr lang="en-US" sz="2100">
                <a:solidFill>
                  <a:schemeClr val="tx1"/>
                </a:solidFill>
                <a:latin typeface="Bricolage Grotesque" pitchFamily="2" charset="0"/>
                <a:cs typeface="Bricolage Grotesque 14pt" panose="020B0604020202020204" charset="0"/>
              </a:rPr>
              <a:t>XProtect Smart Wall</a:t>
            </a:r>
          </a:p>
        </p:txBody>
      </p:sp>
      <p:sp>
        <p:nvSpPr>
          <p:cNvPr id="44" name="TextBox 39">
            <a:extLst>
              <a:ext uri="{FF2B5EF4-FFF2-40B4-BE49-F238E27FC236}">
                <a16:creationId xmlns:a16="http://schemas.microsoft.com/office/drawing/2014/main" id="{2D935DF0-633B-A7B7-0F48-DF2FB2F7E773}"/>
              </a:ext>
            </a:extLst>
          </p:cNvPr>
          <p:cNvSpPr txBox="1">
            <a:spLocks/>
          </p:cNvSpPr>
          <p:nvPr/>
        </p:nvSpPr>
        <p:spPr>
          <a:xfrm>
            <a:off x="13629955" y="3030479"/>
            <a:ext cx="1156325" cy="2585323"/>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spcAft>
                <a:spcPct val="0"/>
              </a:spcAft>
            </a:pPr>
            <a:r>
              <a:rPr lang="en-US" sz="4050">
                <a:solidFill>
                  <a:schemeClr val="tx1"/>
                </a:solidFill>
                <a:latin typeface="Bricolage Grotesque" pitchFamily="2" charset="0"/>
                <a:cs typeface="Bricolage Grotesque 14pt" panose="020B0604020202020204" charset="0"/>
              </a:rPr>
              <a:t>Mobile server</a:t>
            </a:r>
          </a:p>
        </p:txBody>
      </p:sp>
      <p:sp>
        <p:nvSpPr>
          <p:cNvPr id="45" name="TextBox 40">
            <a:extLst>
              <a:ext uri="{FF2B5EF4-FFF2-40B4-BE49-F238E27FC236}">
                <a16:creationId xmlns:a16="http://schemas.microsoft.com/office/drawing/2014/main" id="{074BA7C2-383D-B92F-FCBB-6C87FA90FBB7}"/>
              </a:ext>
            </a:extLst>
          </p:cNvPr>
          <p:cNvSpPr txBox="1">
            <a:spLocks/>
          </p:cNvSpPr>
          <p:nvPr/>
        </p:nvSpPr>
        <p:spPr>
          <a:xfrm>
            <a:off x="12857370" y="789265"/>
            <a:ext cx="1579113" cy="600164"/>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spcAft>
                <a:spcPct val="0"/>
              </a:spcAft>
            </a:pPr>
            <a:r>
              <a:rPr lang="en-US" sz="1650">
                <a:solidFill>
                  <a:schemeClr val="tx1"/>
                </a:solidFill>
                <a:latin typeface="Bricolage Grotesque" pitchFamily="2" charset="0"/>
                <a:cs typeface="Bricolage Grotesque 14pt" panose="020B0604020202020204" charset="0"/>
              </a:rPr>
              <a:t>Xprotect</a:t>
            </a:r>
          </a:p>
          <a:p>
            <a:pPr fontAlgn="base">
              <a:spcAft>
                <a:spcPct val="0"/>
              </a:spcAft>
            </a:pPr>
            <a:r>
              <a:rPr lang="en-US" sz="1650">
                <a:solidFill>
                  <a:schemeClr val="tx1"/>
                </a:solidFill>
                <a:latin typeface="Bricolage Grotesque" pitchFamily="2" charset="0"/>
                <a:cs typeface="Bricolage Grotesque 14pt" panose="020B0604020202020204" charset="0"/>
              </a:rPr>
              <a:t>Web Client</a:t>
            </a:r>
          </a:p>
        </p:txBody>
      </p:sp>
      <p:sp>
        <p:nvSpPr>
          <p:cNvPr id="46" name="TextBox 41">
            <a:extLst>
              <a:ext uri="{FF2B5EF4-FFF2-40B4-BE49-F238E27FC236}">
                <a16:creationId xmlns:a16="http://schemas.microsoft.com/office/drawing/2014/main" id="{E1CF9E28-4BE3-896B-8168-5D620E744322}"/>
              </a:ext>
            </a:extLst>
          </p:cNvPr>
          <p:cNvSpPr txBox="1">
            <a:spLocks/>
          </p:cNvSpPr>
          <p:nvPr/>
        </p:nvSpPr>
        <p:spPr>
          <a:xfrm>
            <a:off x="15153891" y="1107055"/>
            <a:ext cx="1805130" cy="600164"/>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fontAlgn="base">
              <a:spcAft>
                <a:spcPct val="0"/>
              </a:spcAft>
            </a:pPr>
            <a:r>
              <a:rPr lang="en-US" sz="1650">
                <a:solidFill>
                  <a:schemeClr val="tx1"/>
                </a:solidFill>
                <a:latin typeface="Bricolage Grotesque" pitchFamily="2" charset="0"/>
                <a:cs typeface="Bricolage Grotesque 14pt" panose="020B0604020202020204" charset="0"/>
              </a:rPr>
              <a:t>Milestone Mobile Client</a:t>
            </a:r>
          </a:p>
        </p:txBody>
      </p:sp>
      <p:sp>
        <p:nvSpPr>
          <p:cNvPr id="47" name="TextBox 42">
            <a:extLst>
              <a:ext uri="{FF2B5EF4-FFF2-40B4-BE49-F238E27FC236}">
                <a16:creationId xmlns:a16="http://schemas.microsoft.com/office/drawing/2014/main" id="{4CC42B26-1263-A04C-64CD-AD807921F312}"/>
              </a:ext>
            </a:extLst>
          </p:cNvPr>
          <p:cNvSpPr txBox="1">
            <a:spLocks/>
          </p:cNvSpPr>
          <p:nvPr/>
        </p:nvSpPr>
        <p:spPr>
          <a:xfrm>
            <a:off x="4084009" y="8302537"/>
            <a:ext cx="2795573" cy="133882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fontAlgn="base">
              <a:spcAft>
                <a:spcPct val="0"/>
              </a:spcAft>
            </a:pPr>
            <a:r>
              <a:rPr lang="en-US" sz="4050">
                <a:solidFill>
                  <a:schemeClr val="tx1"/>
                </a:solidFill>
                <a:latin typeface="Bricolage Grotesque" pitchFamily="2" charset="0"/>
                <a:cs typeface="Bricolage Grotesque 14pt" panose="020B0604020202020204" charset="0"/>
              </a:rPr>
              <a:t>Event</a:t>
            </a:r>
          </a:p>
          <a:p>
            <a:pPr algn="l" fontAlgn="base">
              <a:spcAft>
                <a:spcPct val="0"/>
              </a:spcAft>
            </a:pPr>
            <a:r>
              <a:rPr lang="en-US" sz="4050">
                <a:solidFill>
                  <a:schemeClr val="tx1"/>
                </a:solidFill>
                <a:latin typeface="Bricolage Grotesque" pitchFamily="2" charset="0"/>
                <a:cs typeface="Bricolage Grotesque 14pt" panose="020B0604020202020204" charset="0"/>
              </a:rPr>
              <a:t>server</a:t>
            </a:r>
          </a:p>
        </p:txBody>
      </p:sp>
      <p:sp>
        <p:nvSpPr>
          <p:cNvPr id="48" name="TextBox 43">
            <a:extLst>
              <a:ext uri="{FF2B5EF4-FFF2-40B4-BE49-F238E27FC236}">
                <a16:creationId xmlns:a16="http://schemas.microsoft.com/office/drawing/2014/main" id="{4CC858A4-BA61-90F9-69B2-A6C6C5486A82}"/>
              </a:ext>
            </a:extLst>
          </p:cNvPr>
          <p:cNvSpPr txBox="1">
            <a:spLocks/>
          </p:cNvSpPr>
          <p:nvPr/>
        </p:nvSpPr>
        <p:spPr>
          <a:xfrm>
            <a:off x="6074900" y="5680716"/>
            <a:ext cx="1267749" cy="383181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fontAlgn="base">
              <a:spcAft>
                <a:spcPct val="0"/>
              </a:spcAft>
            </a:pPr>
            <a:r>
              <a:rPr lang="en-US" sz="4050">
                <a:solidFill>
                  <a:srgbClr val="023852"/>
                </a:solidFill>
                <a:latin typeface="Bricolage Grotesque" pitchFamily="2" charset="0"/>
                <a:cs typeface="Bricolage Grotesque 14pt" panose="020B0604020202020204" charset="0"/>
              </a:rPr>
              <a:t>Failover</a:t>
            </a:r>
          </a:p>
          <a:p>
            <a:pPr algn="l" fontAlgn="base">
              <a:spcAft>
                <a:spcPct val="0"/>
              </a:spcAft>
            </a:pPr>
            <a:r>
              <a:rPr lang="en-US" sz="4050">
                <a:solidFill>
                  <a:srgbClr val="023852"/>
                </a:solidFill>
                <a:latin typeface="Bricolage Grotesque" pitchFamily="2" charset="0"/>
                <a:cs typeface="Bricolage Grotesque 14pt" panose="020B0604020202020204" charset="0"/>
              </a:rPr>
              <a:t>Event server</a:t>
            </a:r>
          </a:p>
        </p:txBody>
      </p:sp>
      <p:sp>
        <p:nvSpPr>
          <p:cNvPr id="49" name="TextBox 44">
            <a:extLst>
              <a:ext uri="{FF2B5EF4-FFF2-40B4-BE49-F238E27FC236}">
                <a16:creationId xmlns:a16="http://schemas.microsoft.com/office/drawing/2014/main" id="{2ADBFAC1-DEBC-EBD5-3436-D932FD49F462}"/>
              </a:ext>
            </a:extLst>
          </p:cNvPr>
          <p:cNvSpPr txBox="1">
            <a:spLocks/>
          </p:cNvSpPr>
          <p:nvPr/>
        </p:nvSpPr>
        <p:spPr>
          <a:xfrm>
            <a:off x="9368402" y="5671822"/>
            <a:ext cx="1502013" cy="383181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fontAlgn="base">
              <a:spcAft>
                <a:spcPct val="0"/>
              </a:spcAft>
            </a:pPr>
            <a:r>
              <a:rPr lang="en-US" sz="4050">
                <a:solidFill>
                  <a:srgbClr val="023852"/>
                </a:solidFill>
                <a:latin typeface="Bricolage Grotesque" pitchFamily="2" charset="0"/>
                <a:cs typeface="Bricolage Grotesque 14pt" panose="020B0604020202020204" charset="0"/>
              </a:rPr>
              <a:t>Failover Management server</a:t>
            </a:r>
          </a:p>
        </p:txBody>
      </p:sp>
      <p:pic>
        <p:nvPicPr>
          <p:cNvPr id="50" name="Picture 47">
            <a:extLst>
              <a:ext uri="{FF2B5EF4-FFF2-40B4-BE49-F238E27FC236}">
                <a16:creationId xmlns:a16="http://schemas.microsoft.com/office/drawing/2014/main" id="{F2B35B75-9E2F-B8E0-AD0C-21846E1BF990}"/>
              </a:ext>
            </a:extLst>
          </p:cNvPr>
          <p:cNvPicPr>
            <a:picLocks noChangeAspect="1"/>
          </p:cNvPicPr>
          <p:nvPr/>
        </p:nvPicPr>
        <p:blipFill rotWithShape="1">
          <a:blip r:embed="rId22" cstate="print">
            <a:duotone>
              <a:schemeClr val="accent4">
                <a:shade val="45000"/>
                <a:satMod val="135000"/>
              </a:schemeClr>
              <a:prstClr val="white"/>
            </a:duotone>
            <a:extLst>
              <a:ext uri="{BEBA8EAE-BF5A-486C-A8C5-ECC9F3942E4B}">
                <a14:imgProps xmlns:a14="http://schemas.microsoft.com/office/drawing/2010/main">
                  <a14:imgLayer r:embed="rId23">
                    <a14:imgEffect>
                      <a14:artisticCutout/>
                    </a14:imgEffect>
                  </a14:imgLayer>
                </a14:imgProps>
              </a:ext>
              <a:ext uri="{28A0092B-C50C-407E-A947-70E740481C1C}">
                <a14:useLocalDpi xmlns:a14="http://schemas.microsoft.com/office/drawing/2010/main"/>
              </a:ext>
            </a:extLst>
          </a:blip>
          <a:srcRect/>
          <a:stretch/>
        </p:blipFill>
        <p:spPr>
          <a:xfrm>
            <a:off x="3263225" y="6437969"/>
            <a:ext cx="1127108" cy="1741529"/>
          </a:xfrm>
          <a:prstGeom prst="rect">
            <a:avLst/>
          </a:prstGeom>
        </p:spPr>
      </p:pic>
      <p:pic>
        <p:nvPicPr>
          <p:cNvPr id="51" name="Picture 48">
            <a:extLst>
              <a:ext uri="{FF2B5EF4-FFF2-40B4-BE49-F238E27FC236}">
                <a16:creationId xmlns:a16="http://schemas.microsoft.com/office/drawing/2014/main" id="{74FC3B3E-EC77-8BDD-1B43-A20C481ED8AC}"/>
              </a:ext>
            </a:extLst>
          </p:cNvPr>
          <p:cNvPicPr>
            <a:picLocks noChangeAspect="1"/>
          </p:cNvPicPr>
          <p:nvPr/>
        </p:nvPicPr>
        <p:blipFill rotWithShape="1">
          <a:blip r:embed="rId24" cstate="print">
            <a:duotone>
              <a:schemeClr val="accent4">
                <a:shade val="45000"/>
                <a:satMod val="135000"/>
              </a:schemeClr>
              <a:prstClr val="white"/>
            </a:duotone>
            <a:extLst>
              <a:ext uri="{BEBA8EAE-BF5A-486C-A8C5-ECC9F3942E4B}">
                <a14:imgProps xmlns:a14="http://schemas.microsoft.com/office/drawing/2010/main">
                  <a14:imgLayer r:embed="rId25">
                    <a14:imgEffect>
                      <a14:artisticCutout/>
                    </a14:imgEffect>
                  </a14:imgLayer>
                </a14:imgProps>
              </a:ext>
              <a:ext uri="{28A0092B-C50C-407E-A947-70E740481C1C}">
                <a14:useLocalDpi xmlns:a14="http://schemas.microsoft.com/office/drawing/2010/main"/>
              </a:ext>
            </a:extLst>
          </a:blip>
          <a:srcRect/>
          <a:stretch/>
        </p:blipFill>
        <p:spPr>
          <a:xfrm>
            <a:off x="4592332" y="6449373"/>
            <a:ext cx="1144970" cy="1718718"/>
          </a:xfrm>
          <a:prstGeom prst="rect">
            <a:avLst/>
          </a:prstGeom>
        </p:spPr>
      </p:pic>
      <p:pic>
        <p:nvPicPr>
          <p:cNvPr id="52" name="Picture 51">
            <a:extLst>
              <a:ext uri="{FF2B5EF4-FFF2-40B4-BE49-F238E27FC236}">
                <a16:creationId xmlns:a16="http://schemas.microsoft.com/office/drawing/2014/main" id="{3C483942-310B-662D-45B8-61D2E1DBFAB7}"/>
              </a:ext>
            </a:extLst>
          </p:cNvPr>
          <p:cNvPicPr>
            <a:picLocks noChangeAspect="1"/>
          </p:cNvPicPr>
          <p:nvPr/>
        </p:nvPicPr>
        <p:blipFill>
          <a:blip r:embed="rId26" cstate="print">
            <a:alphaModFix amt="70000"/>
            <a:extLst>
              <a:ext uri="{28A0092B-C50C-407E-A947-70E740481C1C}">
                <a14:useLocalDpi xmlns:a14="http://schemas.microsoft.com/office/drawing/2010/main"/>
              </a:ext>
            </a:extLst>
          </a:blip>
          <a:stretch>
            <a:fillRect/>
          </a:stretch>
        </p:blipFill>
        <p:spPr>
          <a:xfrm>
            <a:off x="9018753" y="6435186"/>
            <a:ext cx="1205313" cy="1789929"/>
          </a:xfrm>
          <a:prstGeom prst="rect">
            <a:avLst/>
          </a:prstGeom>
        </p:spPr>
      </p:pic>
      <p:cxnSp>
        <p:nvCxnSpPr>
          <p:cNvPr id="54" name="Straight Connector 63">
            <a:extLst>
              <a:ext uri="{FF2B5EF4-FFF2-40B4-BE49-F238E27FC236}">
                <a16:creationId xmlns:a16="http://schemas.microsoft.com/office/drawing/2014/main" id="{DB6EE5B0-F5C8-99CB-3BB5-4C1C6BE5560A}"/>
              </a:ext>
            </a:extLst>
          </p:cNvPr>
          <p:cNvCxnSpPr>
            <a:cxnSpLocks/>
          </p:cNvCxnSpPr>
          <p:nvPr/>
        </p:nvCxnSpPr>
        <p:spPr>
          <a:xfrm>
            <a:off x="1287663" y="5548443"/>
            <a:ext cx="15228405" cy="0"/>
          </a:xfrm>
          <a:prstGeom prst="line">
            <a:avLst/>
          </a:prstGeom>
          <a:ln w="508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66">
            <a:extLst>
              <a:ext uri="{FF2B5EF4-FFF2-40B4-BE49-F238E27FC236}">
                <a16:creationId xmlns:a16="http://schemas.microsoft.com/office/drawing/2014/main" id="{C935311D-BC96-C131-3928-7CB09F84D36C}"/>
              </a:ext>
            </a:extLst>
          </p:cNvPr>
          <p:cNvCxnSpPr>
            <a:cxnSpLocks/>
          </p:cNvCxnSpPr>
          <p:nvPr/>
        </p:nvCxnSpPr>
        <p:spPr>
          <a:xfrm>
            <a:off x="11945198" y="8557913"/>
            <a:ext cx="4971462"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pic>
        <p:nvPicPr>
          <p:cNvPr id="58" name="Picture 24">
            <a:extLst>
              <a:ext uri="{FF2B5EF4-FFF2-40B4-BE49-F238E27FC236}">
                <a16:creationId xmlns:a16="http://schemas.microsoft.com/office/drawing/2014/main" id="{1821E1E3-EDFA-7377-346D-0A0C468CB4EC}"/>
              </a:ext>
            </a:extLst>
          </p:cNvPr>
          <p:cNvPicPr>
            <a:picLocks noChangeAspect="1"/>
          </p:cNvPicPr>
          <p:nvPr/>
        </p:nvPicPr>
        <p:blipFill rotWithShape="1">
          <a:blip r:embed="rId27" cstate="print">
            <a:alphaModFix amt="70000"/>
            <a:extLst>
              <a:ext uri="{28A0092B-C50C-407E-A947-70E740481C1C}">
                <a14:useLocalDpi xmlns:a14="http://schemas.microsoft.com/office/drawing/2010/main"/>
              </a:ext>
            </a:extLst>
          </a:blip>
          <a:srcRect/>
          <a:stretch/>
        </p:blipFill>
        <p:spPr>
          <a:xfrm>
            <a:off x="5717889" y="6448699"/>
            <a:ext cx="1145418" cy="1719392"/>
          </a:xfrm>
          <a:prstGeom prst="rect">
            <a:avLst/>
          </a:prstGeom>
        </p:spPr>
      </p:pic>
      <p:pic>
        <p:nvPicPr>
          <p:cNvPr id="59" name="Graphique 58">
            <a:extLst>
              <a:ext uri="{FF2B5EF4-FFF2-40B4-BE49-F238E27FC236}">
                <a16:creationId xmlns:a16="http://schemas.microsoft.com/office/drawing/2014/main" id="{E9AF3B47-6F04-E691-600A-0B7840206563}"/>
              </a:ext>
            </a:extLst>
          </p:cNvPr>
          <p:cNvPicPr>
            <a:picLocks noChangeAspect="1"/>
          </p:cNvPicPr>
          <p:nvPr>
            <p:custDataLst>
              <p:tags r:id="rId3"/>
            </p:custDataLst>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2735" t="4167" r="2735" b="3776"/>
          <a:stretch/>
        </p:blipFill>
        <p:spPr>
          <a:xfrm>
            <a:off x="12764915" y="8976859"/>
            <a:ext cx="884504" cy="914924"/>
          </a:xfrm>
          <a:prstGeom prst="rect">
            <a:avLst/>
          </a:prstGeom>
        </p:spPr>
      </p:pic>
      <p:pic>
        <p:nvPicPr>
          <p:cNvPr id="60" name="Picture 56">
            <a:extLst>
              <a:ext uri="{FF2B5EF4-FFF2-40B4-BE49-F238E27FC236}">
                <a16:creationId xmlns:a16="http://schemas.microsoft.com/office/drawing/2014/main" id="{34630060-000D-129C-7B73-60B3CE86BB03}"/>
              </a:ext>
            </a:extLst>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Cutout/>
                    </a14:imgEffect>
                  </a14:imgLayer>
                </a14:imgProps>
              </a:ext>
              <a:ext uri="{28A0092B-C50C-407E-A947-70E740481C1C}">
                <a14:useLocalDpi xmlns:a14="http://schemas.microsoft.com/office/drawing/2010/main"/>
              </a:ext>
            </a:extLst>
          </a:blip>
          <a:stretch>
            <a:fillRect/>
          </a:stretch>
        </p:blipFill>
        <p:spPr>
          <a:xfrm>
            <a:off x="14559573" y="3345302"/>
            <a:ext cx="1188636" cy="1798199"/>
          </a:xfrm>
          <a:prstGeom prst="rect">
            <a:avLst/>
          </a:prstGeom>
        </p:spPr>
      </p:pic>
      <p:pic>
        <p:nvPicPr>
          <p:cNvPr id="61" name="Image 60">
            <a:extLst>
              <a:ext uri="{FF2B5EF4-FFF2-40B4-BE49-F238E27FC236}">
                <a16:creationId xmlns:a16="http://schemas.microsoft.com/office/drawing/2014/main" id="{D99D85E7-8FF0-0B8D-6FB7-EDABEB2548FF}"/>
              </a:ext>
            </a:extLst>
          </p:cNvPr>
          <p:cNvPicPr>
            <a:picLocks noChangeAspect="1"/>
          </p:cNvPicPr>
          <p:nvPr>
            <p:custDataLst>
              <p:tags r:id="rId4"/>
            </p:custDataLst>
          </p:nvPr>
        </p:nvPicPr>
        <p:blipFill rotWithShape="1">
          <a:blip r:embed="rId30" cstate="print">
            <a:duotone>
              <a:prstClr val="black"/>
              <a:srgbClr val="FFFF00">
                <a:tint val="45000"/>
                <a:satMod val="400000"/>
              </a:srgbClr>
            </a:duotone>
            <a:extLst>
              <a:ext uri="{28A0092B-C50C-407E-A947-70E740481C1C}">
                <a14:useLocalDpi xmlns:a14="http://schemas.microsoft.com/office/drawing/2010/main" val="0"/>
              </a:ext>
            </a:extLst>
          </a:blip>
          <a:srcRect l="17688" t="26361" r="18632" b="27792"/>
          <a:stretch/>
        </p:blipFill>
        <p:spPr>
          <a:xfrm>
            <a:off x="15436571" y="8534345"/>
            <a:ext cx="1125677" cy="809132"/>
          </a:xfrm>
          <a:prstGeom prst="rect">
            <a:avLst/>
          </a:prstGeom>
        </p:spPr>
      </p:pic>
      <p:pic>
        <p:nvPicPr>
          <p:cNvPr id="63" name="Image 62">
            <a:extLst>
              <a:ext uri="{FF2B5EF4-FFF2-40B4-BE49-F238E27FC236}">
                <a16:creationId xmlns:a16="http://schemas.microsoft.com/office/drawing/2014/main" id="{5BD984DE-77B2-EAC3-7433-1BF6F5793222}"/>
              </a:ext>
            </a:extLst>
          </p:cNvPr>
          <p:cNvPicPr>
            <a:picLocks noChangeAspect="1"/>
          </p:cNvPicPr>
          <p:nvPr>
            <p:custDataLst>
              <p:tags r:id="rId5"/>
            </p:custDataLst>
          </p:nvPr>
        </p:nvPicPr>
        <p:blipFill rotWithShape="1">
          <a:blip r:embed="rId31" cstate="print">
            <a:duotone>
              <a:prstClr val="black"/>
              <a:srgbClr val="FFFF00">
                <a:tint val="45000"/>
                <a:satMod val="400000"/>
              </a:srgbClr>
            </a:duotone>
            <a:extLst>
              <a:ext uri="{28A0092B-C50C-407E-A947-70E740481C1C}">
                <a14:useLocalDpi xmlns:a14="http://schemas.microsoft.com/office/drawing/2010/main" val="0"/>
              </a:ext>
            </a:extLst>
          </a:blip>
          <a:srcRect l="26435" t="28023" r="26500" b="27792"/>
          <a:stretch/>
        </p:blipFill>
        <p:spPr>
          <a:xfrm>
            <a:off x="14393621" y="8934420"/>
            <a:ext cx="621011" cy="583017"/>
          </a:xfrm>
          <a:prstGeom prst="rect">
            <a:avLst/>
          </a:prstGeom>
        </p:spPr>
      </p:pic>
      <p:pic>
        <p:nvPicPr>
          <p:cNvPr id="83" name="Picture 76">
            <a:extLst>
              <a:ext uri="{FF2B5EF4-FFF2-40B4-BE49-F238E27FC236}">
                <a16:creationId xmlns:a16="http://schemas.microsoft.com/office/drawing/2014/main" id="{8A6AA888-7E29-365F-4693-F4ADD3F2ADF5}"/>
              </a:ext>
            </a:extLst>
          </p:cNvPr>
          <p:cNvPicPr>
            <a:picLocks noChangeAspect="1"/>
          </p:cNvPicPr>
          <p:nvPr>
            <p:custDataLst>
              <p:tags r:id="rId6"/>
            </p:custDataLst>
          </p:nvPr>
        </p:nvPicPr>
        <p:blipFill rotWithShape="1">
          <a:blip r:embed="rId32" cstate="print">
            <a:extLst>
              <a:ext uri="{28A0092B-C50C-407E-A947-70E740481C1C}">
                <a14:useLocalDpi xmlns:a14="http://schemas.microsoft.com/office/drawing/2010/main" val="0"/>
              </a:ext>
            </a:extLst>
          </a:blip>
          <a:srcRect l="16459" t="24137" r="15931" b="26558"/>
          <a:stretch/>
        </p:blipFill>
        <p:spPr>
          <a:xfrm>
            <a:off x="14482907" y="2409422"/>
            <a:ext cx="955928" cy="697115"/>
          </a:xfrm>
          <a:prstGeom prst="rect">
            <a:avLst/>
          </a:prstGeom>
        </p:spPr>
      </p:pic>
      <p:cxnSp>
        <p:nvCxnSpPr>
          <p:cNvPr id="90" name="Connecteur : en angle 89">
            <a:extLst>
              <a:ext uri="{FF2B5EF4-FFF2-40B4-BE49-F238E27FC236}">
                <a16:creationId xmlns:a16="http://schemas.microsoft.com/office/drawing/2014/main" id="{5A479134-C345-54A7-EBCF-B3676CAA48F7}"/>
              </a:ext>
            </a:extLst>
          </p:cNvPr>
          <p:cNvCxnSpPr>
            <a:cxnSpLocks/>
            <a:stCxn id="32" idx="2"/>
          </p:cNvCxnSpPr>
          <p:nvPr/>
        </p:nvCxnSpPr>
        <p:spPr>
          <a:xfrm rot="5400000">
            <a:off x="15637034" y="2400147"/>
            <a:ext cx="305073" cy="71351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necteur : en angle 91">
            <a:extLst>
              <a:ext uri="{FF2B5EF4-FFF2-40B4-BE49-F238E27FC236}">
                <a16:creationId xmlns:a16="http://schemas.microsoft.com/office/drawing/2014/main" id="{14AB5B62-04F9-2B7E-672D-DDCF84A372D0}"/>
              </a:ext>
            </a:extLst>
          </p:cNvPr>
          <p:cNvCxnSpPr>
            <a:cxnSpLocks/>
          </p:cNvCxnSpPr>
          <p:nvPr/>
        </p:nvCxnSpPr>
        <p:spPr>
          <a:xfrm>
            <a:off x="13329264" y="2374373"/>
            <a:ext cx="1163424" cy="480281"/>
          </a:xfrm>
          <a:prstGeom prst="bentConnector3">
            <a:avLst>
              <a:gd name="adj1" fmla="val 4386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4239594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4517326-E034-491D-B23D-620BC1504C8A}"/>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 name="Title 2"/>
          <p:cNvSpPr>
            <a:spLocks noGrp="1"/>
          </p:cNvSpPr>
          <p:nvPr>
            <p:ph type="ctrTitle"/>
          </p:nvPr>
        </p:nvSpPr>
        <p:spPr>
          <a:xfrm>
            <a:off x="667319" y="3922778"/>
            <a:ext cx="15129198" cy="2427761"/>
          </a:xfrm>
        </p:spPr>
        <p:txBody>
          <a:bodyPr>
            <a:normAutofit fontScale="9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8100">
                <a:solidFill>
                  <a:schemeClr val="bg1"/>
                </a:solidFill>
                <a:latin typeface="Open Sans"/>
                <a:ea typeface="Open Sans"/>
                <a:cs typeface="Open Sans"/>
              </a:rPr>
              <a:t>Le VMS : La </a:t>
            </a:r>
            <a:r>
              <a:rPr lang="en-US" sz="8100" err="1">
                <a:solidFill>
                  <a:schemeClr val="bg1"/>
                </a:solidFill>
                <a:latin typeface="Open Sans"/>
                <a:ea typeface="Open Sans"/>
                <a:cs typeface="Open Sans"/>
              </a:rPr>
              <a:t>plateforme</a:t>
            </a:r>
            <a:r>
              <a:rPr lang="en-US" sz="8100">
                <a:solidFill>
                  <a:schemeClr val="bg1"/>
                </a:solidFill>
                <a:latin typeface="Open Sans"/>
                <a:ea typeface="Open Sans"/>
                <a:cs typeface="Open Sans"/>
              </a:rPr>
              <a:t> ouverte</a:t>
            </a:r>
            <a:endParaRPr lang="en-US" sz="4200">
              <a:solidFill>
                <a:schemeClr val="bg1"/>
              </a:solidFill>
              <a:latin typeface="Open Sans"/>
              <a:ea typeface="Open Sans"/>
              <a:cs typeface="Open Sans"/>
            </a:endParaRPr>
          </a:p>
        </p:txBody>
      </p:sp>
      <p:sp>
        <p:nvSpPr>
          <p:cNvPr id="5" name="Footer Placeholder 4"/>
          <p:cNvSpPr>
            <a:spLocks noGrp="1"/>
          </p:cNvSpPr>
          <p:nvPr>
            <p:ph type="ftr" sz="quarter" idx="20"/>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US">
              <a:latin typeface="Bricolage Grotesque" pitchFamily="2" charset="0"/>
            </a:endParaRPr>
          </a:p>
        </p:txBody>
      </p:sp>
      <p:sp>
        <p:nvSpPr>
          <p:cNvPr id="6" name="Text Placeholder 5"/>
          <p:cNvSpPr>
            <a:spLocks noGrp="1"/>
          </p:cNvSpPr>
          <p:nvPr>
            <p:ph type="body" sz="quarter" idx="14"/>
          </p:nvPr>
        </p:nvSpPr>
        <p:spPr/>
        <p:txBody>
          <a:bodyPr>
            <a:normAutofit fontScale="70000" lnSpcReduction="2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7" name="Text Placeholder 6"/>
          <p:cNvSpPr>
            <a:spLocks noGrp="1"/>
          </p:cNvSpPr>
          <p:nvPr>
            <p:ph type="body" sz="quarter" idx="15"/>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8" name="Text Placeholder 7"/>
          <p:cNvSpPr>
            <a:spLocks noGrp="1"/>
          </p:cNvSpPr>
          <p:nvPr>
            <p:ph type="body" sz="quarter" idx="23"/>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latin typeface="Bricolage Grotesque" pitchFamily="2" charset="0"/>
            </a:endParaRPr>
          </a:p>
        </p:txBody>
      </p:sp>
      <p:sp>
        <p:nvSpPr>
          <p:cNvPr id="9" name="Segnaposto testo 1">
            <a:extLst>
              <a:ext uri="{FF2B5EF4-FFF2-40B4-BE49-F238E27FC236}">
                <a16:creationId xmlns:a16="http://schemas.microsoft.com/office/drawing/2014/main" id="{7119542B-0097-4866-E90F-FEA1D0F1BD01}"/>
              </a:ext>
            </a:extLst>
          </p:cNvPr>
          <p:cNvSpPr txBox="1">
            <a:spLocks/>
          </p:cNvSpPr>
          <p:nvPr/>
        </p:nvSpPr>
        <p:spPr>
          <a:xfrm>
            <a:off x="5293149" y="7892322"/>
            <a:ext cx="12994851" cy="1902090"/>
          </a:xfrm>
          <a:prstGeom prst="rect">
            <a:avLst/>
          </a:prstGeom>
        </p:spPr>
        <p:txBody>
          <a:bodyPr>
            <a:norm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it-IT" sz="4800" b="1" i="1">
                <a:solidFill>
                  <a:schemeClr val="bg1"/>
                </a:solidFill>
                <a:latin typeface="Bricolage Grotesque" pitchFamily="2" charset="0"/>
              </a:rPr>
              <a:t>« L’esprit est comme un parachute. Il fonctionne </a:t>
            </a:r>
          </a:p>
          <a:p>
            <a:pPr marL="0" indent="0">
              <a:buNone/>
            </a:pPr>
            <a:r>
              <a:rPr lang="it-IT" sz="4800" b="1" i="1">
                <a:solidFill>
                  <a:schemeClr val="bg1"/>
                </a:solidFill>
                <a:latin typeface="Bricolage Grotesque" pitchFamily="2" charset="0"/>
              </a:rPr>
              <a:t>uniquement lorsqu’il est ouvert ».</a:t>
            </a:r>
            <a:endParaRPr lang="it-IT" sz="4800" b="1">
              <a:solidFill>
                <a:schemeClr val="bg1"/>
              </a:solidFill>
              <a:latin typeface="Bricolage Grotesque" pitchFamily="2" charset="0"/>
            </a:endParaRPr>
          </a:p>
        </p:txBody>
      </p:sp>
      <p:sp>
        <p:nvSpPr>
          <p:cNvPr id="12" name="ZoneTexte 11">
            <a:extLst>
              <a:ext uri="{FF2B5EF4-FFF2-40B4-BE49-F238E27FC236}">
                <a16:creationId xmlns:a16="http://schemas.microsoft.com/office/drawing/2014/main" id="{981B63D1-3E19-9BDE-A24E-B43E12A4B0D0}"/>
              </a:ext>
            </a:extLst>
          </p:cNvPr>
          <p:cNvSpPr txBox="1"/>
          <p:nvPr/>
        </p:nvSpPr>
        <p:spPr>
          <a:xfrm>
            <a:off x="13845290" y="9402897"/>
            <a:ext cx="2568939" cy="1338828"/>
          </a:xfrm>
          <a:prstGeom prst="rect">
            <a:avLst/>
          </a:prstGeom>
          <a:noFill/>
        </p:spPr>
        <p:txBody>
          <a:bodyPr wrap="square">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a:solidFill>
                  <a:schemeClr val="accent4">
                    <a:lumMod val="60000"/>
                    <a:lumOff val="40000"/>
                  </a:schemeClr>
                </a:solidFill>
                <a:latin typeface="Bricolage Grotesque" pitchFamily="2" charset="0"/>
              </a:rPr>
              <a:t>Albert Einstein</a:t>
            </a:r>
          </a:p>
        </p:txBody>
      </p:sp>
    </p:spTree>
    <p:custDataLst>
      <p:tags r:id="rId1"/>
    </p:custDataLst>
    <p:extLst>
      <p:ext uri="{BB962C8B-B14F-4D97-AF65-F5344CB8AC3E}">
        <p14:creationId xmlns:p14="http://schemas.microsoft.com/office/powerpoint/2010/main" val="141356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660FE-7E14-FA48-F631-87B5B9692E42}"/>
            </a:ext>
          </a:extLst>
        </p:cNvPr>
        <p:cNvGrpSpPr/>
        <p:nvPr/>
      </p:nvGrpSpPr>
      <p:grpSpPr>
        <a:xfrm>
          <a:off x="0" y="0"/>
          <a:ext cx="0" cy="0"/>
          <a:chOff x="0" y="0"/>
          <a:chExt cx="0" cy="0"/>
        </a:xfrm>
      </p:grpSpPr>
      <p:sp>
        <p:nvSpPr>
          <p:cNvPr id="10" name="Rectangle : coins arrondis 9">
            <a:extLst>
              <a:ext uri="{FF2B5EF4-FFF2-40B4-BE49-F238E27FC236}">
                <a16:creationId xmlns:a16="http://schemas.microsoft.com/office/drawing/2014/main" id="{CCF33381-EBED-FC1C-A15E-32A3D6BB9373}"/>
              </a:ext>
            </a:extLst>
          </p:cNvPr>
          <p:cNvSpPr/>
          <p:nvPr/>
        </p:nvSpPr>
        <p:spPr>
          <a:xfrm>
            <a:off x="15505043" y="2400300"/>
            <a:ext cx="2295939" cy="732628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4050">
              <a:solidFill>
                <a:schemeClr val="tx1"/>
              </a:solidFill>
            </a:endParaRPr>
          </a:p>
        </p:txBody>
      </p:sp>
      <p:sp>
        <p:nvSpPr>
          <p:cNvPr id="2" name="Date Placeholder 1" hidden="1">
            <a:extLst>
              <a:ext uri="{FF2B5EF4-FFF2-40B4-BE49-F238E27FC236}">
                <a16:creationId xmlns:a16="http://schemas.microsoft.com/office/drawing/2014/main" id="{FACF79DF-2B00-75FC-6F89-F4FB15101906}"/>
              </a:ext>
            </a:extLst>
          </p:cNvPr>
          <p:cNvSpPr>
            <a:spLocks noGrp="1"/>
          </p:cNvSpPr>
          <p:nvPr>
            <p:ph type="dt" sz="half" idx="15"/>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C6F33567-9933-4CE5-AA11-AB5C0D679CBF}" type="datetime4">
              <a:rPr lang="en-GB" smtClean="0"/>
              <a:t>7 February 2025</a:t>
            </a:fld>
            <a:endParaRPr lang="en-GB"/>
          </a:p>
        </p:txBody>
      </p:sp>
      <p:sp>
        <p:nvSpPr>
          <p:cNvPr id="3" name="Footer Placeholder 2" hidden="1">
            <a:extLst>
              <a:ext uri="{FF2B5EF4-FFF2-40B4-BE49-F238E27FC236}">
                <a16:creationId xmlns:a16="http://schemas.microsoft.com/office/drawing/2014/main" id="{D267CFA0-9437-4C16-A2E5-8EA161A67322}"/>
              </a:ext>
            </a:extLst>
          </p:cNvPr>
          <p:cNvSpPr>
            <a:spLocks noGrp="1"/>
          </p:cNvSpPr>
          <p:nvPr>
            <p:ph type="ftr" sz="quarter" idx="16"/>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GB"/>
          </a:p>
        </p:txBody>
      </p:sp>
      <p:sp>
        <p:nvSpPr>
          <p:cNvPr id="4" name="Slide Number Placeholder 3" hidden="1">
            <a:extLst>
              <a:ext uri="{FF2B5EF4-FFF2-40B4-BE49-F238E27FC236}">
                <a16:creationId xmlns:a16="http://schemas.microsoft.com/office/drawing/2014/main" id="{4BF08C97-11A3-9235-5B21-9385A44E32FB}"/>
              </a:ext>
            </a:extLst>
          </p:cNvPr>
          <p:cNvSpPr>
            <a:spLocks noGrp="1"/>
          </p:cNvSpPr>
          <p:nvPr>
            <p:ph type="sldNum" sz="quarter" idx="18"/>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23AA811B-2EBD-4900-905E-5BE206449611}" type="slidenum">
              <a:rPr lang="en-GB" smtClean="0"/>
              <a:pPr/>
              <a:t>22</a:t>
            </a:fld>
            <a:endParaRPr lang="en-GB"/>
          </a:p>
        </p:txBody>
      </p:sp>
      <p:sp>
        <p:nvSpPr>
          <p:cNvPr id="5" name="Title 1">
            <a:extLst>
              <a:ext uri="{FF2B5EF4-FFF2-40B4-BE49-F238E27FC236}">
                <a16:creationId xmlns:a16="http://schemas.microsoft.com/office/drawing/2014/main" id="{D091F54F-0967-1B56-E5A8-DA67A0C01B93}"/>
              </a:ext>
            </a:extLst>
          </p:cNvPr>
          <p:cNvSpPr>
            <a:spLocks noGrp="1"/>
          </p:cNvSpPr>
          <p:nvPr>
            <p:ph type="title"/>
          </p:nvPr>
        </p:nvSpPr>
        <p:spPr>
          <a:xfrm>
            <a:off x="447687" y="211649"/>
            <a:ext cx="14601519" cy="1111667"/>
          </a:xfrm>
        </p:spPr>
        <p:txBody>
          <a:bodyPr anchor="t">
            <a:norm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3900" b="1">
                <a:solidFill>
                  <a:srgbClr val="0099DA"/>
                </a:solidFill>
                <a:latin typeface="Bricolage Grotesque" pitchFamily="2" charset="0"/>
                <a:ea typeface="Open Sans Extrabold"/>
                <a:cs typeface="Open Sans Extrabold"/>
              </a:rPr>
              <a:t>Contrôle d’accès sur Xprotect</a:t>
            </a:r>
            <a:endParaRPr lang="fr-FR" sz="2100" b="1">
              <a:solidFill>
                <a:srgbClr val="0099DA"/>
              </a:solidFill>
              <a:latin typeface="Bricolage Grotesque" pitchFamily="2" charset="0"/>
            </a:endParaRPr>
          </a:p>
        </p:txBody>
      </p:sp>
      <p:sp>
        <p:nvSpPr>
          <p:cNvPr id="7" name="Freeform: Shape 48">
            <a:extLst>
              <a:ext uri="{FF2B5EF4-FFF2-40B4-BE49-F238E27FC236}">
                <a16:creationId xmlns:a16="http://schemas.microsoft.com/office/drawing/2014/main" id="{FD6170A5-7545-4408-6E6C-8D95D8FFC089}"/>
              </a:ext>
            </a:extLst>
          </p:cNvPr>
          <p:cNvSpPr/>
          <p:nvPr/>
        </p:nvSpPr>
        <p:spPr>
          <a:xfrm rot="10800000">
            <a:off x="1530328" y="966187"/>
            <a:ext cx="12871472" cy="8670947"/>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rgbClr val="1F98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4050" b="1">
              <a:latin typeface="Bricolage Grotesque" pitchFamily="2" charset="0"/>
            </a:endParaRPr>
          </a:p>
        </p:txBody>
      </p:sp>
      <p:sp>
        <p:nvSpPr>
          <p:cNvPr id="8" name="Rectangle 7">
            <a:extLst>
              <a:ext uri="{FF2B5EF4-FFF2-40B4-BE49-F238E27FC236}">
                <a16:creationId xmlns:a16="http://schemas.microsoft.com/office/drawing/2014/main" id="{F3CCC88A-2448-5866-4576-9F7674A4F8AC}"/>
              </a:ext>
            </a:extLst>
          </p:cNvPr>
          <p:cNvSpPr/>
          <p:nvPr/>
        </p:nvSpPr>
        <p:spPr>
          <a:xfrm>
            <a:off x="1866512" y="1831913"/>
            <a:ext cx="12296750" cy="7564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3000" b="1" noProof="0" err="1">
              <a:latin typeface="Bricolage Grotesque" pitchFamily="2" charset="0"/>
            </a:endParaRPr>
          </a:p>
        </p:txBody>
      </p:sp>
      <p:pic>
        <p:nvPicPr>
          <p:cNvPr id="9" name="Picture 9">
            <a:extLst>
              <a:ext uri="{FF2B5EF4-FFF2-40B4-BE49-F238E27FC236}">
                <a16:creationId xmlns:a16="http://schemas.microsoft.com/office/drawing/2014/main" id="{1DA9F1B4-C393-2DB1-5392-5BB8A2676ED1}"/>
              </a:ext>
            </a:extLst>
          </p:cNvPr>
          <p:cNvPicPr>
            <a:picLocks noChangeAspect="1"/>
          </p:cNvPicPr>
          <p:nvPr/>
        </p:nvPicPr>
        <p:blipFill>
          <a:blip r:embed="rId4"/>
          <a:stretch>
            <a:fillRect/>
          </a:stretch>
        </p:blipFill>
        <p:spPr>
          <a:xfrm>
            <a:off x="1959902" y="1871852"/>
            <a:ext cx="12084089" cy="7501985"/>
          </a:xfrm>
          <a:prstGeom prst="rect">
            <a:avLst/>
          </a:prstGeom>
        </p:spPr>
      </p:pic>
      <p:sp>
        <p:nvSpPr>
          <p:cNvPr id="18" name="TextBox 47">
            <a:extLst>
              <a:ext uri="{FF2B5EF4-FFF2-40B4-BE49-F238E27FC236}">
                <a16:creationId xmlns:a16="http://schemas.microsoft.com/office/drawing/2014/main" id="{75373333-8BBD-100C-515C-D3E4D5B3BA93}"/>
              </a:ext>
            </a:extLst>
          </p:cNvPr>
          <p:cNvSpPr txBox="1"/>
          <p:nvPr/>
        </p:nvSpPr>
        <p:spPr>
          <a:xfrm>
            <a:off x="16268216" y="2731799"/>
            <a:ext cx="1164167" cy="230832"/>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1500" b="1" i="1" err="1">
                <a:solidFill>
                  <a:srgbClr val="1F98D5"/>
                </a:solidFill>
                <a:latin typeface="Bricolage Grotesque" pitchFamily="2" charset="0"/>
              </a:rPr>
              <a:t>Powered</a:t>
            </a:r>
            <a:r>
              <a:rPr lang="fr-FR" sz="1500" b="1" i="1">
                <a:solidFill>
                  <a:srgbClr val="1F98D5"/>
                </a:solidFill>
                <a:latin typeface="Bricolage Grotesque" pitchFamily="2" charset="0"/>
              </a:rPr>
              <a:t> by</a:t>
            </a:r>
          </a:p>
        </p:txBody>
      </p:sp>
      <p:pic>
        <p:nvPicPr>
          <p:cNvPr id="26" name="Image 25">
            <a:extLst>
              <a:ext uri="{FF2B5EF4-FFF2-40B4-BE49-F238E27FC236}">
                <a16:creationId xmlns:a16="http://schemas.microsoft.com/office/drawing/2014/main" id="{E3F0D3F1-6ADB-3F1F-DA2D-3A9F4DA35FD3}"/>
              </a:ext>
            </a:extLst>
          </p:cNvPr>
          <p:cNvPicPr>
            <a:picLocks noChangeAspect="1"/>
          </p:cNvPicPr>
          <p:nvPr/>
        </p:nvPicPr>
        <p:blipFill>
          <a:blip r:embed="rId5"/>
          <a:stretch>
            <a:fillRect/>
          </a:stretch>
        </p:blipFill>
        <p:spPr>
          <a:xfrm>
            <a:off x="15969509" y="3106454"/>
            <a:ext cx="1306460" cy="554256"/>
          </a:xfrm>
          <a:prstGeom prst="rect">
            <a:avLst/>
          </a:prstGeom>
        </p:spPr>
      </p:pic>
      <p:pic>
        <p:nvPicPr>
          <p:cNvPr id="27" name="Image 26">
            <a:extLst>
              <a:ext uri="{FF2B5EF4-FFF2-40B4-BE49-F238E27FC236}">
                <a16:creationId xmlns:a16="http://schemas.microsoft.com/office/drawing/2014/main" id="{1C06EECB-D34E-42AC-1FAF-28236B8745CF}"/>
              </a:ext>
            </a:extLst>
          </p:cNvPr>
          <p:cNvPicPr>
            <a:picLocks noChangeAspect="1"/>
          </p:cNvPicPr>
          <p:nvPr/>
        </p:nvPicPr>
        <p:blipFill>
          <a:blip r:embed="rId6"/>
          <a:stretch>
            <a:fillRect/>
          </a:stretch>
        </p:blipFill>
        <p:spPr>
          <a:xfrm>
            <a:off x="15923696" y="3820883"/>
            <a:ext cx="1389750" cy="521157"/>
          </a:xfrm>
          <a:prstGeom prst="rect">
            <a:avLst/>
          </a:prstGeom>
        </p:spPr>
      </p:pic>
      <p:grpSp>
        <p:nvGrpSpPr>
          <p:cNvPr id="11" name="Groupe 10">
            <a:extLst>
              <a:ext uri="{FF2B5EF4-FFF2-40B4-BE49-F238E27FC236}">
                <a16:creationId xmlns:a16="http://schemas.microsoft.com/office/drawing/2014/main" id="{5EC05C77-405B-0A2D-2E2D-D8ACFF945C68}"/>
              </a:ext>
            </a:extLst>
          </p:cNvPr>
          <p:cNvGrpSpPr/>
          <p:nvPr/>
        </p:nvGrpSpPr>
        <p:grpSpPr>
          <a:xfrm>
            <a:off x="16059444" y="148481"/>
            <a:ext cx="1419126" cy="1883616"/>
            <a:chOff x="10715261" y="204645"/>
            <a:chExt cx="978417" cy="1328532"/>
          </a:xfrm>
        </p:grpSpPr>
        <p:pic>
          <p:nvPicPr>
            <p:cNvPr id="6" name="Image 5">
              <a:extLst>
                <a:ext uri="{FF2B5EF4-FFF2-40B4-BE49-F238E27FC236}">
                  <a16:creationId xmlns:a16="http://schemas.microsoft.com/office/drawing/2014/main" id="{F698A9D2-4EDE-2ED1-3360-AD78DBB6E267}"/>
                </a:ext>
              </a:extLst>
            </p:cNvPr>
            <p:cNvPicPr>
              <a:picLocks noChangeAspect="1"/>
            </p:cNvPicPr>
            <p:nvPr/>
          </p:nvPicPr>
          <p:blipFill rotWithShape="1">
            <a:blip r:embed="rId7"/>
            <a:srcRect l="22226" t="11387" r="21515" b="12223"/>
            <a:stretch/>
          </p:blipFill>
          <p:spPr>
            <a:xfrm>
              <a:off x="10715261" y="204645"/>
              <a:ext cx="978417" cy="1328532"/>
            </a:xfrm>
            <a:prstGeom prst="rect">
              <a:avLst/>
            </a:prstGeom>
          </p:spPr>
        </p:pic>
        <p:sp>
          <p:nvSpPr>
            <p:cNvPr id="51" name="Rectangle 50">
              <a:extLst>
                <a:ext uri="{FF2B5EF4-FFF2-40B4-BE49-F238E27FC236}">
                  <a16:creationId xmlns:a16="http://schemas.microsoft.com/office/drawing/2014/main" id="{933272B1-88FF-255C-FAB3-053A17B1D683}"/>
                </a:ext>
              </a:extLst>
            </p:cNvPr>
            <p:cNvSpPr/>
            <p:nvPr/>
          </p:nvSpPr>
          <p:spPr>
            <a:xfrm>
              <a:off x="10944113" y="1245722"/>
              <a:ext cx="537882" cy="24204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4050" b="1">
                <a:latin typeface="Bricolage Grotesque" pitchFamily="2" charset="0"/>
              </a:endParaRPr>
            </a:p>
          </p:txBody>
        </p:sp>
      </p:grpSp>
      <p:pic>
        <p:nvPicPr>
          <p:cNvPr id="52" name="Picture 24" descr="upload.wikimedia.org/wikipedia/commons/2/2b/Axi...">
            <a:extLst>
              <a:ext uri="{FF2B5EF4-FFF2-40B4-BE49-F238E27FC236}">
                <a16:creationId xmlns:a16="http://schemas.microsoft.com/office/drawing/2014/main" id="{0DD96BE8-7B5A-7F67-8E84-589DF1796A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30206" y="4370388"/>
            <a:ext cx="984632" cy="39903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logo prysm supervision PSIM">
            <a:extLst>
              <a:ext uri="{FF2B5EF4-FFF2-40B4-BE49-F238E27FC236}">
                <a16:creationId xmlns:a16="http://schemas.microsoft.com/office/drawing/2014/main" id="{87890EAC-A76D-FC77-49D6-B59F679692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47966" y="8956061"/>
            <a:ext cx="1068533" cy="43275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2" descr="2N - a Global Leader in IP Intercoms and Access Control - 2N">
            <a:extLst>
              <a:ext uri="{FF2B5EF4-FFF2-40B4-BE49-F238E27FC236}">
                <a16:creationId xmlns:a16="http://schemas.microsoft.com/office/drawing/2014/main" id="{FB795C12-6A30-F502-B01A-EE87E6C5EC1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404" r="11178"/>
          <a:stretch/>
        </p:blipFill>
        <p:spPr bwMode="auto">
          <a:xfrm>
            <a:off x="16292969" y="6207640"/>
            <a:ext cx="703287" cy="4769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Lenel - FULL PROTECTION">
            <a:extLst>
              <a:ext uri="{FF2B5EF4-FFF2-40B4-BE49-F238E27FC236}">
                <a16:creationId xmlns:a16="http://schemas.microsoft.com/office/drawing/2014/main" id="{D54A0E0B-A23A-795D-DEBF-BEA9A5B4685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4133" b="21467"/>
          <a:stretch/>
        </p:blipFill>
        <p:spPr bwMode="auto">
          <a:xfrm>
            <a:off x="16013256" y="4942492"/>
            <a:ext cx="1262712" cy="4040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ALCEA | Concepteur français de supervision de sûreté">
            <a:extLst>
              <a:ext uri="{FF2B5EF4-FFF2-40B4-BE49-F238E27FC236}">
                <a16:creationId xmlns:a16="http://schemas.microsoft.com/office/drawing/2014/main" id="{621CDAA1-6B87-0A2D-173D-1383FBFAFCE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39369" y="7915656"/>
            <a:ext cx="1280897" cy="3082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 descr="Installateur contrôle d'accès ARD - OMNIUM Concept">
            <a:extLst>
              <a:ext uri="{FF2B5EF4-FFF2-40B4-BE49-F238E27FC236}">
                <a16:creationId xmlns:a16="http://schemas.microsoft.com/office/drawing/2014/main" id="{51DBB1E3-7D3D-86D1-4937-A2E4A91EAD9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266365" y="6696898"/>
            <a:ext cx="718434" cy="5369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FR | Paxton">
            <a:extLst>
              <a:ext uri="{FF2B5EF4-FFF2-40B4-BE49-F238E27FC236}">
                <a16:creationId xmlns:a16="http://schemas.microsoft.com/office/drawing/2014/main" id="{E7631083-C8DB-A282-30DA-82F3E70DE75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32695" y="8428442"/>
            <a:ext cx="1120946" cy="34855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A2SE - Partenaires">
            <a:extLst>
              <a:ext uri="{FF2B5EF4-FFF2-40B4-BE49-F238E27FC236}">
                <a16:creationId xmlns:a16="http://schemas.microsoft.com/office/drawing/2014/main" id="{3B2F6A6B-0330-C4B2-29DA-C480F7C2876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128759" y="7380593"/>
            <a:ext cx="1024881" cy="3082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Logiciel de contrôle d'accès (castel accès)">
            <a:extLst>
              <a:ext uri="{FF2B5EF4-FFF2-40B4-BE49-F238E27FC236}">
                <a16:creationId xmlns:a16="http://schemas.microsoft.com/office/drawing/2014/main" id="{F97A5AE1-BB3C-5B6C-10CC-C7175916837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266365" y="5481732"/>
            <a:ext cx="805553" cy="604164"/>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80123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52"/>
                                        </p:tgtEl>
                                        <p:attrNameLst>
                                          <p:attrName>style.visibility</p:attrName>
                                        </p:attrNameLst>
                                      </p:cBhvr>
                                      <p:to>
                                        <p:strVal val="visible"/>
                                      </p:to>
                                    </p:set>
                                    <p:animEffect transition="in" filter="fade">
                                      <p:cBhvr>
                                        <p:cTn id="9" dur="500"/>
                                        <p:tgtEl>
                                          <p:spTgt spid="52"/>
                                        </p:tgtEl>
                                      </p:cBhvr>
                                    </p:animEffect>
                                  </p:childTnLst>
                                </p:cTn>
                              </p:par>
                              <p:par>
                                <p:cTn id="10" presetID="10" presetClass="entr" presetSubtype="0" fill="hold" nodeType="withEffect">
                                  <p:stCondLst>
                                    <p:cond delay="50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nodeType="withEffect">
                                  <p:stCondLst>
                                    <p:cond delay="50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nodeType="withEffect">
                                  <p:stCondLst>
                                    <p:cond delay="50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nodeType="withEffect">
                                  <p:stCondLst>
                                    <p:cond delay="50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nodeType="withEffect">
                                  <p:stCondLst>
                                    <p:cond delay="50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nodeType="withEffect">
                                  <p:stCondLst>
                                    <p:cond delay="50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nodeType="withEffect">
                                  <p:stCondLst>
                                    <p:cond delay="50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50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BDA3-9580-E986-00F0-95D115198455}"/>
            </a:ext>
          </a:extLst>
        </p:cNvPr>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C73135BF-CF10-3BE4-A675-79205E246B58}"/>
              </a:ext>
            </a:extLst>
          </p:cNvPr>
          <p:cNvSpPr>
            <a:spLocks noGrp="1"/>
          </p:cNvSpPr>
          <p:nvPr>
            <p:ph type="dt" sz="half" idx="15"/>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C6F33567-9933-4CE5-AA11-AB5C0D679CBF}" type="datetime4">
              <a:rPr lang="en-GB" smtClean="0"/>
              <a:t>7 February 2025</a:t>
            </a:fld>
            <a:endParaRPr lang="en-GB"/>
          </a:p>
        </p:txBody>
      </p:sp>
      <p:sp>
        <p:nvSpPr>
          <p:cNvPr id="3" name="Footer Placeholder 2" hidden="1">
            <a:extLst>
              <a:ext uri="{FF2B5EF4-FFF2-40B4-BE49-F238E27FC236}">
                <a16:creationId xmlns:a16="http://schemas.microsoft.com/office/drawing/2014/main" id="{3FFE37D0-FC75-8A50-4A6C-DE93EBDD107C}"/>
              </a:ext>
            </a:extLst>
          </p:cNvPr>
          <p:cNvSpPr>
            <a:spLocks noGrp="1"/>
          </p:cNvSpPr>
          <p:nvPr>
            <p:ph type="ftr" sz="quarter" idx="16"/>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GB"/>
          </a:p>
        </p:txBody>
      </p:sp>
      <p:sp>
        <p:nvSpPr>
          <p:cNvPr id="4" name="Slide Number Placeholder 3" hidden="1">
            <a:extLst>
              <a:ext uri="{FF2B5EF4-FFF2-40B4-BE49-F238E27FC236}">
                <a16:creationId xmlns:a16="http://schemas.microsoft.com/office/drawing/2014/main" id="{26CC6E26-C246-8C49-B5EF-1BA5B8EE949B}"/>
              </a:ext>
            </a:extLst>
          </p:cNvPr>
          <p:cNvSpPr>
            <a:spLocks noGrp="1"/>
          </p:cNvSpPr>
          <p:nvPr>
            <p:ph type="sldNum" sz="quarter" idx="18"/>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23AA811B-2EBD-4900-905E-5BE206449611}" type="slidenum">
              <a:rPr lang="en-GB" smtClean="0"/>
              <a:pPr/>
              <a:t>23</a:t>
            </a:fld>
            <a:endParaRPr lang="en-GB"/>
          </a:p>
        </p:txBody>
      </p:sp>
      <p:pic>
        <p:nvPicPr>
          <p:cNvPr id="5" name="Picture 8">
            <a:extLst>
              <a:ext uri="{FF2B5EF4-FFF2-40B4-BE49-F238E27FC236}">
                <a16:creationId xmlns:a16="http://schemas.microsoft.com/office/drawing/2014/main" id="{EC4FF9D7-5785-3F37-7DC5-2C6D2D374534}"/>
              </a:ext>
            </a:extLst>
          </p:cNvPr>
          <p:cNvPicPr>
            <a:picLocks noChangeAspect="1"/>
          </p:cNvPicPr>
          <p:nvPr>
            <p:custDataLst>
              <p:tags r:id="rId3"/>
            </p:custDataLst>
          </p:nvPr>
        </p:nvPicPr>
        <p:blipFill rotWithShape="1">
          <a:blip r:embed="rId5">
            <a:extLst>
              <a:ext uri="{28A0092B-C50C-407E-A947-70E740481C1C}">
                <a14:useLocalDpi xmlns:a14="http://schemas.microsoft.com/office/drawing/2010/main" val="0"/>
              </a:ext>
            </a:extLst>
          </a:blip>
          <a:srcRect l="20378" r="20378"/>
          <a:stretch/>
        </p:blipFill>
        <p:spPr>
          <a:xfrm>
            <a:off x="9144000" y="0"/>
            <a:ext cx="9144000" cy="10287000"/>
          </a:xfrm>
          <a:prstGeom prst="rect">
            <a:avLst/>
          </a:prstGeom>
        </p:spPr>
      </p:pic>
      <p:sp>
        <p:nvSpPr>
          <p:cNvPr id="6" name="Title 1">
            <a:extLst>
              <a:ext uri="{FF2B5EF4-FFF2-40B4-BE49-F238E27FC236}">
                <a16:creationId xmlns:a16="http://schemas.microsoft.com/office/drawing/2014/main" id="{9CCC99C7-2763-2CD7-1075-1A670A51E524}"/>
              </a:ext>
            </a:extLst>
          </p:cNvPr>
          <p:cNvSpPr>
            <a:spLocks noGrp="1"/>
          </p:cNvSpPr>
          <p:nvPr>
            <p:ph type="title"/>
          </p:nvPr>
        </p:nvSpPr>
        <p:spPr>
          <a:xfrm>
            <a:off x="0" y="425858"/>
            <a:ext cx="9577554" cy="1030757"/>
          </a:xfrm>
        </p:spPr>
        <p:txBody>
          <a:bodyPr anchor="t">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3600" b="1">
                <a:solidFill>
                  <a:srgbClr val="0099DA"/>
                </a:solidFill>
                <a:latin typeface="Bricolage Grotesque" pitchFamily="2" charset="0"/>
                <a:ea typeface="Open Sans Extrabold"/>
                <a:cs typeface="Open Sans Extrabold"/>
              </a:rPr>
              <a:t>Le Pouvoir de la Métadonnée embarquée</a:t>
            </a:r>
            <a:endParaRPr lang="fr-FR" sz="3600" b="1">
              <a:solidFill>
                <a:srgbClr val="0099DA"/>
              </a:solidFill>
              <a:latin typeface="Bricolage Grotesque" pitchFamily="2" charset="0"/>
            </a:endParaRPr>
          </a:p>
        </p:txBody>
      </p:sp>
      <p:sp>
        <p:nvSpPr>
          <p:cNvPr id="7" name="Freeform: Shape 42">
            <a:extLst>
              <a:ext uri="{FF2B5EF4-FFF2-40B4-BE49-F238E27FC236}">
                <a16:creationId xmlns:a16="http://schemas.microsoft.com/office/drawing/2014/main" id="{00E5CD97-3CB4-B073-C7DA-258F08C0EE33}"/>
              </a:ext>
            </a:extLst>
          </p:cNvPr>
          <p:cNvSpPr/>
          <p:nvPr/>
        </p:nvSpPr>
        <p:spPr>
          <a:xfrm rot="10800000">
            <a:off x="298513" y="2400933"/>
            <a:ext cx="8295602" cy="6474126"/>
          </a:xfrm>
          <a:custGeom>
            <a:avLst/>
            <a:gdLst>
              <a:gd name="connsiteX0" fmla="*/ 0 w 3539778"/>
              <a:gd name="connsiteY0" fmla="*/ 0 h 3385372"/>
              <a:gd name="connsiteX1" fmla="*/ 139100 w 3539778"/>
              <a:gd name="connsiteY1" fmla="*/ 0 h 3385372"/>
              <a:gd name="connsiteX2" fmla="*/ 460210 w 3539778"/>
              <a:gd name="connsiteY2" fmla="*/ 0 h 3385372"/>
              <a:gd name="connsiteX3" fmla="*/ 810811 w 3539778"/>
              <a:gd name="connsiteY3" fmla="*/ 0 h 3385372"/>
              <a:gd name="connsiteX4" fmla="*/ 1325817 w 3539778"/>
              <a:gd name="connsiteY4" fmla="*/ 0 h 3385372"/>
              <a:gd name="connsiteX5" fmla="*/ 1651859 w 3539778"/>
              <a:gd name="connsiteY5" fmla="*/ 0 h 3385372"/>
              <a:gd name="connsiteX6" fmla="*/ 1676418 w 3539778"/>
              <a:gd name="connsiteY6" fmla="*/ 0 h 3385372"/>
              <a:gd name="connsiteX7" fmla="*/ 2002460 w 3539778"/>
              <a:gd name="connsiteY7" fmla="*/ 0 h 3385372"/>
              <a:gd name="connsiteX8" fmla="*/ 2323570 w 3539778"/>
              <a:gd name="connsiteY8" fmla="*/ 0 h 3385372"/>
              <a:gd name="connsiteX9" fmla="*/ 2674171 w 3539778"/>
              <a:gd name="connsiteY9" fmla="*/ 0 h 3385372"/>
              <a:gd name="connsiteX10" fmla="*/ 3189177 w 3539778"/>
              <a:gd name="connsiteY10" fmla="*/ 0 h 3385372"/>
              <a:gd name="connsiteX11" fmla="*/ 3539778 w 3539778"/>
              <a:gd name="connsiteY11" fmla="*/ 0 h 3385372"/>
              <a:gd name="connsiteX12" fmla="*/ 3539778 w 3539778"/>
              <a:gd name="connsiteY12" fmla="*/ 87258 h 3385372"/>
              <a:gd name="connsiteX13" fmla="*/ 3539778 w 3539778"/>
              <a:gd name="connsiteY13" fmla="*/ 301441 h 3385372"/>
              <a:gd name="connsiteX14" fmla="*/ 3539778 w 3539778"/>
              <a:gd name="connsiteY14" fmla="*/ 388699 h 3385372"/>
              <a:gd name="connsiteX15" fmla="*/ 3539778 w 3539778"/>
              <a:gd name="connsiteY15" fmla="*/ 450353 h 3385372"/>
              <a:gd name="connsiteX16" fmla="*/ 3539778 w 3539778"/>
              <a:gd name="connsiteY16" fmla="*/ 528021 h 3385372"/>
              <a:gd name="connsiteX17" fmla="*/ 3539778 w 3539778"/>
              <a:gd name="connsiteY17" fmla="*/ 537611 h 3385372"/>
              <a:gd name="connsiteX18" fmla="*/ 3539778 w 3539778"/>
              <a:gd name="connsiteY18" fmla="*/ 615279 h 3385372"/>
              <a:gd name="connsiteX19" fmla="*/ 3539778 w 3539778"/>
              <a:gd name="connsiteY19" fmla="*/ 751794 h 3385372"/>
              <a:gd name="connsiteX20" fmla="*/ 3539778 w 3539778"/>
              <a:gd name="connsiteY20" fmla="*/ 829462 h 3385372"/>
              <a:gd name="connsiteX21" fmla="*/ 3539778 w 3539778"/>
              <a:gd name="connsiteY21" fmla="*/ 839052 h 3385372"/>
              <a:gd name="connsiteX22" fmla="*/ 3539778 w 3539778"/>
              <a:gd name="connsiteY22" fmla="*/ 916720 h 3385372"/>
              <a:gd name="connsiteX23" fmla="*/ 3539778 w 3539778"/>
              <a:gd name="connsiteY23" fmla="*/ 978374 h 3385372"/>
              <a:gd name="connsiteX24" fmla="*/ 3539778 w 3539778"/>
              <a:gd name="connsiteY24" fmla="*/ 1065632 h 3385372"/>
              <a:gd name="connsiteX25" fmla="*/ 3539778 w 3539778"/>
              <a:gd name="connsiteY25" fmla="*/ 1279815 h 3385372"/>
              <a:gd name="connsiteX26" fmla="*/ 3539778 w 3539778"/>
              <a:gd name="connsiteY26" fmla="*/ 1367073 h 3385372"/>
              <a:gd name="connsiteX27" fmla="*/ 3539778 w 3539778"/>
              <a:gd name="connsiteY27" fmla="*/ 1702927 h 3385372"/>
              <a:gd name="connsiteX28" fmla="*/ 3539778 w 3539778"/>
              <a:gd name="connsiteY28" fmla="*/ 1790185 h 3385372"/>
              <a:gd name="connsiteX29" fmla="*/ 3539778 w 3539778"/>
              <a:gd name="connsiteY29" fmla="*/ 2004369 h 3385372"/>
              <a:gd name="connsiteX30" fmla="*/ 3539778 w 3539778"/>
              <a:gd name="connsiteY30" fmla="*/ 2091627 h 3385372"/>
              <a:gd name="connsiteX31" fmla="*/ 3539778 w 3539778"/>
              <a:gd name="connsiteY31" fmla="*/ 2153280 h 3385372"/>
              <a:gd name="connsiteX32" fmla="*/ 3539778 w 3539778"/>
              <a:gd name="connsiteY32" fmla="*/ 2230948 h 3385372"/>
              <a:gd name="connsiteX33" fmla="*/ 3539778 w 3539778"/>
              <a:gd name="connsiteY33" fmla="*/ 2240538 h 3385372"/>
              <a:gd name="connsiteX34" fmla="*/ 3539778 w 3539778"/>
              <a:gd name="connsiteY34" fmla="*/ 2318206 h 3385372"/>
              <a:gd name="connsiteX35" fmla="*/ 3539778 w 3539778"/>
              <a:gd name="connsiteY35" fmla="*/ 2454722 h 3385372"/>
              <a:gd name="connsiteX36" fmla="*/ 3539778 w 3539778"/>
              <a:gd name="connsiteY36" fmla="*/ 2532389 h 3385372"/>
              <a:gd name="connsiteX37" fmla="*/ 3539778 w 3539778"/>
              <a:gd name="connsiteY37" fmla="*/ 2541980 h 3385372"/>
              <a:gd name="connsiteX38" fmla="*/ 3539778 w 3539778"/>
              <a:gd name="connsiteY38" fmla="*/ 2619647 h 3385372"/>
              <a:gd name="connsiteX39" fmla="*/ 3539778 w 3539778"/>
              <a:gd name="connsiteY39" fmla="*/ 2681301 h 3385372"/>
              <a:gd name="connsiteX40" fmla="*/ 3539778 w 3539778"/>
              <a:gd name="connsiteY40" fmla="*/ 2768559 h 3385372"/>
              <a:gd name="connsiteX41" fmla="*/ 3539778 w 3539778"/>
              <a:gd name="connsiteY41" fmla="*/ 2982742 h 3385372"/>
              <a:gd name="connsiteX42" fmla="*/ 3539778 w 3539778"/>
              <a:gd name="connsiteY42" fmla="*/ 3070000 h 3385372"/>
              <a:gd name="connsiteX43" fmla="*/ 3224406 w 3539778"/>
              <a:gd name="connsiteY43" fmla="*/ 3385372 h 3385372"/>
              <a:gd name="connsiteX44" fmla="*/ 2873805 w 3539778"/>
              <a:gd name="connsiteY44" fmla="*/ 3385372 h 3385372"/>
              <a:gd name="connsiteX45" fmla="*/ 2358799 w 3539778"/>
              <a:gd name="connsiteY45" fmla="*/ 3385372 h 3385372"/>
              <a:gd name="connsiteX46" fmla="*/ 2008198 w 3539778"/>
              <a:gd name="connsiteY46" fmla="*/ 3385372 h 3385372"/>
              <a:gd name="connsiteX47" fmla="*/ 1687088 w 3539778"/>
              <a:gd name="connsiteY47" fmla="*/ 3385372 h 3385372"/>
              <a:gd name="connsiteX48" fmla="*/ 1676418 w 3539778"/>
              <a:gd name="connsiteY48" fmla="*/ 3385372 h 3385372"/>
              <a:gd name="connsiteX49" fmla="*/ 1336487 w 3539778"/>
              <a:gd name="connsiteY49" fmla="*/ 3385372 h 3385372"/>
              <a:gd name="connsiteX50" fmla="*/ 1325817 w 3539778"/>
              <a:gd name="connsiteY50" fmla="*/ 3385372 h 3385372"/>
              <a:gd name="connsiteX51" fmla="*/ 810811 w 3539778"/>
              <a:gd name="connsiteY51" fmla="*/ 3385372 h 3385372"/>
              <a:gd name="connsiteX52" fmla="*/ 460210 w 3539778"/>
              <a:gd name="connsiteY52" fmla="*/ 3385372 h 3385372"/>
              <a:gd name="connsiteX53" fmla="*/ 139100 w 3539778"/>
              <a:gd name="connsiteY53" fmla="*/ 3385372 h 3385372"/>
              <a:gd name="connsiteX54" fmla="*/ 0 w 3539778"/>
              <a:gd name="connsiteY54" fmla="*/ 3385372 h 3385372"/>
              <a:gd name="connsiteX55" fmla="*/ 0 w 3539778"/>
              <a:gd name="connsiteY55" fmla="*/ 3298114 h 3385372"/>
              <a:gd name="connsiteX56" fmla="*/ 0 w 3539778"/>
              <a:gd name="connsiteY56" fmla="*/ 87258 h 3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39778" h="3385372">
                <a:moveTo>
                  <a:pt x="0" y="0"/>
                </a:moveTo>
                <a:lnTo>
                  <a:pt x="139100" y="0"/>
                </a:lnTo>
                <a:lnTo>
                  <a:pt x="460210" y="0"/>
                </a:lnTo>
                <a:lnTo>
                  <a:pt x="810811" y="0"/>
                </a:lnTo>
                <a:lnTo>
                  <a:pt x="1325817" y="0"/>
                </a:lnTo>
                <a:lnTo>
                  <a:pt x="1651859" y="0"/>
                </a:lnTo>
                <a:lnTo>
                  <a:pt x="1676418" y="0"/>
                </a:lnTo>
                <a:lnTo>
                  <a:pt x="2002460" y="0"/>
                </a:lnTo>
                <a:lnTo>
                  <a:pt x="2323570" y="0"/>
                </a:lnTo>
                <a:lnTo>
                  <a:pt x="2674171" y="0"/>
                </a:lnTo>
                <a:lnTo>
                  <a:pt x="3189177" y="0"/>
                </a:lnTo>
                <a:lnTo>
                  <a:pt x="3539778" y="0"/>
                </a:lnTo>
                <a:lnTo>
                  <a:pt x="3539778" y="87258"/>
                </a:lnTo>
                <a:lnTo>
                  <a:pt x="3539778" y="301441"/>
                </a:lnTo>
                <a:lnTo>
                  <a:pt x="3539778" y="388699"/>
                </a:lnTo>
                <a:lnTo>
                  <a:pt x="3539778" y="450353"/>
                </a:lnTo>
                <a:lnTo>
                  <a:pt x="3539778" y="528021"/>
                </a:lnTo>
                <a:lnTo>
                  <a:pt x="3539778" y="537611"/>
                </a:lnTo>
                <a:lnTo>
                  <a:pt x="3539778" y="615279"/>
                </a:lnTo>
                <a:lnTo>
                  <a:pt x="3539778" y="751794"/>
                </a:lnTo>
                <a:lnTo>
                  <a:pt x="3539778" y="829462"/>
                </a:lnTo>
                <a:lnTo>
                  <a:pt x="3539778" y="839052"/>
                </a:lnTo>
                <a:lnTo>
                  <a:pt x="3539778" y="916720"/>
                </a:lnTo>
                <a:lnTo>
                  <a:pt x="3539778" y="978374"/>
                </a:lnTo>
                <a:lnTo>
                  <a:pt x="3539778" y="1065632"/>
                </a:lnTo>
                <a:lnTo>
                  <a:pt x="3539778" y="1279815"/>
                </a:lnTo>
                <a:lnTo>
                  <a:pt x="3539778" y="1367073"/>
                </a:lnTo>
                <a:lnTo>
                  <a:pt x="3539778" y="1702927"/>
                </a:lnTo>
                <a:lnTo>
                  <a:pt x="3539778" y="1790185"/>
                </a:lnTo>
                <a:lnTo>
                  <a:pt x="3539778" y="2004369"/>
                </a:lnTo>
                <a:lnTo>
                  <a:pt x="3539778" y="2091627"/>
                </a:lnTo>
                <a:lnTo>
                  <a:pt x="3539778" y="2153280"/>
                </a:lnTo>
                <a:lnTo>
                  <a:pt x="3539778" y="2230948"/>
                </a:lnTo>
                <a:lnTo>
                  <a:pt x="3539778" y="2240538"/>
                </a:lnTo>
                <a:lnTo>
                  <a:pt x="3539778" y="2318206"/>
                </a:lnTo>
                <a:lnTo>
                  <a:pt x="3539778" y="2454722"/>
                </a:lnTo>
                <a:lnTo>
                  <a:pt x="3539778" y="2532389"/>
                </a:lnTo>
                <a:lnTo>
                  <a:pt x="3539778" y="2541980"/>
                </a:lnTo>
                <a:lnTo>
                  <a:pt x="3539778" y="2619647"/>
                </a:lnTo>
                <a:lnTo>
                  <a:pt x="3539778" y="2681301"/>
                </a:lnTo>
                <a:lnTo>
                  <a:pt x="3539778" y="2768559"/>
                </a:lnTo>
                <a:lnTo>
                  <a:pt x="3539778" y="2982742"/>
                </a:lnTo>
                <a:lnTo>
                  <a:pt x="3539778" y="3070000"/>
                </a:lnTo>
                <a:lnTo>
                  <a:pt x="3224406" y="3385372"/>
                </a:lnTo>
                <a:lnTo>
                  <a:pt x="2873805" y="3385372"/>
                </a:lnTo>
                <a:lnTo>
                  <a:pt x="2358799" y="3385372"/>
                </a:lnTo>
                <a:lnTo>
                  <a:pt x="2008198" y="3385372"/>
                </a:lnTo>
                <a:lnTo>
                  <a:pt x="1687088" y="3385372"/>
                </a:lnTo>
                <a:lnTo>
                  <a:pt x="1676418" y="3385372"/>
                </a:lnTo>
                <a:lnTo>
                  <a:pt x="1336487" y="3385372"/>
                </a:lnTo>
                <a:lnTo>
                  <a:pt x="1325817" y="3385372"/>
                </a:lnTo>
                <a:lnTo>
                  <a:pt x="810811" y="3385372"/>
                </a:lnTo>
                <a:lnTo>
                  <a:pt x="460210" y="3385372"/>
                </a:lnTo>
                <a:lnTo>
                  <a:pt x="139100" y="3385372"/>
                </a:lnTo>
                <a:lnTo>
                  <a:pt x="0" y="3385372"/>
                </a:lnTo>
                <a:lnTo>
                  <a:pt x="0" y="3298114"/>
                </a:lnTo>
                <a:lnTo>
                  <a:pt x="0" y="87258"/>
                </a:lnTo>
                <a:close/>
              </a:path>
            </a:pathLst>
          </a:custGeom>
          <a:solidFill>
            <a:srgbClr val="1F98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4050"/>
          </a:p>
        </p:txBody>
      </p:sp>
      <p:sp>
        <p:nvSpPr>
          <p:cNvPr id="8" name="Rectangle 7">
            <a:extLst>
              <a:ext uri="{FF2B5EF4-FFF2-40B4-BE49-F238E27FC236}">
                <a16:creationId xmlns:a16="http://schemas.microsoft.com/office/drawing/2014/main" id="{9DF15721-1DC1-7A7E-B36F-8C7D35EE4112}"/>
              </a:ext>
            </a:extLst>
          </p:cNvPr>
          <p:cNvSpPr/>
          <p:nvPr/>
        </p:nvSpPr>
        <p:spPr>
          <a:xfrm>
            <a:off x="604463" y="2444342"/>
            <a:ext cx="7275515" cy="97155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it-IT" sz="1500" b="1" i="0">
                <a:solidFill>
                  <a:srgbClr val="F1F1F1"/>
                </a:solidFill>
                <a:effectLst/>
                <a:latin typeface="Roboto" panose="02000000000000000000" pitchFamily="2" charset="0"/>
              </a:rPr>
              <a:t>Wisenet P series AI camera_Plugin_AI(Person) search on Milestone</a:t>
            </a:r>
          </a:p>
        </p:txBody>
      </p:sp>
      <p:sp>
        <p:nvSpPr>
          <p:cNvPr id="9" name="Rectangle 8">
            <a:extLst>
              <a:ext uri="{FF2B5EF4-FFF2-40B4-BE49-F238E27FC236}">
                <a16:creationId xmlns:a16="http://schemas.microsoft.com/office/drawing/2014/main" id="{B3E83D18-189C-59B3-A279-07F262B4F546}"/>
              </a:ext>
            </a:extLst>
          </p:cNvPr>
          <p:cNvSpPr/>
          <p:nvPr/>
        </p:nvSpPr>
        <p:spPr>
          <a:xfrm>
            <a:off x="407804" y="3389629"/>
            <a:ext cx="7848762" cy="5310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3000" noProof="0" err="1"/>
          </a:p>
        </p:txBody>
      </p:sp>
      <p:sp>
        <p:nvSpPr>
          <p:cNvPr id="10" name="TextBox 47">
            <a:extLst>
              <a:ext uri="{FF2B5EF4-FFF2-40B4-BE49-F238E27FC236}">
                <a16:creationId xmlns:a16="http://schemas.microsoft.com/office/drawing/2014/main" id="{98EFABBE-BBB0-1A5D-815C-4A6106AAD2A3}"/>
              </a:ext>
            </a:extLst>
          </p:cNvPr>
          <p:cNvSpPr txBox="1"/>
          <p:nvPr/>
        </p:nvSpPr>
        <p:spPr>
          <a:xfrm>
            <a:off x="4117265" y="8176012"/>
            <a:ext cx="1343025" cy="184667"/>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1200" b="1" i="1" err="1">
                <a:solidFill>
                  <a:srgbClr val="1F98D5"/>
                </a:solidFill>
              </a:rPr>
              <a:t>Powered</a:t>
            </a:r>
            <a:r>
              <a:rPr lang="fr-FR" sz="1200" b="1" i="1">
                <a:solidFill>
                  <a:srgbClr val="1F98D5"/>
                </a:solidFill>
              </a:rPr>
              <a:t> by</a:t>
            </a:r>
          </a:p>
        </p:txBody>
      </p:sp>
      <p:pic>
        <p:nvPicPr>
          <p:cNvPr id="18" name="Image 17">
            <a:extLst>
              <a:ext uri="{FF2B5EF4-FFF2-40B4-BE49-F238E27FC236}">
                <a16:creationId xmlns:a16="http://schemas.microsoft.com/office/drawing/2014/main" id="{92808A14-3FC1-A36B-664C-ECAB6CE33F98}"/>
              </a:ext>
            </a:extLst>
          </p:cNvPr>
          <p:cNvPicPr>
            <a:picLocks noChangeAspect="1"/>
          </p:cNvPicPr>
          <p:nvPr/>
        </p:nvPicPr>
        <p:blipFill>
          <a:blip r:embed="rId6"/>
          <a:stretch>
            <a:fillRect/>
          </a:stretch>
        </p:blipFill>
        <p:spPr>
          <a:xfrm>
            <a:off x="5447681" y="7899556"/>
            <a:ext cx="2705127" cy="737576"/>
          </a:xfrm>
          <a:prstGeom prst="rect">
            <a:avLst/>
          </a:prstGeom>
          <a:solidFill>
            <a:schemeClr val="tx1"/>
          </a:solidFill>
        </p:spPr>
      </p:pic>
      <p:sp>
        <p:nvSpPr>
          <p:cNvPr id="21" name="TextBox 1">
            <a:extLst>
              <a:ext uri="{FF2B5EF4-FFF2-40B4-BE49-F238E27FC236}">
                <a16:creationId xmlns:a16="http://schemas.microsoft.com/office/drawing/2014/main" id="{0953360D-BECF-7FF3-0E92-0B2A5A529542}"/>
              </a:ext>
            </a:extLst>
          </p:cNvPr>
          <p:cNvSpPr txBox="1"/>
          <p:nvPr/>
        </p:nvSpPr>
        <p:spPr>
          <a:xfrm>
            <a:off x="10195439" y="695627"/>
            <a:ext cx="5886450" cy="1569660"/>
          </a:xfrm>
          <a:prstGeom prst="rect">
            <a:avLst/>
          </a:prstGeom>
          <a:noFill/>
        </p:spPr>
        <p:txBody>
          <a:bodyPr wrap="square" lIns="0" tIns="0" rIns="0" bIns="0"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4200" b="1">
                <a:latin typeface="Bricolage Grotesque" pitchFamily="2" charset="0"/>
                <a:ea typeface="Open Sans Extrabold" panose="020B0906030804020204" pitchFamily="34" charset="0"/>
                <a:cs typeface="Open Sans Extrabold" panose="020B0906030804020204" pitchFamily="34" charset="0"/>
              </a:rPr>
              <a:t>METADATA </a:t>
            </a:r>
            <a:r>
              <a:rPr lang="fr-FR" sz="4200" b="1" err="1">
                <a:latin typeface="Bricolage Grotesque" pitchFamily="2" charset="0"/>
                <a:ea typeface="Open Sans Extrabold" panose="020B0906030804020204" pitchFamily="34" charset="0"/>
                <a:cs typeface="Open Sans Extrabold" panose="020B0906030804020204" pitchFamily="34" charset="0"/>
              </a:rPr>
              <a:t>is</a:t>
            </a:r>
            <a:r>
              <a:rPr lang="fr-FR" sz="4200" b="1">
                <a:latin typeface="Bricolage Grotesque" pitchFamily="2" charset="0"/>
                <a:ea typeface="Open Sans Extrabold" panose="020B0906030804020204" pitchFamily="34" charset="0"/>
                <a:cs typeface="Open Sans Extrabold" panose="020B0906030804020204" pitchFamily="34" charset="0"/>
              </a:rPr>
              <a:t> POWER</a:t>
            </a:r>
            <a:endParaRPr lang="fr-FR" sz="3600" b="1">
              <a:latin typeface="Bricolage Grotesque" pitchFamily="2" charset="0"/>
              <a:ea typeface="Open Sans Extrabold" panose="020B0906030804020204" pitchFamily="34" charset="0"/>
              <a:cs typeface="Open Sans Extrabold" panose="020B0906030804020204" pitchFamily="34" charset="0"/>
            </a:endParaRPr>
          </a:p>
          <a:p>
            <a:pPr algn="ctr"/>
            <a:endParaRPr lang="fr-FR" sz="30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gn="ctr"/>
            <a:endParaRPr lang="fr-FR" sz="3000" b="1"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7" name="Image 26">
            <a:extLst>
              <a:ext uri="{FF2B5EF4-FFF2-40B4-BE49-F238E27FC236}">
                <a16:creationId xmlns:a16="http://schemas.microsoft.com/office/drawing/2014/main" id="{51C07F21-B266-82C1-85CA-1372847B97BA}"/>
              </a:ext>
            </a:extLst>
          </p:cNvPr>
          <p:cNvPicPr>
            <a:picLocks noChangeAspect="1"/>
          </p:cNvPicPr>
          <p:nvPr/>
        </p:nvPicPr>
        <p:blipFill>
          <a:blip r:embed="rId7"/>
          <a:stretch>
            <a:fillRect/>
          </a:stretch>
        </p:blipFill>
        <p:spPr>
          <a:xfrm>
            <a:off x="549463" y="3561865"/>
            <a:ext cx="7603346" cy="4274579"/>
          </a:xfrm>
          <a:prstGeom prst="rect">
            <a:avLst/>
          </a:prstGeom>
        </p:spPr>
      </p:pic>
    </p:spTree>
    <p:custDataLst>
      <p:custData r:id="rId1"/>
      <p:custData r:id="rId2"/>
    </p:custDataLst>
    <p:extLst>
      <p:ext uri="{BB962C8B-B14F-4D97-AF65-F5344CB8AC3E}">
        <p14:creationId xmlns:p14="http://schemas.microsoft.com/office/powerpoint/2010/main" val="27276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767E4-CE66-5110-ED13-FBDF5CED2DBF}"/>
            </a:ext>
          </a:extLst>
        </p:cNvPr>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06FC6B6-AF88-39D2-E25E-0B2676BFD668}"/>
              </a:ext>
            </a:extLst>
          </p:cNvPr>
          <p:cNvSpPr>
            <a:spLocks noGrp="1"/>
          </p:cNvSpPr>
          <p:nvPr>
            <p:ph type="dt" sz="half" idx="15"/>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C6F33567-9933-4CE5-AA11-AB5C0D679CBF}" type="datetime4">
              <a:rPr lang="en-GB" smtClean="0"/>
              <a:t>7 February 2025</a:t>
            </a:fld>
            <a:endParaRPr lang="en-GB"/>
          </a:p>
        </p:txBody>
      </p:sp>
      <p:sp>
        <p:nvSpPr>
          <p:cNvPr id="3" name="Footer Placeholder 2" hidden="1">
            <a:extLst>
              <a:ext uri="{FF2B5EF4-FFF2-40B4-BE49-F238E27FC236}">
                <a16:creationId xmlns:a16="http://schemas.microsoft.com/office/drawing/2014/main" id="{76411CB3-1D5D-BC08-1C20-A41AB9C3B70C}"/>
              </a:ext>
            </a:extLst>
          </p:cNvPr>
          <p:cNvSpPr>
            <a:spLocks noGrp="1"/>
          </p:cNvSpPr>
          <p:nvPr>
            <p:ph type="ftr" sz="quarter" idx="16"/>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GB"/>
          </a:p>
        </p:txBody>
      </p:sp>
      <p:sp>
        <p:nvSpPr>
          <p:cNvPr id="4" name="Slide Number Placeholder 3" hidden="1">
            <a:extLst>
              <a:ext uri="{FF2B5EF4-FFF2-40B4-BE49-F238E27FC236}">
                <a16:creationId xmlns:a16="http://schemas.microsoft.com/office/drawing/2014/main" id="{029C1C1F-EF75-57DC-9785-273E34A68781}"/>
              </a:ext>
            </a:extLst>
          </p:cNvPr>
          <p:cNvSpPr>
            <a:spLocks noGrp="1"/>
          </p:cNvSpPr>
          <p:nvPr>
            <p:ph type="sldNum" sz="quarter" idx="18"/>
          </p:nvPr>
        </p:nvSpPr>
        <p:spPr/>
        <p:txBody>
          <a:bodyPr/>
          <a:lstStyle>
            <a:defPPr>
              <a:defRPr lang="fr-F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23AA811B-2EBD-4900-905E-5BE206449611}" type="slidenum">
              <a:rPr lang="en-GB" smtClean="0"/>
              <a:pPr/>
              <a:t>24</a:t>
            </a:fld>
            <a:endParaRPr lang="en-GB"/>
          </a:p>
        </p:txBody>
      </p:sp>
      <p:sp>
        <p:nvSpPr>
          <p:cNvPr id="18" name="ZoneTexte 17">
            <a:extLst>
              <a:ext uri="{FF2B5EF4-FFF2-40B4-BE49-F238E27FC236}">
                <a16:creationId xmlns:a16="http://schemas.microsoft.com/office/drawing/2014/main" id="{03BC20A1-3D62-9A9C-CD29-BA5E6F6FCE05}"/>
              </a:ext>
            </a:extLst>
          </p:cNvPr>
          <p:cNvSpPr txBox="1"/>
          <p:nvPr/>
        </p:nvSpPr>
        <p:spPr>
          <a:xfrm>
            <a:off x="3133700" y="335513"/>
            <a:ext cx="12020598" cy="2262158"/>
          </a:xfrm>
          <a:prstGeom prst="rect">
            <a:avLst/>
          </a:prstGeom>
          <a:noFill/>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8100" b="1" err="1">
                <a:solidFill>
                  <a:srgbClr val="0099DA"/>
                </a:solidFill>
                <a:latin typeface="Bricolage Grotesque" pitchFamily="2" charset="0"/>
                <a:ea typeface="Open Sans" panose="020B0606030504020204" pitchFamily="34" charset="0"/>
                <a:cs typeface="Open Sans" panose="020B0606030504020204" pitchFamily="34" charset="0"/>
              </a:rPr>
              <a:t>Welcome</a:t>
            </a:r>
            <a:r>
              <a:rPr lang="fr-FR" sz="8100" b="1">
                <a:solidFill>
                  <a:srgbClr val="0099DA"/>
                </a:solidFill>
                <a:latin typeface="Bricolage Grotesque" pitchFamily="2" charset="0"/>
                <a:ea typeface="Open Sans" panose="020B0606030504020204" pitchFamily="34" charset="0"/>
                <a:cs typeface="Open Sans" panose="020B0606030504020204" pitchFamily="34" charset="0"/>
              </a:rPr>
              <a:t> to </a:t>
            </a:r>
            <a:r>
              <a:rPr lang="fr-FR" sz="8100" b="1" err="1">
                <a:solidFill>
                  <a:srgbClr val="0099DA"/>
                </a:solidFill>
                <a:latin typeface="Bricolage Grotesque" pitchFamily="2" charset="0"/>
                <a:ea typeface="Open Sans" panose="020B0606030504020204" pitchFamily="34" charset="0"/>
                <a:cs typeface="Open Sans" panose="020B0606030504020204" pitchFamily="34" charset="0"/>
              </a:rPr>
              <a:t>MyMilestone</a:t>
            </a:r>
            <a:endParaRPr lang="fr-FR" sz="8100" b="1">
              <a:solidFill>
                <a:srgbClr val="0099DA"/>
              </a:solidFill>
              <a:latin typeface="Bricolage Grotesque" pitchFamily="2" charset="0"/>
              <a:ea typeface="Open Sans" panose="020B0606030504020204" pitchFamily="34" charset="0"/>
              <a:cs typeface="Open Sans" panose="020B0606030504020204" pitchFamily="34" charset="0"/>
            </a:endParaRPr>
          </a:p>
          <a:p>
            <a:pPr algn="ctr"/>
            <a:r>
              <a:rPr lang="fr-FR" sz="4200" b="1">
                <a:latin typeface="Bricolage Grotesque" pitchFamily="2" charset="0"/>
                <a:ea typeface="Open Sans" panose="020B0606030504020204" pitchFamily="34" charset="0"/>
                <a:cs typeface="Open Sans" panose="020B0606030504020204" pitchFamily="34" charset="0"/>
              </a:rPr>
              <a:t>Reseller Portal</a:t>
            </a:r>
          </a:p>
          <a:p>
            <a:pPr algn="ctr"/>
            <a:endParaRPr lang="fr-FR" sz="1500" b="1">
              <a:latin typeface="Bricolage Grotesque" pitchFamily="2" charset="0"/>
              <a:ea typeface="Open Sans" panose="020B0606030504020204" pitchFamily="34" charset="0"/>
              <a:cs typeface="Open Sans" panose="020B0606030504020204" pitchFamily="34" charset="0"/>
            </a:endParaRPr>
          </a:p>
        </p:txBody>
      </p:sp>
      <p:pic>
        <p:nvPicPr>
          <p:cNvPr id="20" name="Image 19">
            <a:extLst>
              <a:ext uri="{FF2B5EF4-FFF2-40B4-BE49-F238E27FC236}">
                <a16:creationId xmlns:a16="http://schemas.microsoft.com/office/drawing/2014/main" id="{2002C264-A2D2-4408-1F79-1AD11131B7D8}"/>
              </a:ext>
            </a:extLst>
          </p:cNvPr>
          <p:cNvPicPr>
            <a:picLocks noChangeAspect="1"/>
          </p:cNvPicPr>
          <p:nvPr/>
        </p:nvPicPr>
        <p:blipFill>
          <a:blip r:embed="rId4"/>
          <a:stretch>
            <a:fillRect/>
          </a:stretch>
        </p:blipFill>
        <p:spPr>
          <a:xfrm>
            <a:off x="2173379" y="2358259"/>
            <a:ext cx="13941240" cy="6816857"/>
          </a:xfrm>
          <a:prstGeom prst="rect">
            <a:avLst/>
          </a:prstGeom>
          <a:ln w="19050">
            <a:solidFill>
              <a:srgbClr val="0099DA"/>
            </a:solidFill>
          </a:ln>
        </p:spPr>
      </p:pic>
      <p:sp>
        <p:nvSpPr>
          <p:cNvPr id="22" name="ZoneTexte 21">
            <a:extLst>
              <a:ext uri="{FF2B5EF4-FFF2-40B4-BE49-F238E27FC236}">
                <a16:creationId xmlns:a16="http://schemas.microsoft.com/office/drawing/2014/main" id="{936EADD0-D6C8-E97A-92EE-BE655CA578A4}"/>
              </a:ext>
            </a:extLst>
          </p:cNvPr>
          <p:cNvSpPr txBox="1"/>
          <p:nvPr/>
        </p:nvSpPr>
        <p:spPr>
          <a:xfrm>
            <a:off x="4570757" y="9322947"/>
            <a:ext cx="9146484" cy="507831"/>
          </a:xfrm>
          <a:prstGeom prst="rect">
            <a:avLst/>
          </a:prstGeom>
          <a:noFill/>
        </p:spPr>
        <p:txBody>
          <a:bodyPr wrap="square">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2700" b="1">
                <a:solidFill>
                  <a:srgbClr val="0099DA"/>
                </a:solidFill>
                <a:latin typeface="Bricolage Grotesque" pitchFamily="2" charset="0"/>
                <a:ea typeface="Open Sans" panose="020B0606030504020204" pitchFamily="34" charset="0"/>
                <a:cs typeface="Open Sans" panose="020B0606030504020204" pitchFamily="34" charset="0"/>
              </a:rPr>
              <a:t>https://www.milestonesys.com/</a:t>
            </a:r>
          </a:p>
        </p:txBody>
      </p:sp>
    </p:spTree>
    <p:custDataLst>
      <p:custData r:id="rId1"/>
      <p:custData r:id="rId2"/>
    </p:custDataLst>
    <p:extLst>
      <p:ext uri="{BB962C8B-B14F-4D97-AF65-F5344CB8AC3E}">
        <p14:creationId xmlns:p14="http://schemas.microsoft.com/office/powerpoint/2010/main" val="4265501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3B21BD86-DAEA-4784-805F-CBD28823A712}"/>
              </a:ext>
            </a:extLst>
          </p:cNvPr>
          <p:cNvPicPr>
            <a:picLocks noChangeAspect="1"/>
          </p:cNvPicPr>
          <p:nvPr>
            <p:custDataLst>
              <p:tags r:id="rId2"/>
            </p:custDataLst>
          </p:nvPr>
        </p:nvPicPr>
        <p:blipFill rotWithShape="1">
          <a:blip r:embed="rId4">
            <a:extLst>
              <a:ext uri="{28A0092B-C50C-407E-A947-70E740481C1C}">
                <a14:useLocalDpi xmlns:a14="http://schemas.microsoft.com/office/drawing/2010/main" val="0"/>
              </a:ext>
            </a:extLst>
          </a:blip>
          <a:srcRect b="8275"/>
          <a:stretch/>
        </p:blipFill>
        <p:spPr>
          <a:xfrm>
            <a:off x="0" y="2"/>
            <a:ext cx="18288000" cy="10287002"/>
          </a:xfrm>
          <a:prstGeom prst="rect">
            <a:avLst/>
          </a:prstGeom>
        </p:spPr>
      </p:pic>
      <p:sp>
        <p:nvSpPr>
          <p:cNvPr id="2" name="Text Placeholder 1"/>
          <p:cNvSpPr>
            <a:spLocks noGrp="1"/>
          </p:cNvSpPr>
          <p:nvPr>
            <p:ph type="body" sz="quarter" idx="13"/>
          </p:nvPr>
        </p:nvSpPr>
        <p:spPr>
          <a:xfrm>
            <a:off x="3160957" y="1485427"/>
            <a:ext cx="12662786" cy="3391376"/>
          </a:xfrm>
        </p:spPr>
        <p:txBody>
          <a:bodyPr>
            <a:norm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4400" b="1">
                <a:solidFill>
                  <a:srgbClr val="023852"/>
                </a:solidFill>
                <a:latin typeface="+mn-lt"/>
              </a:rPr>
              <a:t>Merci!</a:t>
            </a:r>
          </a:p>
        </p:txBody>
      </p:sp>
      <p:sp>
        <p:nvSpPr>
          <p:cNvPr id="5" name="Text Placeholder 4"/>
          <p:cNvSpPr>
            <a:spLocks noGrp="1"/>
          </p:cNvSpPr>
          <p:nvPr>
            <p:ph type="body" sz="quarter" idx="23"/>
          </p:nvPr>
        </p:nvSpPr>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a:p>
        </p:txBody>
      </p:sp>
    </p:spTree>
    <p:custDataLst>
      <p:tags r:id="rId1"/>
    </p:custDataLst>
    <p:extLst>
      <p:ext uri="{BB962C8B-B14F-4D97-AF65-F5344CB8AC3E}">
        <p14:creationId xmlns:p14="http://schemas.microsoft.com/office/powerpoint/2010/main" val="1126649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fr-FR"/>
          </a:p>
        </p:txBody>
      </p:sp>
      <p:sp>
        <p:nvSpPr>
          <p:cNvPr id="3" name="Freeform 3"/>
          <p:cNvSpPr/>
          <p:nvPr/>
        </p:nvSpPr>
        <p:spPr>
          <a:xfrm>
            <a:off x="4794446" y="-1754864"/>
            <a:ext cx="7212302" cy="7212302"/>
          </a:xfrm>
          <a:custGeom>
            <a:avLst/>
            <a:gdLst/>
            <a:ahLst/>
            <a:cxnLst/>
            <a:rect l="l" t="t" r="r" b="b"/>
            <a:pathLst>
              <a:path w="7212302" h="7212302">
                <a:moveTo>
                  <a:pt x="0" y="0"/>
                </a:moveTo>
                <a:lnTo>
                  <a:pt x="7212302" y="0"/>
                </a:lnTo>
                <a:lnTo>
                  <a:pt x="7212302" y="7212302"/>
                </a:lnTo>
                <a:lnTo>
                  <a:pt x="0" y="7212302"/>
                </a:lnTo>
                <a:lnTo>
                  <a:pt x="0" y="0"/>
                </a:lnTo>
                <a:close/>
              </a:path>
            </a:pathLst>
          </a:custGeom>
          <a:blipFill>
            <a:blip r:embed="rId3"/>
            <a:stretch>
              <a:fillRect/>
            </a:stretch>
          </a:blipFill>
        </p:spPr>
        <p:txBody>
          <a:bodyPr/>
          <a:lstStyle/>
          <a:p>
            <a:endParaRPr lang="fr-FR"/>
          </a:p>
        </p:txBody>
      </p:sp>
      <p:grpSp>
        <p:nvGrpSpPr>
          <p:cNvPr id="4" name="Group 4"/>
          <p:cNvGrpSpPr/>
          <p:nvPr/>
        </p:nvGrpSpPr>
        <p:grpSpPr>
          <a:xfrm>
            <a:off x="0" y="5447"/>
            <a:ext cx="18288000" cy="10281553"/>
            <a:chOff x="0" y="0"/>
            <a:chExt cx="4816593" cy="2707899"/>
          </a:xfrm>
        </p:grpSpPr>
        <p:sp>
          <p:nvSpPr>
            <p:cNvPr id="5" name="Freeform 5"/>
            <p:cNvSpPr/>
            <p:nvPr/>
          </p:nvSpPr>
          <p:spPr>
            <a:xfrm>
              <a:off x="0" y="0"/>
              <a:ext cx="4816592" cy="2707899"/>
            </a:xfrm>
            <a:custGeom>
              <a:avLst/>
              <a:gdLst/>
              <a:ahLst/>
              <a:cxnLst/>
              <a:rect l="l" t="t" r="r" b="b"/>
              <a:pathLst>
                <a:path w="4816592" h="2707899">
                  <a:moveTo>
                    <a:pt x="0" y="0"/>
                  </a:moveTo>
                  <a:lnTo>
                    <a:pt x="4816592" y="0"/>
                  </a:lnTo>
                  <a:lnTo>
                    <a:pt x="4816592" y="2707899"/>
                  </a:lnTo>
                  <a:lnTo>
                    <a:pt x="0" y="2707899"/>
                  </a:lnTo>
                  <a:close/>
                </a:path>
              </a:pathLst>
            </a:custGeom>
            <a:solidFill>
              <a:srgbClr val="000000">
                <a:alpha val="60000"/>
              </a:srgbClr>
            </a:solidFill>
          </p:spPr>
          <p:txBody>
            <a:bodyPr/>
            <a:lstStyle/>
            <a:p>
              <a:endParaRPr lang="fr-FR"/>
            </a:p>
          </p:txBody>
        </p:sp>
        <p:sp>
          <p:nvSpPr>
            <p:cNvPr id="6" name="TextBox 6"/>
            <p:cNvSpPr txBox="1"/>
            <p:nvPr/>
          </p:nvSpPr>
          <p:spPr>
            <a:xfrm>
              <a:off x="0" y="-47625"/>
              <a:ext cx="4816593" cy="2755524"/>
            </a:xfrm>
            <a:prstGeom prst="rect">
              <a:avLst/>
            </a:prstGeom>
          </p:spPr>
          <p:txBody>
            <a:bodyPr lIns="50800" tIns="50800" rIns="50800" bIns="50800" rtlCol="0" anchor="ctr"/>
            <a:lstStyle/>
            <a:p>
              <a:pPr algn="ctr">
                <a:lnSpc>
                  <a:spcPts val="2239"/>
                </a:lnSpc>
              </a:pPr>
              <a:endParaRPr/>
            </a:p>
          </p:txBody>
        </p:sp>
      </p:grpSp>
      <p:sp>
        <p:nvSpPr>
          <p:cNvPr id="7" name="Freeform 7"/>
          <p:cNvSpPr/>
          <p:nvPr/>
        </p:nvSpPr>
        <p:spPr>
          <a:xfrm>
            <a:off x="5072023" y="3950807"/>
            <a:ext cx="8143953" cy="3013263"/>
          </a:xfrm>
          <a:custGeom>
            <a:avLst/>
            <a:gdLst/>
            <a:ahLst/>
            <a:cxnLst/>
            <a:rect l="l" t="t" r="r" b="b"/>
            <a:pathLst>
              <a:path w="8143953" h="3013263">
                <a:moveTo>
                  <a:pt x="0" y="0"/>
                </a:moveTo>
                <a:lnTo>
                  <a:pt x="8143954" y="0"/>
                </a:lnTo>
                <a:lnTo>
                  <a:pt x="8143954" y="3013262"/>
                </a:lnTo>
                <a:lnTo>
                  <a:pt x="0" y="3013262"/>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내용 개체 틀 4"/>
          <p:cNvSpPr txBox="1">
            <a:spLocks/>
          </p:cNvSpPr>
          <p:nvPr/>
        </p:nvSpPr>
        <p:spPr>
          <a:xfrm>
            <a:off x="1217036" y="783346"/>
            <a:ext cx="12081794" cy="1045565"/>
          </a:xfrm>
          <a:prstGeom prst="rect">
            <a:avLst/>
          </a:prstGeom>
        </p:spPr>
        <p:txBody>
          <a:bodyPr vert="horz" lIns="0" tIns="0" rIns="0" bIns="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fr-FR" sz="4800" b="1" dirty="0">
                <a:solidFill>
                  <a:prstClr val="white"/>
                </a:solidFill>
                <a:latin typeface="Hanwha R" panose="02020503020101020101" pitchFamily="18" charset="-127"/>
                <a:ea typeface="Hanwha R" panose="02020503020101020101" pitchFamily="18" charset="-127"/>
              </a:rPr>
              <a:t>Notre offre</a:t>
            </a:r>
            <a:endParaRPr lang="en-GB" sz="4800" b="1" dirty="0">
              <a:solidFill>
                <a:prstClr val="white"/>
              </a:solidFill>
              <a:latin typeface="Hanwha R" panose="02020503020101020101" pitchFamily="18" charset="-127"/>
              <a:ea typeface="Hanwha R" panose="02020503020101020101" pitchFamily="18" charset="-127"/>
            </a:endParaRPr>
          </a:p>
        </p:txBody>
      </p:sp>
      <p:pic>
        <p:nvPicPr>
          <p:cNvPr id="3" name="Image 2">
            <a:extLst>
              <a:ext uri="{FF2B5EF4-FFF2-40B4-BE49-F238E27FC236}">
                <a16:creationId xmlns:a16="http://schemas.microsoft.com/office/drawing/2014/main" id="{5A5D262A-41F7-490A-A96E-86B486D18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71002"/>
            <a:ext cx="15139553" cy="8515998"/>
          </a:xfrm>
          <a:prstGeom prst="rect">
            <a:avLst/>
          </a:prstGeom>
        </p:spPr>
      </p:pic>
    </p:spTree>
    <p:extLst>
      <p:ext uri="{BB962C8B-B14F-4D97-AF65-F5344CB8AC3E}">
        <p14:creationId xmlns:p14="http://schemas.microsoft.com/office/powerpoint/2010/main" val="4148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7E14902-394A-401B-9843-4B9A5867777C}"/>
              </a:ext>
            </a:extLst>
          </p:cNvPr>
          <p:cNvSpPr txBox="1"/>
          <p:nvPr/>
        </p:nvSpPr>
        <p:spPr>
          <a:xfrm>
            <a:off x="393000" y="419978"/>
            <a:ext cx="6724918" cy="738664"/>
          </a:xfrm>
          <a:prstGeom prst="rect">
            <a:avLst/>
          </a:prstGeom>
          <a:noFill/>
        </p:spPr>
        <p:txBody>
          <a:bodyPr wrap="none" rtlCol="0">
            <a:spAutoFit/>
          </a:bodyPr>
          <a:lstStyle/>
          <a:p>
            <a:pPr defTabSz="1371600">
              <a:defRPr/>
            </a:pPr>
            <a:r>
              <a:rPr lang="fr-FR" sz="4200" b="1" dirty="0">
                <a:solidFill>
                  <a:prstClr val="black"/>
                </a:solidFill>
                <a:latin typeface="Tahoma" panose="020B0604030504040204" pitchFamily="34" charset="0"/>
                <a:ea typeface="Tahoma" panose="020B0604030504040204" pitchFamily="34" charset="0"/>
                <a:cs typeface="Tahoma" panose="020B0604030504040204" pitchFamily="34" charset="0"/>
              </a:rPr>
              <a:t>Développement Durable</a:t>
            </a:r>
          </a:p>
        </p:txBody>
      </p:sp>
      <p:grpSp>
        <p:nvGrpSpPr>
          <p:cNvPr id="3" name="Groupe 2">
            <a:extLst>
              <a:ext uri="{FF2B5EF4-FFF2-40B4-BE49-F238E27FC236}">
                <a16:creationId xmlns:a16="http://schemas.microsoft.com/office/drawing/2014/main" id="{C88368B4-39D3-4713-9968-63395887AA71}"/>
              </a:ext>
            </a:extLst>
          </p:cNvPr>
          <p:cNvGrpSpPr/>
          <p:nvPr/>
        </p:nvGrpSpPr>
        <p:grpSpPr>
          <a:xfrm>
            <a:off x="670919" y="3015814"/>
            <a:ext cx="7792146" cy="923330"/>
            <a:chOff x="447279" y="2010541"/>
            <a:chExt cx="5194764" cy="615553"/>
          </a:xfrm>
        </p:grpSpPr>
        <p:sp>
          <p:nvSpPr>
            <p:cNvPr id="14" name="ZoneTexte 13">
              <a:extLst>
                <a:ext uri="{FF2B5EF4-FFF2-40B4-BE49-F238E27FC236}">
                  <a16:creationId xmlns:a16="http://schemas.microsoft.com/office/drawing/2014/main" id="{D16429CE-4A3A-4A7A-8843-7588B0F2B9D1}"/>
                </a:ext>
              </a:extLst>
            </p:cNvPr>
            <p:cNvSpPr txBox="1"/>
            <p:nvPr/>
          </p:nvSpPr>
          <p:spPr>
            <a:xfrm>
              <a:off x="757573" y="2010541"/>
              <a:ext cx="4884470" cy="615553"/>
            </a:xfrm>
            <a:prstGeom prst="rect">
              <a:avLst/>
            </a:prstGeom>
            <a:noFill/>
          </p:spPr>
          <p:txBody>
            <a:bodyPr wrap="square">
              <a:spAutoFit/>
            </a:bodyPr>
            <a:lstStyle/>
            <a:p>
              <a:pPr defTabSz="1371600">
                <a:defRPr/>
              </a:pP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Priorité</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sur les aspects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environnementaux</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et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sociaux</a:t>
              </a:r>
              <a:endParaRPr lang="fr-FR" sz="27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2">
              <a:extLst>
                <a:ext uri="{FF2B5EF4-FFF2-40B4-BE49-F238E27FC236}">
                  <a16:creationId xmlns:a16="http://schemas.microsoft.com/office/drawing/2014/main" id="{4F14F093-0220-4D21-8810-AB7F9628D49B}"/>
                </a:ext>
              </a:extLst>
            </p:cNvPr>
            <p:cNvPicPr>
              <a:picLocks noChangeAspect="1"/>
            </p:cNvPicPr>
            <p:nvPr/>
          </p:nvPicPr>
          <p:blipFill>
            <a:blip r:embed="rId2" cstate="hqprint">
              <a:duotone>
                <a:prstClr val="black"/>
                <a:srgbClr val="333015">
                  <a:tint val="45000"/>
                  <a:satMod val="400000"/>
                </a:srgbClr>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2042070"/>
              <a:ext cx="338285" cy="369333"/>
            </a:xfrm>
            <a:prstGeom prst="rect">
              <a:avLst/>
            </a:prstGeom>
          </p:spPr>
        </p:pic>
      </p:grpSp>
      <p:grpSp>
        <p:nvGrpSpPr>
          <p:cNvPr id="2" name="Groupe 1">
            <a:extLst>
              <a:ext uri="{FF2B5EF4-FFF2-40B4-BE49-F238E27FC236}">
                <a16:creationId xmlns:a16="http://schemas.microsoft.com/office/drawing/2014/main" id="{AA414DAB-8431-485D-80FD-A5BAFDF71ACC}"/>
              </a:ext>
            </a:extLst>
          </p:cNvPr>
          <p:cNvGrpSpPr/>
          <p:nvPr/>
        </p:nvGrpSpPr>
        <p:grpSpPr>
          <a:xfrm>
            <a:off x="670919" y="4026759"/>
            <a:ext cx="7792146" cy="654399"/>
            <a:chOff x="447279" y="2684506"/>
            <a:chExt cx="5194764" cy="436266"/>
          </a:xfrm>
        </p:grpSpPr>
        <p:pic>
          <p:nvPicPr>
            <p:cNvPr id="29" name="Picture 2">
              <a:extLst>
                <a:ext uri="{FF2B5EF4-FFF2-40B4-BE49-F238E27FC236}">
                  <a16:creationId xmlns:a16="http://schemas.microsoft.com/office/drawing/2014/main" id="{AD191652-C6E7-4805-AD1D-87EA40CE77AE}"/>
                </a:ext>
              </a:extLst>
            </p:cNvPr>
            <p:cNvPicPr>
              <a:picLocks noChangeAspect="1"/>
            </p:cNvPicPr>
            <p:nvPr/>
          </p:nvPicPr>
          <p:blipFill>
            <a:blip r:embed="rId2" cstate="hqprint">
              <a:duotone>
                <a:prstClr val="black"/>
                <a:srgbClr val="333015">
                  <a:tint val="45000"/>
                  <a:satMod val="400000"/>
                </a:srgbClr>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2725572"/>
              <a:ext cx="338285" cy="369333"/>
            </a:xfrm>
            <a:prstGeom prst="rect">
              <a:avLst/>
            </a:prstGeom>
          </p:spPr>
        </p:pic>
        <p:sp>
          <p:nvSpPr>
            <p:cNvPr id="17" name="ZoneTexte 16">
              <a:extLst>
                <a:ext uri="{FF2B5EF4-FFF2-40B4-BE49-F238E27FC236}">
                  <a16:creationId xmlns:a16="http://schemas.microsoft.com/office/drawing/2014/main" id="{D8DF4EC8-372F-4400-9D89-13AD761B2286}"/>
                </a:ext>
              </a:extLst>
            </p:cNvPr>
            <p:cNvSpPr txBox="1"/>
            <p:nvPr/>
          </p:nvSpPr>
          <p:spPr>
            <a:xfrm>
              <a:off x="757573" y="2720649"/>
              <a:ext cx="4884470" cy="338554"/>
            </a:xfrm>
            <a:prstGeom prst="rect">
              <a:avLst/>
            </a:prstGeom>
            <a:noFill/>
          </p:spPr>
          <p:txBody>
            <a:bodyPr wrap="square">
              <a:spAutoFit/>
            </a:bodyPr>
            <a:lstStyle/>
            <a:p>
              <a:pPr defTabSz="1371600">
                <a:defRPr/>
              </a:pP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Certification RoHS </a:t>
              </a:r>
            </a:p>
          </p:txBody>
        </p:sp>
        <p:pic>
          <p:nvPicPr>
            <p:cNvPr id="33" name="Graphic 6">
              <a:extLst>
                <a:ext uri="{FF2B5EF4-FFF2-40B4-BE49-F238E27FC236}">
                  <a16:creationId xmlns:a16="http://schemas.microsoft.com/office/drawing/2014/main" id="{9CB3D0DB-2C52-4C4B-ADA0-BA3E35D474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332" y="2684506"/>
              <a:ext cx="1187307" cy="436266"/>
            </a:xfrm>
            <a:prstGeom prst="rect">
              <a:avLst/>
            </a:prstGeom>
          </p:spPr>
        </p:pic>
      </p:grpSp>
      <p:grpSp>
        <p:nvGrpSpPr>
          <p:cNvPr id="6" name="Groupe 5">
            <a:extLst>
              <a:ext uri="{FF2B5EF4-FFF2-40B4-BE49-F238E27FC236}">
                <a16:creationId xmlns:a16="http://schemas.microsoft.com/office/drawing/2014/main" id="{3CBC93C9-9095-49FE-ADC7-593BBF12A723}"/>
              </a:ext>
            </a:extLst>
          </p:cNvPr>
          <p:cNvGrpSpPr/>
          <p:nvPr/>
        </p:nvGrpSpPr>
        <p:grpSpPr>
          <a:xfrm>
            <a:off x="670919" y="4605232"/>
            <a:ext cx="7632708" cy="1063520"/>
            <a:chOff x="447279" y="3070153"/>
            <a:chExt cx="5088472" cy="709013"/>
          </a:xfrm>
        </p:grpSpPr>
        <p:pic>
          <p:nvPicPr>
            <p:cNvPr id="34" name="Picture 2">
              <a:extLst>
                <a:ext uri="{FF2B5EF4-FFF2-40B4-BE49-F238E27FC236}">
                  <a16:creationId xmlns:a16="http://schemas.microsoft.com/office/drawing/2014/main" id="{71415376-137F-4019-91C6-82CCA17CF80E}"/>
                </a:ext>
              </a:extLst>
            </p:cNvPr>
            <p:cNvPicPr>
              <a:picLocks noChangeAspect="1"/>
            </p:cNvPicPr>
            <p:nvPr/>
          </p:nvPicPr>
          <p:blipFill>
            <a:blip r:embed="rId2" cstate="hqprint">
              <a:duotone>
                <a:prstClr val="black"/>
                <a:srgbClr val="333015">
                  <a:tint val="45000"/>
                  <a:satMod val="400000"/>
                </a:srgbClr>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3163605"/>
              <a:ext cx="338285" cy="369333"/>
            </a:xfrm>
            <a:prstGeom prst="rect">
              <a:avLst/>
            </a:prstGeom>
          </p:spPr>
        </p:pic>
        <p:sp>
          <p:nvSpPr>
            <p:cNvPr id="35" name="ZoneTexte 34">
              <a:extLst>
                <a:ext uri="{FF2B5EF4-FFF2-40B4-BE49-F238E27FC236}">
                  <a16:creationId xmlns:a16="http://schemas.microsoft.com/office/drawing/2014/main" id="{FD16483F-5AE0-4F48-AD60-9D4D52864BE4}"/>
                </a:ext>
              </a:extLst>
            </p:cNvPr>
            <p:cNvSpPr txBox="1"/>
            <p:nvPr/>
          </p:nvSpPr>
          <p:spPr>
            <a:xfrm>
              <a:off x="757573" y="3163613"/>
              <a:ext cx="4150758" cy="615553"/>
            </a:xfrm>
            <a:prstGeom prst="rect">
              <a:avLst/>
            </a:prstGeom>
            <a:noFill/>
          </p:spPr>
          <p:txBody>
            <a:bodyPr wrap="square">
              <a:spAutoFit/>
            </a:bodyPr>
            <a:lstStyle/>
            <a:p>
              <a:pPr defTabSz="1371600">
                <a:defRPr/>
              </a:pPr>
              <a:r>
                <a:rPr lang="fr-FR" sz="2700" dirty="0">
                  <a:solidFill>
                    <a:prstClr val="black"/>
                  </a:solidFill>
                  <a:latin typeface="Tahoma" panose="020B0604030504040204" pitchFamily="34" charset="0"/>
                  <a:ea typeface="Tahoma" panose="020B0604030504040204" pitchFamily="34" charset="0"/>
                  <a:cs typeface="Tahoma" panose="020B0604030504040204" pitchFamily="34" charset="0"/>
                </a:rPr>
                <a:t>Normes internationales de gestion de l'environnement – </a:t>
              </a:r>
              <a:r>
                <a:rPr lang="fr-FR" sz="2700" b="1" dirty="0">
                  <a:solidFill>
                    <a:prstClr val="black"/>
                  </a:solidFill>
                  <a:latin typeface="Tahoma" panose="020B0604030504040204" pitchFamily="34" charset="0"/>
                  <a:ea typeface="Tahoma" panose="020B0604030504040204" pitchFamily="34" charset="0"/>
                  <a:cs typeface="Tahoma" panose="020B0604030504040204" pitchFamily="34" charset="0"/>
                </a:rPr>
                <a:t>ISO 14001</a:t>
              </a:r>
              <a:endPar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386" name="Picture 2" descr="ISO 14001 : la dynamique de l'amélioration continue - Energy Crew">
              <a:extLst>
                <a:ext uri="{FF2B5EF4-FFF2-40B4-BE49-F238E27FC236}">
                  <a16:creationId xmlns:a16="http://schemas.microsoft.com/office/drawing/2014/main" id="{97921292-71B9-42FE-8F58-6D537BBE089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871784" y="3070153"/>
              <a:ext cx="663967" cy="5966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e 35">
            <a:extLst>
              <a:ext uri="{FF2B5EF4-FFF2-40B4-BE49-F238E27FC236}">
                <a16:creationId xmlns:a16="http://schemas.microsoft.com/office/drawing/2014/main" id="{269F59BD-E104-4031-9103-2DF449AE1B26}"/>
              </a:ext>
            </a:extLst>
          </p:cNvPr>
          <p:cNvGrpSpPr/>
          <p:nvPr/>
        </p:nvGrpSpPr>
        <p:grpSpPr>
          <a:xfrm>
            <a:off x="670919" y="5549760"/>
            <a:ext cx="7792146" cy="1135118"/>
            <a:chOff x="447279" y="3699839"/>
            <a:chExt cx="5194764" cy="756745"/>
          </a:xfrm>
        </p:grpSpPr>
        <p:pic>
          <p:nvPicPr>
            <p:cNvPr id="31" name="Picture 2">
              <a:extLst>
                <a:ext uri="{FF2B5EF4-FFF2-40B4-BE49-F238E27FC236}">
                  <a16:creationId xmlns:a16="http://schemas.microsoft.com/office/drawing/2014/main" id="{EC3C4133-C095-4E08-8356-E99AA1D521D5}"/>
                </a:ext>
              </a:extLst>
            </p:cNvPr>
            <p:cNvPicPr>
              <a:picLocks noChangeAspect="1"/>
            </p:cNvPicPr>
            <p:nvPr/>
          </p:nvPicPr>
          <p:blipFill>
            <a:blip r:embed="rId2" cstate="hqprint">
              <a:duotone>
                <a:prstClr val="black"/>
                <a:srgbClr val="333015">
                  <a:tint val="45000"/>
                  <a:satMod val="400000"/>
                </a:srgbClr>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3888406"/>
              <a:ext cx="338285" cy="369333"/>
            </a:xfrm>
            <a:prstGeom prst="rect">
              <a:avLst/>
            </a:prstGeom>
          </p:spPr>
        </p:pic>
        <p:sp>
          <p:nvSpPr>
            <p:cNvPr id="23" name="ZoneTexte 22">
              <a:extLst>
                <a:ext uri="{FF2B5EF4-FFF2-40B4-BE49-F238E27FC236}">
                  <a16:creationId xmlns:a16="http://schemas.microsoft.com/office/drawing/2014/main" id="{E15DE041-FCA1-44EA-9B82-33B89327B910}"/>
                </a:ext>
              </a:extLst>
            </p:cNvPr>
            <p:cNvSpPr txBox="1"/>
            <p:nvPr/>
          </p:nvSpPr>
          <p:spPr>
            <a:xfrm>
              <a:off x="757573" y="3891090"/>
              <a:ext cx="4884470" cy="338554"/>
            </a:xfrm>
            <a:prstGeom prst="rect">
              <a:avLst/>
            </a:prstGeom>
            <a:noFill/>
          </p:spPr>
          <p:txBody>
            <a:bodyPr wrap="square">
              <a:spAutoFit/>
            </a:bodyPr>
            <a:lstStyle/>
            <a:p>
              <a:pPr defTabSz="1371600">
                <a:defRPr/>
              </a:pP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Conforme</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à la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réglementation</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REACH</a:t>
              </a:r>
            </a:p>
          </p:txBody>
        </p:sp>
        <p:pic>
          <p:nvPicPr>
            <p:cNvPr id="16388" name="Picture 4" descr="Le règlement REACH - csfi-musique">
              <a:extLst>
                <a:ext uri="{FF2B5EF4-FFF2-40B4-BE49-F238E27FC236}">
                  <a16:creationId xmlns:a16="http://schemas.microsoft.com/office/drawing/2014/main" id="{90111FDB-C46D-4470-B863-689328A76C5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87754" y="3699839"/>
              <a:ext cx="468573" cy="7567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e 36">
            <a:extLst>
              <a:ext uri="{FF2B5EF4-FFF2-40B4-BE49-F238E27FC236}">
                <a16:creationId xmlns:a16="http://schemas.microsoft.com/office/drawing/2014/main" id="{FDC478B9-EBA2-43CB-9BD2-0D58781DCA1B}"/>
              </a:ext>
            </a:extLst>
          </p:cNvPr>
          <p:cNvGrpSpPr/>
          <p:nvPr/>
        </p:nvGrpSpPr>
        <p:grpSpPr>
          <a:xfrm>
            <a:off x="670919" y="6785397"/>
            <a:ext cx="7494131" cy="984459"/>
            <a:chOff x="447279" y="4523598"/>
            <a:chExt cx="4996087" cy="656306"/>
          </a:xfrm>
        </p:grpSpPr>
        <p:pic>
          <p:nvPicPr>
            <p:cNvPr id="32" name="Picture 2">
              <a:extLst>
                <a:ext uri="{FF2B5EF4-FFF2-40B4-BE49-F238E27FC236}">
                  <a16:creationId xmlns:a16="http://schemas.microsoft.com/office/drawing/2014/main" id="{6A59EFDE-E500-42E4-8F44-1AA10D19A173}"/>
                </a:ext>
              </a:extLst>
            </p:cNvPr>
            <p:cNvPicPr>
              <a:picLocks noChangeAspect="1"/>
            </p:cNvPicPr>
            <p:nvPr/>
          </p:nvPicPr>
          <p:blipFill>
            <a:blip r:embed="rId2" cstate="hqprint">
              <a:duotone>
                <a:prstClr val="black"/>
                <a:srgbClr val="333015">
                  <a:tint val="45000"/>
                  <a:satMod val="400000"/>
                </a:srgbClr>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4586658"/>
              <a:ext cx="338285" cy="369333"/>
            </a:xfrm>
            <a:prstGeom prst="rect">
              <a:avLst/>
            </a:prstGeom>
          </p:spPr>
        </p:pic>
        <p:sp>
          <p:nvSpPr>
            <p:cNvPr id="26" name="ZoneTexte 25">
              <a:extLst>
                <a:ext uri="{FF2B5EF4-FFF2-40B4-BE49-F238E27FC236}">
                  <a16:creationId xmlns:a16="http://schemas.microsoft.com/office/drawing/2014/main" id="{5AE22DDB-6F0E-4398-B9F0-F7974215ABCF}"/>
                </a:ext>
              </a:extLst>
            </p:cNvPr>
            <p:cNvSpPr txBox="1"/>
            <p:nvPr/>
          </p:nvSpPr>
          <p:spPr>
            <a:xfrm>
              <a:off x="757573" y="4523598"/>
              <a:ext cx="4318924" cy="615553"/>
            </a:xfrm>
            <a:prstGeom prst="rect">
              <a:avLst/>
            </a:prstGeom>
            <a:noFill/>
          </p:spPr>
          <p:txBody>
            <a:bodyPr wrap="square">
              <a:spAutoFit/>
            </a:bodyPr>
            <a:lstStyle/>
            <a:p>
              <a:pPr defTabSz="1371600">
                <a:defRPr/>
              </a:pP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Réduction</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de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l’empreinte</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carbone</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à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toutes</a:t>
              </a:r>
              <a:r>
                <a:rPr lang="en-US" sz="2700" dirty="0">
                  <a:solidFill>
                    <a:prstClr val="black"/>
                  </a:solidFill>
                  <a:latin typeface="Tahoma" panose="020B0604030504040204" pitchFamily="34" charset="0"/>
                  <a:ea typeface="Tahoma" panose="020B0604030504040204" pitchFamily="34" charset="0"/>
                  <a:cs typeface="Tahoma" panose="020B0604030504040204" pitchFamily="34" charset="0"/>
                </a:rPr>
                <a:t> les phases de </a:t>
              </a:r>
              <a:r>
                <a:rPr lang="en-US" sz="2700" dirty="0" err="1">
                  <a:solidFill>
                    <a:prstClr val="black"/>
                  </a:solidFill>
                  <a:latin typeface="Tahoma" panose="020B0604030504040204" pitchFamily="34" charset="0"/>
                  <a:ea typeface="Tahoma" panose="020B0604030504040204" pitchFamily="34" charset="0"/>
                  <a:cs typeface="Tahoma" panose="020B0604030504040204" pitchFamily="34" charset="0"/>
                </a:rPr>
                <a:t>développement</a:t>
              </a:r>
              <a:endParaRPr lang="en-US" sz="27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390" name="Picture 6">
              <a:extLst>
                <a:ext uri="{FF2B5EF4-FFF2-40B4-BE49-F238E27FC236}">
                  <a16:creationId xmlns:a16="http://schemas.microsoft.com/office/drawing/2014/main" id="{A5BC542E-8135-414F-84EE-7D43C475E6AB}"/>
                </a:ext>
              </a:extLst>
            </p:cNvPr>
            <p:cNvPicPr>
              <a:picLocks noChangeAspect="1" noChangeArrowheads="1"/>
            </p:cNvPicPr>
            <p:nvPr/>
          </p:nvPicPr>
          <p:blipFill>
            <a:blip r:embed="rId8"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7654" y="4537730"/>
              <a:ext cx="505712" cy="6421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032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71"/>
                                </p:stCondLst>
                                <p:childTnLst>
                                  <p:par>
                                    <p:cTn id="8" presetID="2" presetClass="entr" presetSubtype="8" fill="hold" nodeType="afterEffect" p14:presetBounceEnd="50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50000">
                                          <p:cBhvr additive="base">
                                            <p:cTn id="10" dur="8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1" dur="8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371"/>
                                </p:stCondLst>
                                <p:childTnLst>
                                  <p:par>
                                    <p:cTn id="13" presetID="2" presetClass="entr" presetSubtype="8" fill="hold" nodeType="after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8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6" dur="8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171"/>
                                </p:stCondLst>
                                <p:childTnLst>
                                  <p:par>
                                    <p:cTn id="18" presetID="2" presetClass="entr" presetSubtype="8" fill="hold" nodeType="after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8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1" dur="8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971"/>
                                </p:stCondLst>
                                <p:childTnLst>
                                  <p:par>
                                    <p:cTn id="23" presetID="2" presetClass="entr" presetSubtype="8" fill="hold" nodeType="afterEffect" p14:presetBounceEnd="50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50000">
                                          <p:cBhvr additive="base">
                                            <p:cTn id="25" dur="8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26" dur="800" fill="hold"/>
                                            <p:tgtEl>
                                              <p:spTgt spid="36"/>
                                            </p:tgtEl>
                                            <p:attrNameLst>
                                              <p:attrName>ppt_y</p:attrName>
                                            </p:attrNameLst>
                                          </p:cBhvr>
                                          <p:tavLst>
                                            <p:tav tm="0">
                                              <p:val>
                                                <p:strVal val="#ppt_y"/>
                                              </p:val>
                                            </p:tav>
                                            <p:tav tm="100000">
                                              <p:val>
                                                <p:strVal val="#ppt_y"/>
                                              </p:val>
                                            </p:tav>
                                          </p:tavLst>
                                        </p:anim>
                                      </p:childTnLst>
                                    </p:cTn>
                                  </p:par>
                                </p:childTnLst>
                              </p:cTn>
                            </p:par>
                            <p:par>
                              <p:cTn id="27" fill="hold">
                                <p:stCondLst>
                                  <p:cond delay="3771"/>
                                </p:stCondLst>
                                <p:childTnLst>
                                  <p:par>
                                    <p:cTn id="28" presetID="2" presetClass="entr" presetSubtype="8" fill="hold" nodeType="afterEffect" p14:presetBounceEnd="50000">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14:bounceEnd="50000">
                                          <p:cBhvr additive="base">
                                            <p:cTn id="30" dur="8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31" dur="8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71"/>
                                </p:stCondLst>
                                <p:childTnLst>
                                  <p:par>
                                    <p:cTn id="8" presetID="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800" fill="hold"/>
                                            <p:tgtEl>
                                              <p:spTgt spid="3"/>
                                            </p:tgtEl>
                                            <p:attrNameLst>
                                              <p:attrName>ppt_x</p:attrName>
                                            </p:attrNameLst>
                                          </p:cBhvr>
                                          <p:tavLst>
                                            <p:tav tm="0">
                                              <p:val>
                                                <p:strVal val="0-#ppt_w/2"/>
                                              </p:val>
                                            </p:tav>
                                            <p:tav tm="100000">
                                              <p:val>
                                                <p:strVal val="#ppt_x"/>
                                              </p:val>
                                            </p:tav>
                                          </p:tavLst>
                                        </p:anim>
                                        <p:anim calcmode="lin" valueType="num">
                                          <p:cBhvr additive="base">
                                            <p:cTn id="11" dur="8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371"/>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800" fill="hold"/>
                                            <p:tgtEl>
                                              <p:spTgt spid="2"/>
                                            </p:tgtEl>
                                            <p:attrNameLst>
                                              <p:attrName>ppt_x</p:attrName>
                                            </p:attrNameLst>
                                          </p:cBhvr>
                                          <p:tavLst>
                                            <p:tav tm="0">
                                              <p:val>
                                                <p:strVal val="0-#ppt_w/2"/>
                                              </p:val>
                                            </p:tav>
                                            <p:tav tm="100000">
                                              <p:val>
                                                <p:strVal val="#ppt_x"/>
                                              </p:val>
                                            </p:tav>
                                          </p:tavLst>
                                        </p:anim>
                                        <p:anim calcmode="lin" valueType="num">
                                          <p:cBhvr additive="base">
                                            <p:cTn id="16" dur="8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171"/>
                                </p:stCondLst>
                                <p:childTnLst>
                                  <p:par>
                                    <p:cTn id="18" presetID="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800" fill="hold"/>
                                            <p:tgtEl>
                                              <p:spTgt spid="6"/>
                                            </p:tgtEl>
                                            <p:attrNameLst>
                                              <p:attrName>ppt_x</p:attrName>
                                            </p:attrNameLst>
                                          </p:cBhvr>
                                          <p:tavLst>
                                            <p:tav tm="0">
                                              <p:val>
                                                <p:strVal val="0-#ppt_w/2"/>
                                              </p:val>
                                            </p:tav>
                                            <p:tav tm="100000">
                                              <p:val>
                                                <p:strVal val="#ppt_x"/>
                                              </p:val>
                                            </p:tav>
                                          </p:tavLst>
                                        </p:anim>
                                        <p:anim calcmode="lin" valueType="num">
                                          <p:cBhvr additive="base">
                                            <p:cTn id="21" dur="8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971"/>
                                </p:stCondLst>
                                <p:childTnLst>
                                  <p:par>
                                    <p:cTn id="23" presetID="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800" fill="hold"/>
                                            <p:tgtEl>
                                              <p:spTgt spid="36"/>
                                            </p:tgtEl>
                                            <p:attrNameLst>
                                              <p:attrName>ppt_x</p:attrName>
                                            </p:attrNameLst>
                                          </p:cBhvr>
                                          <p:tavLst>
                                            <p:tav tm="0">
                                              <p:val>
                                                <p:strVal val="0-#ppt_w/2"/>
                                              </p:val>
                                            </p:tav>
                                            <p:tav tm="100000">
                                              <p:val>
                                                <p:strVal val="#ppt_x"/>
                                              </p:val>
                                            </p:tav>
                                          </p:tavLst>
                                        </p:anim>
                                        <p:anim calcmode="lin" valueType="num">
                                          <p:cBhvr additive="base">
                                            <p:cTn id="26" dur="800" fill="hold"/>
                                            <p:tgtEl>
                                              <p:spTgt spid="36"/>
                                            </p:tgtEl>
                                            <p:attrNameLst>
                                              <p:attrName>ppt_y</p:attrName>
                                            </p:attrNameLst>
                                          </p:cBhvr>
                                          <p:tavLst>
                                            <p:tav tm="0">
                                              <p:val>
                                                <p:strVal val="#ppt_y"/>
                                              </p:val>
                                            </p:tav>
                                            <p:tav tm="100000">
                                              <p:val>
                                                <p:strVal val="#ppt_y"/>
                                              </p:val>
                                            </p:tav>
                                          </p:tavLst>
                                        </p:anim>
                                      </p:childTnLst>
                                    </p:cTn>
                                  </p:par>
                                </p:childTnLst>
                              </p:cTn>
                            </p:par>
                            <p:par>
                              <p:cTn id="27" fill="hold">
                                <p:stCondLst>
                                  <p:cond delay="3771"/>
                                </p:stCondLst>
                                <p:childTnLst>
                                  <p:par>
                                    <p:cTn id="28" presetID="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800" fill="hold"/>
                                            <p:tgtEl>
                                              <p:spTgt spid="37"/>
                                            </p:tgtEl>
                                            <p:attrNameLst>
                                              <p:attrName>ppt_x</p:attrName>
                                            </p:attrNameLst>
                                          </p:cBhvr>
                                          <p:tavLst>
                                            <p:tav tm="0">
                                              <p:val>
                                                <p:strVal val="0-#ppt_w/2"/>
                                              </p:val>
                                            </p:tav>
                                            <p:tav tm="100000">
                                              <p:val>
                                                <p:strVal val="#ppt_x"/>
                                              </p:val>
                                            </p:tav>
                                          </p:tavLst>
                                        </p:anim>
                                        <p:anim calcmode="lin" valueType="num">
                                          <p:cBhvr additive="base">
                                            <p:cTn id="31" dur="8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FBF20C1-9D7C-41E6-908C-AE0608B5FAC5}"/>
              </a:ext>
            </a:extLst>
          </p:cNvPr>
          <p:cNvSpPr txBox="1"/>
          <p:nvPr/>
        </p:nvSpPr>
        <p:spPr>
          <a:xfrm>
            <a:off x="393000" y="419978"/>
            <a:ext cx="4665060" cy="738664"/>
          </a:xfrm>
          <a:prstGeom prst="rect">
            <a:avLst/>
          </a:prstGeom>
          <a:noFill/>
        </p:spPr>
        <p:txBody>
          <a:bodyPr wrap="none" rtlCol="0">
            <a:spAutoFit/>
          </a:bodyPr>
          <a:lstStyle/>
          <a:p>
            <a:pPr defTabSz="1371600">
              <a:defRPr/>
            </a:pPr>
            <a:r>
              <a:rPr lang="fr-FR" sz="4200" b="1" dirty="0">
                <a:solidFill>
                  <a:prstClr val="white"/>
                </a:solidFill>
                <a:latin typeface="Tahoma" panose="020B0604030504040204" pitchFamily="34" charset="0"/>
                <a:ea typeface="Tahoma" panose="020B0604030504040204" pitchFamily="34" charset="0"/>
                <a:cs typeface="Tahoma" panose="020B0604030504040204" pitchFamily="34" charset="0"/>
              </a:rPr>
              <a:t>Politique Sociale</a:t>
            </a:r>
          </a:p>
        </p:txBody>
      </p:sp>
      <p:grpSp>
        <p:nvGrpSpPr>
          <p:cNvPr id="2" name="Groupe 1">
            <a:extLst>
              <a:ext uri="{FF2B5EF4-FFF2-40B4-BE49-F238E27FC236}">
                <a16:creationId xmlns:a16="http://schemas.microsoft.com/office/drawing/2014/main" id="{7F9CE30A-9A35-4278-8776-04B898628BCA}"/>
              </a:ext>
            </a:extLst>
          </p:cNvPr>
          <p:cNvGrpSpPr/>
          <p:nvPr/>
        </p:nvGrpSpPr>
        <p:grpSpPr>
          <a:xfrm>
            <a:off x="636728" y="2716269"/>
            <a:ext cx="9563562" cy="619974"/>
            <a:chOff x="424485" y="1810846"/>
            <a:chExt cx="6375708" cy="413316"/>
          </a:xfrm>
        </p:grpSpPr>
        <p:sp>
          <p:nvSpPr>
            <p:cNvPr id="12" name="ZoneTexte 11">
              <a:extLst>
                <a:ext uri="{FF2B5EF4-FFF2-40B4-BE49-F238E27FC236}">
                  <a16:creationId xmlns:a16="http://schemas.microsoft.com/office/drawing/2014/main" id="{E6ED4884-C657-4177-B098-BFA97B642C6E}"/>
                </a:ext>
              </a:extLst>
            </p:cNvPr>
            <p:cNvSpPr txBox="1"/>
            <p:nvPr/>
          </p:nvSpPr>
          <p:spPr>
            <a:xfrm>
              <a:off x="757573" y="1810846"/>
              <a:ext cx="6042620" cy="338554"/>
            </a:xfrm>
            <a:prstGeom prst="rect">
              <a:avLst/>
            </a:prstGeom>
            <a:noFill/>
          </p:spPr>
          <p:txBody>
            <a:bodyPr wrap="square">
              <a:spAutoFit/>
            </a:bodyPr>
            <a:lstStyle/>
            <a:p>
              <a:pPr defTabSz="1371600">
                <a:defRPr/>
              </a:pP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Culture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organisationnelle</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pour le bien-</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être</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des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membres</a:t>
              </a:r>
              <a:endParaRPr lang="fr-FR" sz="27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0" name="Picture 2">
              <a:extLst>
                <a:ext uri="{FF2B5EF4-FFF2-40B4-BE49-F238E27FC236}">
                  <a16:creationId xmlns:a16="http://schemas.microsoft.com/office/drawing/2014/main" id="{8AB951E7-AE32-4E82-AC3B-67DBE2EE540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485" y="1854829"/>
              <a:ext cx="383871" cy="369333"/>
            </a:xfrm>
            <a:prstGeom prst="rect">
              <a:avLst/>
            </a:prstGeom>
          </p:spPr>
        </p:pic>
      </p:grpSp>
      <p:grpSp>
        <p:nvGrpSpPr>
          <p:cNvPr id="3" name="Groupe 2">
            <a:extLst>
              <a:ext uri="{FF2B5EF4-FFF2-40B4-BE49-F238E27FC236}">
                <a16:creationId xmlns:a16="http://schemas.microsoft.com/office/drawing/2014/main" id="{83CC427A-7A7A-4089-B1D3-7C1411461E1D}"/>
              </a:ext>
            </a:extLst>
          </p:cNvPr>
          <p:cNvGrpSpPr/>
          <p:nvPr/>
        </p:nvGrpSpPr>
        <p:grpSpPr>
          <a:xfrm>
            <a:off x="636728" y="3749912"/>
            <a:ext cx="12038748" cy="576098"/>
            <a:chOff x="424485" y="2499939"/>
            <a:chExt cx="8025832" cy="384065"/>
          </a:xfrm>
        </p:grpSpPr>
        <p:sp>
          <p:nvSpPr>
            <p:cNvPr id="16" name="ZoneTexte 15">
              <a:extLst>
                <a:ext uri="{FF2B5EF4-FFF2-40B4-BE49-F238E27FC236}">
                  <a16:creationId xmlns:a16="http://schemas.microsoft.com/office/drawing/2014/main" id="{E6734ED5-6FAD-4223-B78D-D20E4C4CFEF8}"/>
                </a:ext>
              </a:extLst>
            </p:cNvPr>
            <p:cNvSpPr txBox="1"/>
            <p:nvPr/>
          </p:nvSpPr>
          <p:spPr>
            <a:xfrm>
              <a:off x="757573" y="2499939"/>
              <a:ext cx="7692744" cy="338554"/>
            </a:xfrm>
            <a:prstGeom prst="rect">
              <a:avLst/>
            </a:prstGeom>
            <a:noFill/>
          </p:spPr>
          <p:txBody>
            <a:bodyPr wrap="square">
              <a:spAutoFit/>
            </a:bodyPr>
            <a:lstStyle/>
            <a:p>
              <a:pPr defTabSz="1371600">
                <a:defRPr/>
              </a:pP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Aucune</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utilisation</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de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minerai</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issus</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de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confilts</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finançant</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les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groupes</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prstClr val="white"/>
                  </a:solidFill>
                  <a:latin typeface="Tahoma" panose="020B0604030504040204" pitchFamily="34" charset="0"/>
                  <a:ea typeface="Tahoma" panose="020B0604030504040204" pitchFamily="34" charset="0"/>
                  <a:cs typeface="Tahoma" panose="020B0604030504040204" pitchFamily="34" charset="0"/>
                </a:rPr>
                <a:t>armés</a:t>
              </a:r>
              <a:r>
                <a:rPr lang="en-US" sz="27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pic>
          <p:nvPicPr>
            <p:cNvPr id="31" name="Picture 2">
              <a:extLst>
                <a:ext uri="{FF2B5EF4-FFF2-40B4-BE49-F238E27FC236}">
                  <a16:creationId xmlns:a16="http://schemas.microsoft.com/office/drawing/2014/main" id="{09BCDF1F-0617-4D49-AC4B-383C6D58B9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485" y="2514671"/>
              <a:ext cx="383871" cy="369333"/>
            </a:xfrm>
            <a:prstGeom prst="rect">
              <a:avLst/>
            </a:prstGeom>
          </p:spPr>
        </p:pic>
      </p:grpSp>
      <p:grpSp>
        <p:nvGrpSpPr>
          <p:cNvPr id="36" name="Groupe 35">
            <a:extLst>
              <a:ext uri="{FF2B5EF4-FFF2-40B4-BE49-F238E27FC236}">
                <a16:creationId xmlns:a16="http://schemas.microsoft.com/office/drawing/2014/main" id="{779529F4-7F59-4474-A6FD-862B0DC90AB2}"/>
              </a:ext>
            </a:extLst>
          </p:cNvPr>
          <p:cNvGrpSpPr/>
          <p:nvPr/>
        </p:nvGrpSpPr>
        <p:grpSpPr>
          <a:xfrm>
            <a:off x="636728" y="7368718"/>
            <a:ext cx="10430664" cy="923330"/>
            <a:chOff x="424485" y="4912476"/>
            <a:chExt cx="6953776" cy="615553"/>
          </a:xfrm>
        </p:grpSpPr>
        <p:sp>
          <p:nvSpPr>
            <p:cNvPr id="28" name="ZoneTexte 27">
              <a:extLst>
                <a:ext uri="{FF2B5EF4-FFF2-40B4-BE49-F238E27FC236}">
                  <a16:creationId xmlns:a16="http://schemas.microsoft.com/office/drawing/2014/main" id="{CC927839-0A27-4F4F-A2CE-ED966DCF751A}"/>
                </a:ext>
              </a:extLst>
            </p:cNvPr>
            <p:cNvSpPr txBox="1"/>
            <p:nvPr/>
          </p:nvSpPr>
          <p:spPr>
            <a:xfrm>
              <a:off x="757573" y="4912476"/>
              <a:ext cx="6620688" cy="615553"/>
            </a:xfrm>
            <a:prstGeom prst="rect">
              <a:avLst/>
            </a:prstGeom>
            <a:noFill/>
          </p:spPr>
          <p:txBody>
            <a:bodyPr wrap="square">
              <a:spAutoFit/>
            </a:bodyPr>
            <a:lstStyle/>
            <a:p>
              <a:pPr defTabSz="1371600">
                <a:defRPr/>
              </a:pPr>
              <a:r>
                <a:rPr lang="fr-FR" sz="2700" dirty="0">
                  <a:solidFill>
                    <a:prstClr val="white"/>
                  </a:solidFill>
                  <a:latin typeface="Tahoma" panose="020B0604030504040204" pitchFamily="34" charset="0"/>
                  <a:ea typeface="Tahoma" panose="020B0604030504040204" pitchFamily="34" charset="0"/>
                  <a:cs typeface="Tahoma" panose="020B0604030504040204" pitchFamily="34" charset="0"/>
                </a:rPr>
                <a:t>Engagement pour se c</a:t>
              </a:r>
              <a:r>
                <a:rPr lang="fr-FR" sz="2700" dirty="0" err="1">
                  <a:solidFill>
                    <a:prstClr val="white"/>
                  </a:solidFill>
                  <a:latin typeface="Tahoma" panose="020B0604030504040204" pitchFamily="34" charset="0"/>
                  <a:ea typeface="Tahoma" panose="020B0604030504040204" pitchFamily="34" charset="0"/>
                  <a:cs typeface="Tahoma" panose="020B0604030504040204" pitchFamily="34" charset="0"/>
                </a:rPr>
                <a:t>onformer</a:t>
              </a:r>
              <a:r>
                <a:rPr lang="fr-FR" sz="2700" dirty="0">
                  <a:solidFill>
                    <a:prstClr val="white"/>
                  </a:solidFill>
                  <a:latin typeface="Tahoma" panose="020B0604030504040204" pitchFamily="34" charset="0"/>
                  <a:ea typeface="Tahoma" panose="020B0604030504040204" pitchFamily="34" charset="0"/>
                  <a:cs typeface="Tahoma" panose="020B0604030504040204" pitchFamily="34" charset="0"/>
                </a:rPr>
                <a:t> à la loi sur l'esclavage moderne de 2015</a:t>
              </a:r>
              <a:endParaRPr lang="en-US" sz="27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4" name="Picture 2">
              <a:extLst>
                <a:ext uri="{FF2B5EF4-FFF2-40B4-BE49-F238E27FC236}">
                  <a16:creationId xmlns:a16="http://schemas.microsoft.com/office/drawing/2014/main" id="{C41A79A5-54C4-49C0-B9E7-603859B52B9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485" y="4912476"/>
              <a:ext cx="383871" cy="369333"/>
            </a:xfrm>
            <a:prstGeom prst="rect">
              <a:avLst/>
            </a:prstGeom>
          </p:spPr>
        </p:pic>
      </p:grpSp>
      <p:grpSp>
        <p:nvGrpSpPr>
          <p:cNvPr id="4" name="Groupe 3">
            <a:extLst>
              <a:ext uri="{FF2B5EF4-FFF2-40B4-BE49-F238E27FC236}">
                <a16:creationId xmlns:a16="http://schemas.microsoft.com/office/drawing/2014/main" id="{FD129E8F-0717-4CCB-A8AF-4BC70B53E897}"/>
              </a:ext>
            </a:extLst>
          </p:cNvPr>
          <p:cNvGrpSpPr/>
          <p:nvPr/>
        </p:nvGrpSpPr>
        <p:grpSpPr>
          <a:xfrm>
            <a:off x="636728" y="4375362"/>
            <a:ext cx="11884113" cy="1712711"/>
            <a:chOff x="424485" y="2916907"/>
            <a:chExt cx="7922742" cy="1141807"/>
          </a:xfrm>
        </p:grpSpPr>
        <p:sp>
          <p:nvSpPr>
            <p:cNvPr id="20" name="ZoneTexte 19">
              <a:extLst>
                <a:ext uri="{FF2B5EF4-FFF2-40B4-BE49-F238E27FC236}">
                  <a16:creationId xmlns:a16="http://schemas.microsoft.com/office/drawing/2014/main" id="{4718DA06-726A-47B8-8826-A952E0B37AC7}"/>
                </a:ext>
              </a:extLst>
            </p:cNvPr>
            <p:cNvSpPr txBox="1"/>
            <p:nvPr/>
          </p:nvSpPr>
          <p:spPr>
            <a:xfrm>
              <a:off x="757572" y="3163613"/>
              <a:ext cx="6353527" cy="615553"/>
            </a:xfrm>
            <a:prstGeom prst="rect">
              <a:avLst/>
            </a:prstGeom>
            <a:noFill/>
          </p:spPr>
          <p:txBody>
            <a:bodyPr wrap="square">
              <a:spAutoFit/>
            </a:bodyPr>
            <a:lstStyle/>
            <a:p>
              <a:pPr defTabSz="1371600">
                <a:defRPr/>
              </a:pPr>
              <a:r>
                <a:rPr lang="fr-FR" sz="2700" dirty="0">
                  <a:solidFill>
                    <a:prstClr val="white"/>
                  </a:solidFill>
                  <a:latin typeface="Tahoma" panose="020B0604030504040204" pitchFamily="34" charset="0"/>
                  <a:ea typeface="Tahoma" panose="020B0604030504040204" pitchFamily="34" charset="0"/>
                  <a:cs typeface="Tahoma" panose="020B0604030504040204" pitchFamily="34" charset="0"/>
                </a:rPr>
                <a:t>Normes internationales de sécurité et santé des travailleurs</a:t>
              </a:r>
            </a:p>
            <a:p>
              <a:pPr defTabSz="1371600">
                <a:defRPr/>
              </a:pPr>
              <a:r>
                <a:rPr lang="fr-FR" sz="27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fr-FR" sz="2700" b="1" dirty="0">
                  <a:solidFill>
                    <a:prstClr val="white"/>
                  </a:solidFill>
                  <a:latin typeface="Tahoma" panose="020B0604030504040204" pitchFamily="34" charset="0"/>
                  <a:ea typeface="Tahoma" panose="020B0604030504040204" pitchFamily="34" charset="0"/>
                  <a:cs typeface="Tahoma" panose="020B0604030504040204" pitchFamily="34" charset="0"/>
                </a:rPr>
                <a:t>ISO 45001</a:t>
              </a:r>
            </a:p>
          </p:txBody>
        </p:sp>
        <p:pic>
          <p:nvPicPr>
            <p:cNvPr id="32" name="Picture 2">
              <a:extLst>
                <a:ext uri="{FF2B5EF4-FFF2-40B4-BE49-F238E27FC236}">
                  <a16:creationId xmlns:a16="http://schemas.microsoft.com/office/drawing/2014/main" id="{070B7C1C-A2AD-4CE9-AD35-B2255E7908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485" y="3168490"/>
              <a:ext cx="383871" cy="369333"/>
            </a:xfrm>
            <a:prstGeom prst="rect">
              <a:avLst/>
            </a:prstGeom>
          </p:spPr>
        </p:pic>
        <p:pic>
          <p:nvPicPr>
            <p:cNvPr id="22532" name="Picture 4" descr="Norme ISO - SCCM ALP">
              <a:extLst>
                <a:ext uri="{FF2B5EF4-FFF2-40B4-BE49-F238E27FC236}">
                  <a16:creationId xmlns:a16="http://schemas.microsoft.com/office/drawing/2014/main" id="{3B7C9E85-57FA-4526-98A5-71707090B46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14189" y="2916907"/>
              <a:ext cx="1133038" cy="11418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e 34">
            <a:extLst>
              <a:ext uri="{FF2B5EF4-FFF2-40B4-BE49-F238E27FC236}">
                <a16:creationId xmlns:a16="http://schemas.microsoft.com/office/drawing/2014/main" id="{F3EDD63B-EBDA-4B8E-B5F2-151C5527DF80}"/>
              </a:ext>
            </a:extLst>
          </p:cNvPr>
          <p:cNvGrpSpPr/>
          <p:nvPr/>
        </p:nvGrpSpPr>
        <p:grpSpPr>
          <a:xfrm>
            <a:off x="636728" y="5695323"/>
            <a:ext cx="11884113" cy="1699557"/>
            <a:chOff x="424485" y="3796882"/>
            <a:chExt cx="7922742" cy="1133038"/>
          </a:xfrm>
        </p:grpSpPr>
        <p:sp>
          <p:nvSpPr>
            <p:cNvPr id="24" name="ZoneTexte 23">
              <a:extLst>
                <a:ext uri="{FF2B5EF4-FFF2-40B4-BE49-F238E27FC236}">
                  <a16:creationId xmlns:a16="http://schemas.microsoft.com/office/drawing/2014/main" id="{B05D74A9-F552-43C9-A961-E65A58E15D3D}"/>
                </a:ext>
              </a:extLst>
            </p:cNvPr>
            <p:cNvSpPr txBox="1"/>
            <p:nvPr/>
          </p:nvSpPr>
          <p:spPr>
            <a:xfrm>
              <a:off x="757572" y="3964660"/>
              <a:ext cx="6620689" cy="615553"/>
            </a:xfrm>
            <a:prstGeom prst="rect">
              <a:avLst/>
            </a:prstGeom>
            <a:noFill/>
          </p:spPr>
          <p:txBody>
            <a:bodyPr wrap="square">
              <a:spAutoFit/>
            </a:bodyPr>
            <a:lstStyle/>
            <a:p>
              <a:pPr defTabSz="1371600">
                <a:defRPr/>
              </a:pPr>
              <a:r>
                <a:rPr lang="fr-FR" sz="2700" dirty="0">
                  <a:solidFill>
                    <a:prstClr val="white"/>
                  </a:solidFill>
                  <a:latin typeface="Tahoma" panose="020B0604030504040204" pitchFamily="34" charset="0"/>
                  <a:ea typeface="Tahoma" panose="020B0604030504040204" pitchFamily="34" charset="0"/>
                  <a:cs typeface="Tahoma" panose="020B0604030504040204" pitchFamily="34" charset="0"/>
                </a:rPr>
                <a:t>S</a:t>
              </a:r>
              <a:r>
                <a:rPr lang="fr-FR" sz="2700" dirty="0" err="1">
                  <a:solidFill>
                    <a:prstClr val="white"/>
                  </a:solidFill>
                  <a:latin typeface="Tahoma" panose="020B0604030504040204" pitchFamily="34" charset="0"/>
                  <a:ea typeface="Tahoma" panose="020B0604030504040204" pitchFamily="34" charset="0"/>
                  <a:cs typeface="Tahoma" panose="020B0604030504040204" pitchFamily="34" charset="0"/>
                </a:rPr>
                <a:t>ystème</a:t>
              </a:r>
              <a:r>
                <a:rPr lang="fr-FR" sz="2700" dirty="0">
                  <a:solidFill>
                    <a:prstClr val="white"/>
                  </a:solidFill>
                  <a:latin typeface="Tahoma" panose="020B0604030504040204" pitchFamily="34" charset="0"/>
                  <a:ea typeface="Tahoma" panose="020B0604030504040204" pitchFamily="34" charset="0"/>
                  <a:cs typeface="Tahoma" panose="020B0604030504040204" pitchFamily="34" charset="0"/>
                </a:rPr>
                <a:t> d'assurance qualité tout au long du processus de production des produits et services – </a:t>
              </a:r>
              <a:r>
                <a:rPr lang="fr-FR" sz="2700" b="1" dirty="0">
                  <a:solidFill>
                    <a:prstClr val="white"/>
                  </a:solidFill>
                  <a:latin typeface="Tahoma" panose="020B0604030504040204" pitchFamily="34" charset="0"/>
                  <a:ea typeface="Tahoma" panose="020B0604030504040204" pitchFamily="34" charset="0"/>
                  <a:cs typeface="Tahoma" panose="020B0604030504040204" pitchFamily="34" charset="0"/>
                </a:rPr>
                <a:t>ISO 9001</a:t>
              </a:r>
              <a:endParaRPr lang="en-US" sz="27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2">
              <a:extLst>
                <a:ext uri="{FF2B5EF4-FFF2-40B4-BE49-F238E27FC236}">
                  <a16:creationId xmlns:a16="http://schemas.microsoft.com/office/drawing/2014/main" id="{1D8A6B49-D123-4014-A597-7E9F2ADDCBE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485" y="3999333"/>
              <a:ext cx="383871" cy="369333"/>
            </a:xfrm>
            <a:prstGeom prst="rect">
              <a:avLst/>
            </a:prstGeom>
          </p:spPr>
        </p:pic>
        <p:pic>
          <p:nvPicPr>
            <p:cNvPr id="22540" name="Picture 12" descr="KERLOG est le seul éditeur de logiciel certifié ISO9001">
              <a:extLst>
                <a:ext uri="{FF2B5EF4-FFF2-40B4-BE49-F238E27FC236}">
                  <a16:creationId xmlns:a16="http://schemas.microsoft.com/office/drawing/2014/main" id="{028AB560-242F-43FE-8416-F012D8A36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189" y="3796882"/>
              <a:ext cx="1133038" cy="11330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483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451"/>
                                </p:stCondLst>
                                <p:childTnLst>
                                  <p:par>
                                    <p:cTn id="8" presetID="2" presetClass="entr" presetSubtype="8" fill="hold" nodeType="after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8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1" dur="8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251"/>
                                </p:stCondLst>
                                <p:childTnLst>
                                  <p:par>
                                    <p:cTn id="13" presetID="2" presetClass="entr" presetSubtype="8" fill="hold"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8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8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2051"/>
                                </p:stCondLst>
                                <p:childTnLst>
                                  <p:par>
                                    <p:cTn id="18" presetID="2" presetClass="entr" presetSubtype="8" fill="hold" nodeType="afterEffect" p14:presetBounceEnd="50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50000">
                                          <p:cBhvr additive="base">
                                            <p:cTn id="20" dur="8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1" dur="8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2851"/>
                                </p:stCondLst>
                                <p:childTnLst>
                                  <p:par>
                                    <p:cTn id="23" presetID="2" presetClass="entr" presetSubtype="8" fill="hold" nodeType="afterEffect" p14:presetBounceEnd="50000">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14:bounceEnd="50000">
                                          <p:cBhvr additive="base">
                                            <p:cTn id="25" dur="8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26" dur="800" fill="hold"/>
                                            <p:tgtEl>
                                              <p:spTgt spid="35"/>
                                            </p:tgtEl>
                                            <p:attrNameLst>
                                              <p:attrName>ppt_y</p:attrName>
                                            </p:attrNameLst>
                                          </p:cBhvr>
                                          <p:tavLst>
                                            <p:tav tm="0">
                                              <p:val>
                                                <p:strVal val="#ppt_y"/>
                                              </p:val>
                                            </p:tav>
                                            <p:tav tm="100000">
                                              <p:val>
                                                <p:strVal val="#ppt_y"/>
                                              </p:val>
                                            </p:tav>
                                          </p:tavLst>
                                        </p:anim>
                                      </p:childTnLst>
                                    </p:cTn>
                                  </p:par>
                                </p:childTnLst>
                              </p:cTn>
                            </p:par>
                            <p:par>
                              <p:cTn id="27" fill="hold">
                                <p:stCondLst>
                                  <p:cond delay="3651"/>
                                </p:stCondLst>
                                <p:childTnLst>
                                  <p:par>
                                    <p:cTn id="28" presetID="2" presetClass="entr" presetSubtype="8" fill="hold" nodeType="afterEffect" p14:presetBounceEnd="50000">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14:bounceEnd="50000">
                                          <p:cBhvr additive="base">
                                            <p:cTn id="30" dur="8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31" dur="8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451"/>
                                </p:stCondLst>
                                <p:childTnLst>
                                  <p:par>
                                    <p:cTn id="8" presetID="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800" fill="hold"/>
                                            <p:tgtEl>
                                              <p:spTgt spid="2"/>
                                            </p:tgtEl>
                                            <p:attrNameLst>
                                              <p:attrName>ppt_x</p:attrName>
                                            </p:attrNameLst>
                                          </p:cBhvr>
                                          <p:tavLst>
                                            <p:tav tm="0">
                                              <p:val>
                                                <p:strVal val="0-#ppt_w/2"/>
                                              </p:val>
                                            </p:tav>
                                            <p:tav tm="100000">
                                              <p:val>
                                                <p:strVal val="#ppt_x"/>
                                              </p:val>
                                            </p:tav>
                                          </p:tavLst>
                                        </p:anim>
                                        <p:anim calcmode="lin" valueType="num">
                                          <p:cBhvr additive="base">
                                            <p:cTn id="11" dur="8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251"/>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800" fill="hold"/>
                                            <p:tgtEl>
                                              <p:spTgt spid="3"/>
                                            </p:tgtEl>
                                            <p:attrNameLst>
                                              <p:attrName>ppt_x</p:attrName>
                                            </p:attrNameLst>
                                          </p:cBhvr>
                                          <p:tavLst>
                                            <p:tav tm="0">
                                              <p:val>
                                                <p:strVal val="0-#ppt_w/2"/>
                                              </p:val>
                                            </p:tav>
                                            <p:tav tm="100000">
                                              <p:val>
                                                <p:strVal val="#ppt_x"/>
                                              </p:val>
                                            </p:tav>
                                          </p:tavLst>
                                        </p:anim>
                                        <p:anim calcmode="lin" valueType="num">
                                          <p:cBhvr additive="base">
                                            <p:cTn id="16" dur="8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2051"/>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800" fill="hold"/>
                                            <p:tgtEl>
                                              <p:spTgt spid="4"/>
                                            </p:tgtEl>
                                            <p:attrNameLst>
                                              <p:attrName>ppt_x</p:attrName>
                                            </p:attrNameLst>
                                          </p:cBhvr>
                                          <p:tavLst>
                                            <p:tav tm="0">
                                              <p:val>
                                                <p:strVal val="0-#ppt_w/2"/>
                                              </p:val>
                                            </p:tav>
                                            <p:tav tm="100000">
                                              <p:val>
                                                <p:strVal val="#ppt_x"/>
                                              </p:val>
                                            </p:tav>
                                          </p:tavLst>
                                        </p:anim>
                                        <p:anim calcmode="lin" valueType="num">
                                          <p:cBhvr additive="base">
                                            <p:cTn id="21" dur="8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2851"/>
                                </p:stCondLst>
                                <p:childTnLst>
                                  <p:par>
                                    <p:cTn id="23" presetID="2" presetClass="entr" presetSubtype="8"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800" fill="hold"/>
                                            <p:tgtEl>
                                              <p:spTgt spid="35"/>
                                            </p:tgtEl>
                                            <p:attrNameLst>
                                              <p:attrName>ppt_x</p:attrName>
                                            </p:attrNameLst>
                                          </p:cBhvr>
                                          <p:tavLst>
                                            <p:tav tm="0">
                                              <p:val>
                                                <p:strVal val="0-#ppt_w/2"/>
                                              </p:val>
                                            </p:tav>
                                            <p:tav tm="100000">
                                              <p:val>
                                                <p:strVal val="#ppt_x"/>
                                              </p:val>
                                            </p:tav>
                                          </p:tavLst>
                                        </p:anim>
                                        <p:anim calcmode="lin" valueType="num">
                                          <p:cBhvr additive="base">
                                            <p:cTn id="26" dur="800" fill="hold"/>
                                            <p:tgtEl>
                                              <p:spTgt spid="35"/>
                                            </p:tgtEl>
                                            <p:attrNameLst>
                                              <p:attrName>ppt_y</p:attrName>
                                            </p:attrNameLst>
                                          </p:cBhvr>
                                          <p:tavLst>
                                            <p:tav tm="0">
                                              <p:val>
                                                <p:strVal val="#ppt_y"/>
                                              </p:val>
                                            </p:tav>
                                            <p:tav tm="100000">
                                              <p:val>
                                                <p:strVal val="#ppt_y"/>
                                              </p:val>
                                            </p:tav>
                                          </p:tavLst>
                                        </p:anim>
                                      </p:childTnLst>
                                    </p:cTn>
                                  </p:par>
                                </p:childTnLst>
                              </p:cTn>
                            </p:par>
                            <p:par>
                              <p:cTn id="27" fill="hold">
                                <p:stCondLst>
                                  <p:cond delay="3651"/>
                                </p:stCondLst>
                                <p:childTnLst>
                                  <p:par>
                                    <p:cTn id="28" presetID="2" presetClass="entr" presetSubtype="8"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800" fill="hold"/>
                                            <p:tgtEl>
                                              <p:spTgt spid="36"/>
                                            </p:tgtEl>
                                            <p:attrNameLst>
                                              <p:attrName>ppt_x</p:attrName>
                                            </p:attrNameLst>
                                          </p:cBhvr>
                                          <p:tavLst>
                                            <p:tav tm="0">
                                              <p:val>
                                                <p:strVal val="0-#ppt_w/2"/>
                                              </p:val>
                                            </p:tav>
                                            <p:tav tm="100000">
                                              <p:val>
                                                <p:strVal val="#ppt_x"/>
                                              </p:val>
                                            </p:tav>
                                          </p:tavLst>
                                        </p:anim>
                                        <p:anim calcmode="lin" valueType="num">
                                          <p:cBhvr additive="base">
                                            <p:cTn id="31" dur="8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0"/>
            <a:ext cx="18288000" cy="10287000"/>
            <a:chOff x="0" y="0"/>
            <a:chExt cx="4816593" cy="2709333"/>
          </a:xfrm>
        </p:grpSpPr>
        <p:sp>
          <p:nvSpPr>
            <p:cNvPr id="3" name="Freeform 3"/>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11B1E"/>
            </a:solidFill>
          </p:spPr>
          <p:txBody>
            <a:bodyPr/>
            <a:lstStyle/>
            <a:p>
              <a:endParaRPr lang="fr-FR"/>
            </a:p>
          </p:txBody>
        </p:sp>
        <p:sp>
          <p:nvSpPr>
            <p:cNvPr id="4" name="TextBox 4"/>
            <p:cNvSpPr txBox="1">
              <a:spLocks noGrp="1" noRot="1" noMove="1" noResize="1" noEditPoints="1" noAdjustHandles="1" noChangeArrowheads="1" noChangeShapeType="1"/>
            </p:cNvSpPr>
            <p:nvPr/>
          </p:nvSpPr>
          <p:spPr>
            <a:xfrm>
              <a:off x="0" y="-47625"/>
              <a:ext cx="4816593" cy="2756958"/>
            </a:xfrm>
            <a:prstGeom prst="rect">
              <a:avLst/>
            </a:prstGeom>
          </p:spPr>
          <p:txBody>
            <a:bodyPr lIns="50800" tIns="50800" rIns="50800" bIns="50800" rtlCol="0" anchor="ctr"/>
            <a:lstStyle/>
            <a:p>
              <a:pPr algn="ctr">
                <a:lnSpc>
                  <a:spcPts val="2239"/>
                </a:lnSpc>
              </a:pPr>
              <a:endParaRPr/>
            </a:p>
          </p:txBody>
        </p:sp>
      </p:grpSp>
      <p:sp>
        <p:nvSpPr>
          <p:cNvPr id="5" name="AutoShape 5"/>
          <p:cNvSpPr>
            <a:spLocks noGrp="1" noRot="1" noMove="1" noResize="1" noEditPoints="1" noAdjustHandles="1" noChangeArrowheads="1" noChangeShapeType="1"/>
          </p:cNvSpPr>
          <p:nvPr/>
        </p:nvSpPr>
        <p:spPr>
          <a:xfrm rot="-10800000">
            <a:off x="0" y="10325100"/>
            <a:ext cx="18288000" cy="0"/>
          </a:xfrm>
          <a:prstGeom prst="line">
            <a:avLst/>
          </a:prstGeom>
          <a:ln w="123825" cap="flat">
            <a:solidFill>
              <a:srgbClr val="FFFFFF"/>
            </a:solidFill>
            <a:prstDash val="solid"/>
            <a:headEnd type="none" w="sm" len="sm"/>
            <a:tailEnd type="none" w="sm" len="sm"/>
          </a:ln>
        </p:spPr>
        <p:txBody>
          <a:bodyPr/>
          <a:lstStyle/>
          <a:p>
            <a:endParaRPr lang="fr-FR"/>
          </a:p>
        </p:txBody>
      </p:sp>
      <p:grpSp>
        <p:nvGrpSpPr>
          <p:cNvPr id="6" name="Group 6"/>
          <p:cNvGrpSpPr/>
          <p:nvPr/>
        </p:nvGrpSpPr>
        <p:grpSpPr>
          <a:xfrm>
            <a:off x="8639462" y="4819635"/>
            <a:ext cx="1722378" cy="609983"/>
            <a:chOff x="0" y="0"/>
            <a:chExt cx="2296504" cy="813311"/>
          </a:xfrm>
        </p:grpSpPr>
        <p:sp>
          <p:nvSpPr>
            <p:cNvPr id="7" name="TextBox 7"/>
            <p:cNvSpPr txBox="1"/>
            <p:nvPr/>
          </p:nvSpPr>
          <p:spPr>
            <a:xfrm>
              <a:off x="19312" y="637066"/>
              <a:ext cx="2277192" cy="176245"/>
            </a:xfrm>
            <a:prstGeom prst="rect">
              <a:avLst/>
            </a:prstGeom>
          </p:spPr>
          <p:txBody>
            <a:bodyPr lIns="0" tIns="0" rIns="0" bIns="0" rtlCol="0" anchor="t">
              <a:spAutoFit/>
            </a:bodyPr>
            <a:lstStyle/>
            <a:p>
              <a:pPr algn="ctr">
                <a:lnSpc>
                  <a:spcPts val="1102"/>
                </a:lnSpc>
              </a:pPr>
              <a:r>
                <a:rPr lang="en-US" sz="787">
                  <a:solidFill>
                    <a:srgbClr val="FFFFFF"/>
                  </a:solidFill>
                  <a:latin typeface="Brandon Text Regular"/>
                  <a:ea typeface="Brandon Text Regular"/>
                  <a:cs typeface="Brandon Text Regular"/>
                  <a:sym typeface="Brandon Text"/>
                </a:rPr>
                <a:t>IP TECHNOLOGIES + HUMAN INSIDE</a:t>
              </a:r>
            </a:p>
          </p:txBody>
        </p:sp>
        <p:sp>
          <p:nvSpPr>
            <p:cNvPr id="8" name="Freeform 8"/>
            <p:cNvSpPr/>
            <p:nvPr/>
          </p:nvSpPr>
          <p:spPr>
            <a:xfrm>
              <a:off x="0" y="0"/>
              <a:ext cx="2277192" cy="611541"/>
            </a:xfrm>
            <a:custGeom>
              <a:avLst/>
              <a:gdLst/>
              <a:ahLst/>
              <a:cxnLst/>
              <a:rect l="l" t="t" r="r" b="b"/>
              <a:pathLst>
                <a:path w="2277192" h="611541">
                  <a:moveTo>
                    <a:pt x="0" y="0"/>
                  </a:moveTo>
                  <a:lnTo>
                    <a:pt x="2277192" y="0"/>
                  </a:lnTo>
                  <a:lnTo>
                    <a:pt x="2277192" y="611541"/>
                  </a:lnTo>
                  <a:lnTo>
                    <a:pt x="0" y="611541"/>
                  </a:lnTo>
                  <a:lnTo>
                    <a:pt x="0" y="0"/>
                  </a:lnTo>
                  <a:close/>
                </a:path>
              </a:pathLst>
            </a:custGeom>
            <a:blipFill>
              <a:blip r:embed="rId3"/>
              <a:stretch>
                <a:fillRect l="-1230" r="-1230" b="-12552"/>
              </a:stretch>
            </a:blipFill>
          </p:spPr>
          <p:txBody>
            <a:bodyPr/>
            <a:lstStyle/>
            <a:p>
              <a:endParaRPr lang="fr-FR"/>
            </a:p>
          </p:txBody>
        </p:sp>
      </p:grpSp>
      <p:sp>
        <p:nvSpPr>
          <p:cNvPr id="9" name="Freeform 9"/>
          <p:cNvSpPr/>
          <p:nvPr/>
        </p:nvSpPr>
        <p:spPr>
          <a:xfrm>
            <a:off x="11283271" y="4672564"/>
            <a:ext cx="2443582" cy="904125"/>
          </a:xfrm>
          <a:custGeom>
            <a:avLst/>
            <a:gdLst/>
            <a:ahLst/>
            <a:cxnLst/>
            <a:rect l="l" t="t" r="r" b="b"/>
            <a:pathLst>
              <a:path w="2443582" h="904125">
                <a:moveTo>
                  <a:pt x="0" y="0"/>
                </a:moveTo>
                <a:lnTo>
                  <a:pt x="2443582" y="0"/>
                </a:lnTo>
                <a:lnTo>
                  <a:pt x="2443582" y="904125"/>
                </a:lnTo>
                <a:lnTo>
                  <a:pt x="0" y="904125"/>
                </a:lnTo>
                <a:lnTo>
                  <a:pt x="0" y="0"/>
                </a:lnTo>
                <a:close/>
              </a:path>
            </a:pathLst>
          </a:custGeom>
          <a:blipFill>
            <a:blip r:embed="rId4"/>
            <a:stretch>
              <a:fillRect/>
            </a:stretch>
          </a:blipFill>
        </p:spPr>
        <p:txBody>
          <a:bodyPr/>
          <a:lstStyle/>
          <a:p>
            <a:endParaRPr lang="fr-FR"/>
          </a:p>
        </p:txBody>
      </p:sp>
      <p:sp>
        <p:nvSpPr>
          <p:cNvPr id="11" name="TextBox 11"/>
          <p:cNvSpPr txBox="1"/>
          <p:nvPr/>
        </p:nvSpPr>
        <p:spPr>
          <a:xfrm>
            <a:off x="838200" y="599980"/>
            <a:ext cx="8840875" cy="772647"/>
          </a:xfrm>
          <a:prstGeom prst="rect">
            <a:avLst/>
          </a:prstGeom>
        </p:spPr>
        <p:txBody>
          <a:bodyPr lIns="0" tIns="0" rIns="0" bIns="0" rtlCol="0" anchor="t">
            <a:spAutoFit/>
          </a:bodyPr>
          <a:lstStyle/>
          <a:p>
            <a:pPr algn="l">
              <a:lnSpc>
                <a:spcPts val="6719"/>
              </a:lnSpc>
            </a:pPr>
            <a:r>
              <a:rPr lang="en-US" sz="4000" b="1">
                <a:solidFill>
                  <a:srgbClr val="FFFFFF"/>
                </a:solidFill>
                <a:latin typeface="Roboto 1 Bold"/>
                <a:ea typeface="Roboto 1 Bold"/>
                <a:cs typeface="Roboto 1 Bold"/>
                <a:sym typeface="Roboto 1 Bold"/>
              </a:rPr>
              <a:t>PROGRAMME</a:t>
            </a:r>
          </a:p>
        </p:txBody>
      </p:sp>
      <p:sp>
        <p:nvSpPr>
          <p:cNvPr id="12" name="TextBox 12"/>
          <p:cNvSpPr txBox="1"/>
          <p:nvPr/>
        </p:nvSpPr>
        <p:spPr>
          <a:xfrm>
            <a:off x="561878" y="1891487"/>
            <a:ext cx="6442852" cy="7809830"/>
          </a:xfrm>
          <a:prstGeom prst="rect">
            <a:avLst/>
          </a:prstGeom>
        </p:spPr>
        <p:txBody>
          <a:bodyPr wrap="square" lIns="0" tIns="0" rIns="0" bIns="0" rtlCol="0" anchor="t">
            <a:spAutoFit/>
          </a:bodyPr>
          <a:lstStyle/>
          <a:p>
            <a:pPr marL="749337" lvl="1" indent="-457200" algn="l">
              <a:lnSpc>
                <a:spcPts val="3788"/>
              </a:lnSpc>
              <a:buFont typeface="Arial" panose="020B0604020202020204" pitchFamily="34" charset="0"/>
              <a:buChar char="•"/>
            </a:pPr>
            <a:r>
              <a:rPr lang="en-US" sz="2600" b="1">
                <a:solidFill>
                  <a:srgbClr val="FFFFFF"/>
                </a:solidFill>
                <a:latin typeface="Roboto 1 Bold"/>
                <a:ea typeface="Roboto 1 Bold"/>
                <a:cs typeface="Roboto 1 Bold"/>
                <a:sym typeface="Roboto 1 Bold"/>
              </a:rPr>
              <a:t>9h00 : </a:t>
            </a:r>
            <a:r>
              <a:rPr lang="en-US" sz="2600">
                <a:solidFill>
                  <a:srgbClr val="FFFFFF"/>
                </a:solidFill>
                <a:latin typeface="Roboto 1"/>
                <a:ea typeface="Roboto 1"/>
                <a:cs typeface="Roboto 1"/>
                <a:sym typeface="Roboto 1"/>
              </a:rPr>
              <a:t>Début de </a:t>
            </a:r>
            <a:r>
              <a:rPr lang="en-US" sz="2600" err="1">
                <a:solidFill>
                  <a:srgbClr val="FFFFFF"/>
                </a:solidFill>
                <a:latin typeface="Roboto 1"/>
                <a:ea typeface="Roboto 1"/>
                <a:cs typeface="Roboto 1"/>
                <a:sym typeface="Roboto 1"/>
              </a:rPr>
              <a:t>l’événement</a:t>
            </a:r>
            <a:br>
              <a:rPr lang="en-US" sz="2706">
                <a:solidFill>
                  <a:srgbClr val="FFFFFF"/>
                </a:solidFill>
                <a:latin typeface="Roboto 1"/>
                <a:ea typeface="Roboto 1"/>
                <a:cs typeface="Roboto 1"/>
                <a:sym typeface="Roboto 1"/>
              </a:rPr>
            </a:br>
            <a:endParaRPr lang="en-US" sz="2706">
              <a:solidFill>
                <a:srgbClr val="FFFFFF"/>
              </a:solidFill>
              <a:latin typeface="Roboto 1"/>
              <a:ea typeface="Roboto 1"/>
              <a:cs typeface="Roboto 1"/>
              <a:sym typeface="Roboto 1"/>
            </a:endParaRPr>
          </a:p>
          <a:p>
            <a:pPr marL="584272" lvl="1" indent="-292136" algn="l">
              <a:lnSpc>
                <a:spcPts val="3788"/>
              </a:lnSpc>
              <a:buFont typeface="Arial"/>
              <a:buChar char="•"/>
            </a:pPr>
            <a:r>
              <a:rPr lang="en-US" sz="2600" b="1">
                <a:solidFill>
                  <a:srgbClr val="FFFFFF"/>
                </a:solidFill>
                <a:latin typeface="Roboto 1 Bold"/>
                <a:ea typeface="Roboto 1 Bold"/>
                <a:cs typeface="Roboto 1 Bold"/>
                <a:sym typeface="Roboto 1 Bold"/>
              </a:rPr>
              <a:t>9h30 : </a:t>
            </a:r>
            <a:r>
              <a:rPr lang="en-US" sz="2600" err="1">
                <a:solidFill>
                  <a:srgbClr val="FFFFFF"/>
                </a:solidFill>
                <a:latin typeface="Roboto 1"/>
                <a:ea typeface="Roboto 1"/>
                <a:cs typeface="Roboto 1"/>
                <a:sym typeface="Roboto 1"/>
              </a:rPr>
              <a:t>Présentation</a:t>
            </a:r>
            <a:r>
              <a:rPr lang="en-US" sz="2600">
                <a:solidFill>
                  <a:srgbClr val="FFFFFF"/>
                </a:solidFill>
                <a:latin typeface="Roboto 1"/>
                <a:ea typeface="Roboto 1"/>
                <a:cs typeface="Roboto 1"/>
                <a:sym typeface="Roboto 1"/>
              </a:rPr>
              <a:t> Hanwha Vision</a:t>
            </a:r>
          </a:p>
          <a:p>
            <a:pPr marL="1041472" lvl="2" indent="-292136">
              <a:lnSpc>
                <a:spcPts val="3000"/>
              </a:lnSpc>
              <a:buFont typeface="Arial"/>
              <a:buChar char="•"/>
            </a:pPr>
            <a:r>
              <a:rPr lang="en-US" sz="2000">
                <a:solidFill>
                  <a:srgbClr val="FFFFFF"/>
                </a:solidFill>
                <a:latin typeface="Roboto 1"/>
                <a:ea typeface="Roboto 1"/>
                <a:cs typeface="Roboto 1"/>
                <a:sym typeface="Roboto 1"/>
              </a:rPr>
              <a:t>Focus sur </a:t>
            </a:r>
            <a:r>
              <a:rPr lang="en-US" sz="2000" err="1">
                <a:solidFill>
                  <a:srgbClr val="FFFFFF"/>
                </a:solidFill>
                <a:latin typeface="Roboto 1"/>
                <a:ea typeface="Roboto 1"/>
                <a:cs typeface="Roboto 1"/>
                <a:sym typeface="Roboto 1"/>
              </a:rPr>
              <a:t>l’IA</a:t>
            </a:r>
            <a:r>
              <a:rPr lang="en-US" sz="2000">
                <a:solidFill>
                  <a:srgbClr val="FFFFFF"/>
                </a:solidFill>
                <a:latin typeface="Roboto 1"/>
                <a:ea typeface="Roboto 1"/>
                <a:cs typeface="Roboto 1"/>
                <a:sym typeface="Roboto 1"/>
              </a:rPr>
              <a:t> dans les cameras</a:t>
            </a:r>
          </a:p>
          <a:p>
            <a:pPr marL="1041472" lvl="2" indent="-292136">
              <a:lnSpc>
                <a:spcPts val="3000"/>
              </a:lnSpc>
              <a:buFont typeface="Arial"/>
              <a:buChar char="•"/>
            </a:pPr>
            <a:r>
              <a:rPr lang="en-US" sz="2000" err="1">
                <a:solidFill>
                  <a:srgbClr val="FFFFFF"/>
                </a:solidFill>
                <a:latin typeface="Roboto 1"/>
                <a:ea typeface="Roboto 1"/>
                <a:cs typeface="Roboto 1"/>
                <a:sym typeface="Roboto 1"/>
              </a:rPr>
              <a:t>Échange</a:t>
            </a:r>
            <a:r>
              <a:rPr lang="en-US" sz="2000">
                <a:solidFill>
                  <a:srgbClr val="FFFFFF"/>
                </a:solidFill>
                <a:latin typeface="Roboto 1"/>
                <a:ea typeface="Roboto 1"/>
                <a:cs typeface="Roboto 1"/>
                <a:sym typeface="Roboto 1"/>
              </a:rPr>
              <a:t> </a:t>
            </a:r>
            <a:r>
              <a:rPr lang="en-US" sz="2000" err="1">
                <a:solidFill>
                  <a:srgbClr val="FFFFFF"/>
                </a:solidFill>
                <a:latin typeface="Roboto 1"/>
                <a:ea typeface="Roboto 1"/>
                <a:cs typeface="Roboto 1"/>
                <a:sym typeface="Roboto 1"/>
              </a:rPr>
              <a:t>autour</a:t>
            </a:r>
            <a:r>
              <a:rPr lang="en-US" sz="2000">
                <a:solidFill>
                  <a:srgbClr val="FFFFFF"/>
                </a:solidFill>
                <a:latin typeface="Roboto 1"/>
                <a:ea typeface="Roboto 1"/>
                <a:cs typeface="Roboto 1"/>
                <a:sym typeface="Roboto 1"/>
              </a:rPr>
              <a:t> du </a:t>
            </a:r>
            <a:r>
              <a:rPr lang="en-US" sz="2000" err="1">
                <a:solidFill>
                  <a:srgbClr val="FFFFFF"/>
                </a:solidFill>
                <a:latin typeface="Roboto 1"/>
                <a:ea typeface="Roboto 1"/>
                <a:cs typeface="Roboto 1"/>
                <a:sym typeface="Roboto 1"/>
              </a:rPr>
              <a:t>masquage</a:t>
            </a:r>
            <a:r>
              <a:rPr lang="en-US" sz="2000">
                <a:solidFill>
                  <a:srgbClr val="FFFFFF"/>
                </a:solidFill>
                <a:latin typeface="Roboto 1"/>
                <a:ea typeface="Roboto 1"/>
                <a:cs typeface="Roboto 1"/>
                <a:sym typeface="Roboto 1"/>
              </a:rPr>
              <a:t> </a:t>
            </a:r>
            <a:r>
              <a:rPr lang="en-US" sz="2000" err="1">
                <a:solidFill>
                  <a:srgbClr val="FFFFFF"/>
                </a:solidFill>
                <a:latin typeface="Roboto 1"/>
                <a:ea typeface="Roboto 1"/>
                <a:cs typeface="Roboto 1"/>
                <a:sym typeface="Roboto 1"/>
              </a:rPr>
              <a:t>dynamique</a:t>
            </a:r>
            <a:endParaRPr lang="en-US" sz="2000">
              <a:solidFill>
                <a:srgbClr val="FFFFFF"/>
              </a:solidFill>
              <a:latin typeface="Roboto 1"/>
              <a:ea typeface="Roboto 1"/>
              <a:cs typeface="Roboto 1"/>
              <a:sym typeface="Roboto 1"/>
            </a:endParaRPr>
          </a:p>
          <a:p>
            <a:pPr algn="l">
              <a:lnSpc>
                <a:spcPts val="3788"/>
              </a:lnSpc>
            </a:pPr>
            <a:endParaRPr lang="en-US" sz="2706">
              <a:solidFill>
                <a:srgbClr val="FFFFFF"/>
              </a:solidFill>
              <a:latin typeface="Roboto 1"/>
              <a:ea typeface="Roboto 1"/>
              <a:cs typeface="Roboto 1"/>
              <a:sym typeface="Roboto 1"/>
            </a:endParaRPr>
          </a:p>
          <a:p>
            <a:pPr marL="584272" lvl="1" indent="-292136" algn="l">
              <a:lnSpc>
                <a:spcPts val="3788"/>
              </a:lnSpc>
              <a:buFont typeface="Arial"/>
              <a:buChar char="•"/>
            </a:pPr>
            <a:r>
              <a:rPr lang="en-US" sz="2600" b="1">
                <a:solidFill>
                  <a:srgbClr val="FFFFFF"/>
                </a:solidFill>
                <a:latin typeface="Roboto 1 Bold"/>
                <a:ea typeface="Roboto 1 Bold"/>
                <a:cs typeface="Roboto 1 Bold"/>
                <a:sym typeface="Roboto 1 Bold"/>
              </a:rPr>
              <a:t>10h30 : </a:t>
            </a:r>
            <a:r>
              <a:rPr lang="en-US" sz="2600" err="1">
                <a:solidFill>
                  <a:srgbClr val="FFFFFF"/>
                </a:solidFill>
                <a:latin typeface="Roboto 1"/>
                <a:ea typeface="Roboto 1"/>
                <a:cs typeface="Roboto 1 Bold"/>
                <a:sym typeface="Roboto 1"/>
              </a:rPr>
              <a:t>Présentation</a:t>
            </a:r>
            <a:r>
              <a:rPr lang="en-US" sz="2600">
                <a:solidFill>
                  <a:srgbClr val="FFFFFF"/>
                </a:solidFill>
                <a:latin typeface="Roboto 1"/>
                <a:ea typeface="Roboto 1"/>
                <a:cs typeface="Roboto 1 Bold"/>
                <a:sym typeface="Roboto 1"/>
              </a:rPr>
              <a:t> M</a:t>
            </a:r>
            <a:r>
              <a:rPr lang="en-US" sz="2600">
                <a:solidFill>
                  <a:srgbClr val="FFFFFF"/>
                </a:solidFill>
                <a:latin typeface="Roboto 1"/>
                <a:ea typeface="Roboto 1"/>
                <a:cs typeface="Roboto 1"/>
                <a:sym typeface="Roboto 1"/>
              </a:rPr>
              <a:t>ilestone</a:t>
            </a:r>
          </a:p>
          <a:p>
            <a:pPr marL="1041472" lvl="2" indent="-292136">
              <a:lnSpc>
                <a:spcPts val="3000"/>
              </a:lnSpc>
              <a:buFont typeface="Arial"/>
              <a:buChar char="•"/>
            </a:pPr>
            <a:r>
              <a:rPr lang="en-US" sz="2000">
                <a:solidFill>
                  <a:srgbClr val="FFFFFF"/>
                </a:solidFill>
                <a:latin typeface="Roboto 1"/>
                <a:ea typeface="Roboto 1"/>
                <a:cs typeface="Roboto 1"/>
                <a:sym typeface="Roboto 1"/>
              </a:rPr>
              <a:t>Les </a:t>
            </a:r>
            <a:r>
              <a:rPr lang="en-US" sz="2000" err="1">
                <a:solidFill>
                  <a:srgbClr val="FFFFFF"/>
                </a:solidFill>
                <a:latin typeface="Roboto 1"/>
                <a:ea typeface="Roboto 1"/>
                <a:cs typeface="Roboto 1"/>
                <a:sym typeface="Roboto 1"/>
              </a:rPr>
              <a:t>niveaux</a:t>
            </a:r>
            <a:r>
              <a:rPr lang="en-US" sz="2000">
                <a:solidFill>
                  <a:srgbClr val="FFFFFF"/>
                </a:solidFill>
                <a:latin typeface="Roboto 1"/>
                <a:ea typeface="Roboto 1"/>
                <a:cs typeface="Roboto 1"/>
                <a:sym typeface="Roboto 1"/>
              </a:rPr>
              <a:t> de </a:t>
            </a:r>
            <a:r>
              <a:rPr lang="en-US" sz="2000" err="1">
                <a:solidFill>
                  <a:srgbClr val="FFFFFF"/>
                </a:solidFill>
                <a:latin typeface="Roboto 1"/>
                <a:ea typeface="Roboto 1"/>
                <a:cs typeface="Roboto 1"/>
                <a:sym typeface="Roboto 1"/>
              </a:rPr>
              <a:t>licence</a:t>
            </a:r>
            <a:endParaRPr lang="en-US" sz="2000">
              <a:solidFill>
                <a:srgbClr val="FFFFFF"/>
              </a:solidFill>
              <a:latin typeface="Roboto 1"/>
              <a:ea typeface="Roboto 1"/>
              <a:cs typeface="Roboto 1"/>
              <a:sym typeface="Roboto 1"/>
            </a:endParaRPr>
          </a:p>
          <a:p>
            <a:pPr marL="1041472" lvl="2" indent="-292136">
              <a:lnSpc>
                <a:spcPts val="3000"/>
              </a:lnSpc>
              <a:buFont typeface="Arial"/>
              <a:buChar char="•"/>
            </a:pPr>
            <a:r>
              <a:rPr lang="en-US" sz="2000" err="1">
                <a:solidFill>
                  <a:srgbClr val="FFFFFF"/>
                </a:solidFill>
                <a:latin typeface="Roboto 1"/>
                <a:ea typeface="Roboto 1"/>
                <a:cs typeface="Roboto 1"/>
                <a:sym typeface="Roboto 1"/>
              </a:rPr>
              <a:t>L’intégration</a:t>
            </a:r>
            <a:r>
              <a:rPr lang="en-US" sz="2000">
                <a:solidFill>
                  <a:srgbClr val="FFFFFF"/>
                </a:solidFill>
                <a:latin typeface="Roboto 1"/>
                <a:ea typeface="Roboto 1"/>
                <a:cs typeface="Roboto 1"/>
                <a:sym typeface="Roboto 1"/>
              </a:rPr>
              <a:t> des </a:t>
            </a:r>
            <a:r>
              <a:rPr lang="en-US" sz="2000" err="1">
                <a:solidFill>
                  <a:srgbClr val="FFFFFF"/>
                </a:solidFill>
                <a:latin typeface="Roboto 1"/>
                <a:ea typeface="Roboto 1"/>
                <a:cs typeface="Roboto 1"/>
                <a:sym typeface="Roboto 1"/>
              </a:rPr>
              <a:t>caméras</a:t>
            </a:r>
            <a:r>
              <a:rPr lang="en-US" sz="2000">
                <a:solidFill>
                  <a:srgbClr val="FFFFFF"/>
                </a:solidFill>
                <a:latin typeface="Roboto 1"/>
                <a:ea typeface="Roboto 1"/>
                <a:cs typeface="Roboto 1"/>
                <a:sym typeface="Roboto 1"/>
              </a:rPr>
              <a:t> Hanwha</a:t>
            </a:r>
          </a:p>
          <a:p>
            <a:pPr marL="1041472" lvl="2" indent="-292136">
              <a:lnSpc>
                <a:spcPts val="3000"/>
              </a:lnSpc>
              <a:buFont typeface="Arial"/>
              <a:buChar char="•"/>
            </a:pPr>
            <a:r>
              <a:rPr lang="en-US" sz="2000">
                <a:solidFill>
                  <a:srgbClr val="FFFFFF"/>
                </a:solidFill>
                <a:latin typeface="Roboto 1"/>
                <a:ea typeface="Roboto 1"/>
                <a:cs typeface="Roboto 1"/>
                <a:sym typeface="Roboto 1"/>
              </a:rPr>
              <a:t>Les </a:t>
            </a:r>
            <a:r>
              <a:rPr lang="en-US" sz="2000" err="1">
                <a:solidFill>
                  <a:srgbClr val="FFFFFF"/>
                </a:solidFill>
                <a:latin typeface="Roboto 1"/>
                <a:ea typeface="Roboto 1"/>
                <a:cs typeface="Roboto 1"/>
                <a:sym typeface="Roboto 1"/>
              </a:rPr>
              <a:t>logiciels</a:t>
            </a:r>
            <a:r>
              <a:rPr lang="en-US" sz="2000">
                <a:solidFill>
                  <a:srgbClr val="FFFFFF"/>
                </a:solidFill>
                <a:latin typeface="Roboto 1"/>
                <a:ea typeface="Roboto 1"/>
                <a:cs typeface="Roboto 1"/>
                <a:sym typeface="Roboto 1"/>
              </a:rPr>
              <a:t> </a:t>
            </a:r>
            <a:r>
              <a:rPr lang="en-US" sz="2000" err="1">
                <a:solidFill>
                  <a:srgbClr val="FFFFFF"/>
                </a:solidFill>
                <a:latin typeface="Roboto 1"/>
                <a:ea typeface="Roboto 1"/>
                <a:cs typeface="Roboto 1"/>
                <a:sym typeface="Roboto 1"/>
              </a:rPr>
              <a:t>complémentaires</a:t>
            </a:r>
            <a:r>
              <a:rPr lang="en-US" sz="2000">
                <a:solidFill>
                  <a:srgbClr val="FFFFFF"/>
                </a:solidFill>
                <a:latin typeface="Roboto 1"/>
                <a:ea typeface="Roboto 1"/>
                <a:cs typeface="Roboto 1"/>
                <a:sym typeface="Roboto 1"/>
              </a:rPr>
              <a:t> de la solution</a:t>
            </a:r>
          </a:p>
          <a:p>
            <a:pPr algn="l">
              <a:lnSpc>
                <a:spcPts val="3788"/>
              </a:lnSpc>
            </a:pPr>
            <a:endParaRPr lang="en-US" sz="2706">
              <a:solidFill>
                <a:srgbClr val="FFFFFF"/>
              </a:solidFill>
              <a:latin typeface="Roboto 1"/>
              <a:ea typeface="Roboto 1"/>
              <a:cs typeface="Roboto 1"/>
              <a:sym typeface="Roboto 1"/>
            </a:endParaRPr>
          </a:p>
          <a:p>
            <a:pPr marL="584272" lvl="1" indent="-292136" algn="l">
              <a:lnSpc>
                <a:spcPts val="3788"/>
              </a:lnSpc>
              <a:buFont typeface="Arial"/>
              <a:buChar char="•"/>
            </a:pPr>
            <a:r>
              <a:rPr lang="en-US" sz="2600" b="1">
                <a:solidFill>
                  <a:srgbClr val="FFFFFF"/>
                </a:solidFill>
                <a:latin typeface="Roboto 1 Bold"/>
                <a:ea typeface="Roboto 1 Bold"/>
                <a:cs typeface="Roboto 1 Bold"/>
                <a:sym typeface="Roboto 1 Bold"/>
              </a:rPr>
              <a:t>11h30 : </a:t>
            </a:r>
            <a:r>
              <a:rPr lang="en-US" sz="2600" err="1">
                <a:solidFill>
                  <a:srgbClr val="FFFFFF"/>
                </a:solidFill>
                <a:latin typeface="Roboto 1"/>
                <a:ea typeface="Roboto 1"/>
                <a:cs typeface="Roboto 1 Bold"/>
                <a:sym typeface="Roboto 1"/>
              </a:rPr>
              <a:t>Présentation</a:t>
            </a:r>
            <a:r>
              <a:rPr lang="en-US" sz="2600">
                <a:solidFill>
                  <a:srgbClr val="FFFFFF"/>
                </a:solidFill>
                <a:latin typeface="Roboto 1"/>
                <a:ea typeface="Roboto 1"/>
                <a:cs typeface="Roboto 1 Bold"/>
                <a:sym typeface="Roboto 1"/>
              </a:rPr>
              <a:t> </a:t>
            </a:r>
            <a:r>
              <a:rPr lang="en-US" sz="2600" err="1">
                <a:solidFill>
                  <a:srgbClr val="FFFFFF"/>
                </a:solidFill>
                <a:latin typeface="Roboto 1"/>
                <a:ea typeface="Roboto 1"/>
                <a:cs typeface="Roboto 1 Bold"/>
                <a:sym typeface="Roboto 1"/>
              </a:rPr>
              <a:t>N</a:t>
            </a:r>
            <a:r>
              <a:rPr lang="en-US" sz="2600" err="1">
                <a:solidFill>
                  <a:srgbClr val="FFFFFF"/>
                </a:solidFill>
                <a:latin typeface="Roboto 1"/>
                <a:ea typeface="Roboto 1"/>
                <a:cs typeface="Roboto 1"/>
                <a:sym typeface="Roboto 1"/>
              </a:rPr>
              <a:t>oemis</a:t>
            </a:r>
            <a:endParaRPr lang="en-US" sz="2600">
              <a:solidFill>
                <a:srgbClr val="FFFFFF"/>
              </a:solidFill>
              <a:latin typeface="Roboto 1"/>
              <a:ea typeface="Roboto 1"/>
              <a:cs typeface="Roboto 1"/>
              <a:sym typeface="Roboto 1"/>
            </a:endParaRPr>
          </a:p>
          <a:p>
            <a:pPr marL="1041472" lvl="2" indent="-292136">
              <a:lnSpc>
                <a:spcPts val="3000"/>
              </a:lnSpc>
              <a:buFont typeface="Arial"/>
              <a:buChar char="•"/>
            </a:pPr>
            <a:r>
              <a:rPr lang="en-US" sz="2000">
                <a:solidFill>
                  <a:srgbClr val="FFFFFF"/>
                </a:solidFill>
                <a:latin typeface="Roboto 1"/>
                <a:ea typeface="Roboto 1"/>
                <a:cs typeface="Roboto 1"/>
                <a:sym typeface="Roboto 1"/>
              </a:rPr>
              <a:t>Site web </a:t>
            </a:r>
            <a:r>
              <a:rPr lang="en-US" sz="2000" err="1">
                <a:solidFill>
                  <a:srgbClr val="FFFFFF"/>
                </a:solidFill>
                <a:latin typeface="Roboto 1"/>
                <a:ea typeface="Roboto 1"/>
                <a:cs typeface="Roboto 1"/>
                <a:sym typeface="Roboto 1"/>
              </a:rPr>
              <a:t>noemis.fr</a:t>
            </a:r>
            <a:endParaRPr lang="en-US" sz="2000">
              <a:solidFill>
                <a:srgbClr val="FFFFFF"/>
              </a:solidFill>
              <a:latin typeface="Roboto 1"/>
              <a:ea typeface="Roboto 1"/>
              <a:cs typeface="Roboto 1"/>
              <a:sym typeface="Roboto 1"/>
            </a:endParaRPr>
          </a:p>
          <a:p>
            <a:pPr marL="1041472" lvl="2" indent="-292136">
              <a:lnSpc>
                <a:spcPts val="3000"/>
              </a:lnSpc>
              <a:buFont typeface="Arial"/>
              <a:buChar char="•"/>
            </a:pPr>
            <a:r>
              <a:rPr lang="en-US" sz="2000" err="1">
                <a:solidFill>
                  <a:srgbClr val="FFFFFF"/>
                </a:solidFill>
                <a:latin typeface="Roboto 1"/>
                <a:ea typeface="Roboto 1"/>
                <a:cs typeface="Roboto 1"/>
                <a:sym typeface="Roboto 1"/>
              </a:rPr>
              <a:t>Outil</a:t>
            </a:r>
            <a:r>
              <a:rPr lang="en-US" sz="2000">
                <a:solidFill>
                  <a:srgbClr val="FFFFFF"/>
                </a:solidFill>
                <a:latin typeface="Roboto 1"/>
                <a:ea typeface="Roboto 1"/>
                <a:cs typeface="Roboto 1"/>
                <a:sym typeface="Roboto 1"/>
              </a:rPr>
              <a:t> de </a:t>
            </a:r>
            <a:r>
              <a:rPr lang="en-US" sz="2000" err="1">
                <a:solidFill>
                  <a:srgbClr val="FFFFFF"/>
                </a:solidFill>
                <a:latin typeface="Roboto 1"/>
                <a:ea typeface="Roboto 1"/>
                <a:cs typeface="Roboto 1"/>
                <a:sym typeface="Roboto 1"/>
              </a:rPr>
              <a:t>dimensionnement</a:t>
            </a:r>
            <a:r>
              <a:rPr lang="en-US" sz="2000">
                <a:solidFill>
                  <a:srgbClr val="FFFFFF"/>
                </a:solidFill>
                <a:latin typeface="Roboto 1"/>
                <a:ea typeface="Roboto 1"/>
                <a:cs typeface="Roboto 1"/>
                <a:sym typeface="Roboto 1"/>
              </a:rPr>
              <a:t> des </a:t>
            </a:r>
            <a:r>
              <a:rPr lang="en-US" sz="2000" err="1">
                <a:solidFill>
                  <a:srgbClr val="FFFFFF"/>
                </a:solidFill>
                <a:latin typeface="Roboto 1"/>
                <a:ea typeface="Roboto 1"/>
                <a:cs typeface="Roboto 1"/>
                <a:sym typeface="Roboto 1"/>
              </a:rPr>
              <a:t>serveurs</a:t>
            </a:r>
            <a:r>
              <a:rPr lang="en-US" sz="2000">
                <a:solidFill>
                  <a:srgbClr val="FFFFFF"/>
                </a:solidFill>
                <a:latin typeface="Roboto 1"/>
                <a:ea typeface="Roboto 1"/>
                <a:cs typeface="Roboto 1"/>
                <a:sym typeface="Roboto 1"/>
              </a:rPr>
              <a:t> </a:t>
            </a:r>
            <a:r>
              <a:rPr lang="en-US" sz="2000" err="1">
                <a:solidFill>
                  <a:srgbClr val="FFFFFF"/>
                </a:solidFill>
                <a:latin typeface="Roboto 1"/>
                <a:ea typeface="Roboto 1"/>
                <a:cs typeface="Roboto 1"/>
                <a:sym typeface="Roboto 1"/>
              </a:rPr>
              <a:t>d’enregistrement</a:t>
            </a:r>
            <a:endParaRPr lang="en-US" sz="2000">
              <a:solidFill>
                <a:srgbClr val="FFFFFF"/>
              </a:solidFill>
              <a:latin typeface="Roboto 1"/>
              <a:ea typeface="Roboto 1"/>
              <a:cs typeface="Roboto 1"/>
              <a:sym typeface="Roboto 1"/>
            </a:endParaRPr>
          </a:p>
          <a:p>
            <a:pPr marL="1041472" lvl="2" indent="-292136">
              <a:lnSpc>
                <a:spcPts val="3000"/>
              </a:lnSpc>
              <a:buFont typeface="Arial"/>
              <a:buChar char="•"/>
            </a:pPr>
            <a:r>
              <a:rPr lang="en-US" sz="2000">
                <a:solidFill>
                  <a:srgbClr val="FFFFFF"/>
                </a:solidFill>
                <a:latin typeface="Roboto 1"/>
                <a:ea typeface="Roboto 1"/>
                <a:cs typeface="Roboto 1"/>
                <a:sym typeface="Roboto 1"/>
              </a:rPr>
              <a:t>Services </a:t>
            </a:r>
            <a:r>
              <a:rPr lang="en-US" sz="2000" err="1">
                <a:solidFill>
                  <a:srgbClr val="FFFFFF"/>
                </a:solidFill>
                <a:latin typeface="Roboto 1"/>
                <a:ea typeface="Roboto 1"/>
                <a:cs typeface="Roboto 1"/>
                <a:sym typeface="Roboto 1"/>
              </a:rPr>
              <a:t>professionnels</a:t>
            </a:r>
            <a:r>
              <a:rPr lang="en-US" sz="2000">
                <a:solidFill>
                  <a:srgbClr val="FFFFFF"/>
                </a:solidFill>
                <a:latin typeface="Roboto 1"/>
                <a:ea typeface="Roboto 1"/>
                <a:cs typeface="Roboto 1"/>
                <a:sym typeface="Roboto 1"/>
              </a:rPr>
              <a:t> (NSP)</a:t>
            </a:r>
          </a:p>
          <a:p>
            <a:pPr algn="l">
              <a:lnSpc>
                <a:spcPts val="3788"/>
              </a:lnSpc>
            </a:pPr>
            <a:endParaRPr lang="en-US" sz="2706">
              <a:solidFill>
                <a:srgbClr val="FFFFFF"/>
              </a:solidFill>
              <a:latin typeface="Roboto 1"/>
              <a:ea typeface="Roboto 1"/>
              <a:cs typeface="Roboto 1"/>
              <a:sym typeface="Roboto 1"/>
            </a:endParaRPr>
          </a:p>
          <a:p>
            <a:pPr marL="584272" lvl="1" indent="-292136" algn="l">
              <a:lnSpc>
                <a:spcPts val="3788"/>
              </a:lnSpc>
              <a:buFont typeface="Arial"/>
              <a:buChar char="•"/>
            </a:pPr>
            <a:r>
              <a:rPr lang="en-US" sz="2600" b="1">
                <a:solidFill>
                  <a:srgbClr val="FFFFFF"/>
                </a:solidFill>
                <a:latin typeface="Roboto 1 Bold"/>
                <a:ea typeface="Roboto 1 Bold"/>
                <a:cs typeface="Roboto 1 Bold"/>
                <a:sym typeface="Roboto 1 Bold"/>
              </a:rPr>
              <a:t>12h00 : </a:t>
            </a:r>
            <a:r>
              <a:rPr lang="en-US" sz="2600">
                <a:solidFill>
                  <a:srgbClr val="FFFFFF"/>
                </a:solidFill>
                <a:latin typeface="Roboto 1 Bold"/>
                <a:ea typeface="Roboto 1 Bold"/>
                <a:cs typeface="Roboto 1 Bold"/>
                <a:sym typeface="Roboto 1 Bold"/>
              </a:rPr>
              <a:t>C</a:t>
            </a:r>
            <a:r>
              <a:rPr lang="en-US" sz="2600">
                <a:solidFill>
                  <a:srgbClr val="FFFFFF"/>
                </a:solidFill>
                <a:latin typeface="Roboto 1"/>
                <a:ea typeface="Roboto 1"/>
                <a:cs typeface="Roboto 1"/>
                <a:sym typeface="Roboto 1"/>
              </a:rPr>
              <a:t>ocktail </a:t>
            </a:r>
            <a:r>
              <a:rPr lang="en-US" sz="2600" err="1">
                <a:solidFill>
                  <a:srgbClr val="FFFFFF"/>
                </a:solidFill>
                <a:latin typeface="Roboto 1"/>
                <a:ea typeface="Roboto 1"/>
                <a:cs typeface="Roboto 1"/>
                <a:sym typeface="Roboto 1"/>
              </a:rPr>
              <a:t>déjeunatoire</a:t>
            </a:r>
            <a:endParaRPr lang="en-US" sz="2600">
              <a:solidFill>
                <a:srgbClr val="FFFFFF"/>
              </a:solidFill>
              <a:latin typeface="Roboto 1"/>
              <a:ea typeface="Roboto 1"/>
              <a:cs typeface="Roboto 1"/>
              <a:sym typeface="Roboto 1"/>
            </a:endParaRPr>
          </a:p>
        </p:txBody>
      </p:sp>
      <p:sp>
        <p:nvSpPr>
          <p:cNvPr id="13" name="TextBox 13"/>
          <p:cNvSpPr txBox="1"/>
          <p:nvPr/>
        </p:nvSpPr>
        <p:spPr>
          <a:xfrm>
            <a:off x="8639462" y="6116596"/>
            <a:ext cx="8619838" cy="447919"/>
          </a:xfrm>
          <a:prstGeom prst="rect">
            <a:avLst/>
          </a:prstGeom>
        </p:spPr>
        <p:txBody>
          <a:bodyPr lIns="0" tIns="0" rIns="0" bIns="0" rtlCol="0" anchor="t">
            <a:spAutoFit/>
          </a:bodyPr>
          <a:lstStyle/>
          <a:p>
            <a:pPr algn="ctr">
              <a:lnSpc>
                <a:spcPts val="3661"/>
              </a:lnSpc>
            </a:pPr>
            <a:r>
              <a:rPr lang="en-US" sz="2615" b="1">
                <a:solidFill>
                  <a:srgbClr val="FFFFFF"/>
                </a:solidFill>
                <a:latin typeface="Roboto 1 Bold"/>
                <a:ea typeface="Roboto 1 Bold"/>
                <a:cs typeface="Roboto 1 Bold"/>
                <a:sym typeface="Roboto 1 Bold"/>
              </a:rPr>
              <a:t>3 STANDS </a:t>
            </a:r>
          </a:p>
        </p:txBody>
      </p:sp>
      <p:pic>
        <p:nvPicPr>
          <p:cNvPr id="15" name="Image 14" descr="Une image contenant Police, Graphique, capture d’écran, logo&#10;&#10;Description générée automatiquement">
            <a:extLst>
              <a:ext uri="{FF2B5EF4-FFF2-40B4-BE49-F238E27FC236}">
                <a16:creationId xmlns:a16="http://schemas.microsoft.com/office/drawing/2014/main" id="{F4033615-C88F-8E63-B0B2-168C9863D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7714" y="4457531"/>
            <a:ext cx="3482416" cy="13719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내용 개체 틀 4"/>
          <p:cNvSpPr txBox="1">
            <a:spLocks/>
          </p:cNvSpPr>
          <p:nvPr/>
        </p:nvSpPr>
        <p:spPr>
          <a:xfrm>
            <a:off x="6329363" y="3573305"/>
            <a:ext cx="12081794" cy="1045565"/>
          </a:xfrm>
          <a:prstGeom prst="rect">
            <a:avLst/>
          </a:prstGeom>
        </p:spPr>
        <p:txBody>
          <a:bodyPr vert="horz" lIns="0" tIns="0" rIns="0" bIns="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800" b="1" dirty="0">
                <a:solidFill>
                  <a:schemeClr val="bg1"/>
                </a:solidFill>
                <a:latin typeface="Hanwha R" panose="02020503020101020101" pitchFamily="18" charset="-127"/>
                <a:ea typeface="Hanwha R" panose="02020503020101020101" pitchFamily="18" charset="-127"/>
              </a:rPr>
              <a:t>Hanwha Vision France Contacts</a:t>
            </a:r>
            <a:endParaRPr lang="en-GB" sz="4800" b="1" dirty="0">
              <a:solidFill>
                <a:schemeClr val="bg1"/>
              </a:solidFill>
              <a:latin typeface="Hanwha R" panose="02020503020101020101" pitchFamily="18" charset="-127"/>
              <a:ea typeface="Hanwha R" panose="02020503020101020101" pitchFamily="18" charset="-127"/>
            </a:endParaRPr>
          </a:p>
        </p:txBody>
      </p:sp>
      <p:sp>
        <p:nvSpPr>
          <p:cNvPr id="5" name="내용 개체 틀 2"/>
          <p:cNvSpPr txBox="1">
            <a:spLocks/>
          </p:cNvSpPr>
          <p:nvPr/>
        </p:nvSpPr>
        <p:spPr>
          <a:xfrm>
            <a:off x="12211056" y="4581147"/>
            <a:ext cx="5400000" cy="1172145"/>
          </a:xfrm>
          <a:prstGeom prst="rect">
            <a:avLst/>
          </a:prstGeom>
        </p:spPr>
        <p:txBody>
          <a:bodyPr vert="horz" lIns="0" tIns="0" rIns="0" bIns="0" rtlCol="0">
            <a:noAutofit/>
          </a:bodyPr>
          <a:lstStyle>
            <a:lvl1pPr marL="0" indent="0" algn="l" defTabSz="914400" rtl="0" eaLnBrk="1" latinLnBrk="1" hangingPunct="1">
              <a:lnSpc>
                <a:spcPct val="90000"/>
              </a:lnSpc>
              <a:spcBef>
                <a:spcPts val="1000"/>
              </a:spcBef>
              <a:buFontTx/>
              <a:buNone/>
              <a:defRPr sz="2200" b="1" kern="1200">
                <a:solidFill>
                  <a:srgbClr val="F37321"/>
                </a:solidFill>
                <a:latin typeface="나눔고딕" panose="020D0604000000000000" pitchFamily="50" charset="-127"/>
                <a:ea typeface="나눔고딕" panose="020D0604000000000000" pitchFamily="50"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spcBef>
                <a:spcPts val="0"/>
              </a:spcBef>
            </a:pPr>
            <a:r>
              <a:rPr lang="en-US" altLang="ko-KR" sz="2100" b="0" dirty="0">
                <a:solidFill>
                  <a:schemeClr val="bg1"/>
                </a:solidFill>
                <a:latin typeface="Arial" panose="020B0604020202020204" pitchFamily="34" charset="0"/>
                <a:cs typeface="Arial" panose="020B0604020202020204" pitchFamily="34" charset="0"/>
              </a:rPr>
              <a:t>01,10,2024 Team</a:t>
            </a:r>
          </a:p>
        </p:txBody>
      </p:sp>
    </p:spTree>
    <p:extLst>
      <p:ext uri="{BB962C8B-B14F-4D97-AF65-F5344CB8AC3E}">
        <p14:creationId xmlns:p14="http://schemas.microsoft.com/office/powerpoint/2010/main" val="42646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ZoneTexte 257"/>
          <p:cNvSpPr txBox="1"/>
          <p:nvPr/>
        </p:nvSpPr>
        <p:spPr>
          <a:xfrm>
            <a:off x="199205" y="207092"/>
            <a:ext cx="4643259" cy="646331"/>
          </a:xfrm>
          <a:prstGeom prst="rect">
            <a:avLst/>
          </a:prstGeom>
          <a:noFill/>
        </p:spPr>
        <p:txBody>
          <a:bodyPr wrap="none" rtlCol="0">
            <a:spAutoFit/>
          </a:bodyPr>
          <a:lstStyle/>
          <a:p>
            <a:r>
              <a:rPr lang="fr-FR" sz="3600" b="1" dirty="0">
                <a:solidFill>
                  <a:srgbClr val="FF6600"/>
                </a:solidFill>
                <a:latin typeface="Hanwha L" panose="02020503020101020101" pitchFamily="18" charset="-127"/>
                <a:ea typeface="Hanwha L" panose="02020503020101020101" pitchFamily="18" charset="-127"/>
              </a:rPr>
              <a:t>France </a:t>
            </a:r>
            <a:r>
              <a:rPr lang="fr-FR" sz="3600" b="1" dirty="0" err="1">
                <a:solidFill>
                  <a:srgbClr val="FF6600"/>
                </a:solidFill>
                <a:latin typeface="Hanwha L" panose="02020503020101020101" pitchFamily="18" charset="-127"/>
                <a:ea typeface="Hanwha L" panose="02020503020101020101" pitchFamily="18" charset="-127"/>
              </a:rPr>
              <a:t>BDM’s</a:t>
            </a:r>
            <a:r>
              <a:rPr lang="fr-FR" sz="3600" b="1" dirty="0">
                <a:solidFill>
                  <a:srgbClr val="FF6600"/>
                </a:solidFill>
                <a:latin typeface="Hanwha L" panose="02020503020101020101" pitchFamily="18" charset="-127"/>
                <a:ea typeface="Hanwha L" panose="02020503020101020101" pitchFamily="18" charset="-127"/>
              </a:rPr>
              <a:t> Team </a:t>
            </a:r>
          </a:p>
        </p:txBody>
      </p:sp>
      <p:pic>
        <p:nvPicPr>
          <p:cNvPr id="4" name="Image 3"/>
          <p:cNvPicPr>
            <a:picLocks noChangeAspect="1"/>
          </p:cNvPicPr>
          <p:nvPr/>
        </p:nvPicPr>
        <p:blipFill>
          <a:blip r:embed="rId2"/>
          <a:stretch>
            <a:fillRect/>
          </a:stretch>
        </p:blipFill>
        <p:spPr>
          <a:xfrm>
            <a:off x="5303520" y="1331638"/>
            <a:ext cx="7012305" cy="8688152"/>
          </a:xfrm>
          <a:prstGeom prst="rect">
            <a:avLst/>
          </a:prstGeom>
        </p:spPr>
      </p:pic>
      <p:sp>
        <p:nvSpPr>
          <p:cNvPr id="286" name="Rectangle: Rounded Corners 171">
            <a:extLst>
              <a:ext uri="{FF2B5EF4-FFF2-40B4-BE49-F238E27FC236}">
                <a16:creationId xmlns:a16="http://schemas.microsoft.com/office/drawing/2014/main" id="{BB930CAE-19C2-494C-8E1E-AEB163AF4098}"/>
              </a:ext>
            </a:extLst>
          </p:cNvPr>
          <p:cNvSpPr/>
          <p:nvPr/>
        </p:nvSpPr>
        <p:spPr>
          <a:xfrm>
            <a:off x="12315825" y="876112"/>
            <a:ext cx="2938008" cy="120107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500" b="1" dirty="0">
                <a:solidFill>
                  <a:schemeClr val="tx1"/>
                </a:solidFill>
                <a:latin typeface="hanwhaGothic L" panose="02020503020101020101" pitchFamily="18" charset="-127"/>
                <a:ea typeface="hanwhaGothic L" panose="02020503020101020101" pitchFamily="18" charset="-127"/>
              </a:rPr>
              <a:t>Hanwha Vision France</a:t>
            </a:r>
          </a:p>
          <a:p>
            <a:pPr algn="ctr"/>
            <a:r>
              <a:rPr lang="en-GB" sz="1500" dirty="0">
                <a:solidFill>
                  <a:schemeClr val="tx1"/>
                </a:solidFill>
                <a:latin typeface="Arial" panose="020B0604020202020204" pitchFamily="34" charset="0"/>
                <a:ea typeface="hanwhaGothic L" panose="02020503020101020101" pitchFamily="18" charset="-127"/>
                <a:cs typeface="Arial" panose="020B0604020202020204" pitchFamily="34" charset="0"/>
              </a:rPr>
              <a:t>60, </a:t>
            </a:r>
            <a:r>
              <a:rPr lang="en-GB" sz="1500" dirty="0" err="1">
                <a:solidFill>
                  <a:schemeClr val="tx1"/>
                </a:solidFill>
                <a:latin typeface="Arial" panose="020B0604020202020204" pitchFamily="34" charset="0"/>
                <a:ea typeface="hanwhaGothic L" panose="02020503020101020101" pitchFamily="18" charset="-127"/>
                <a:cs typeface="Arial" panose="020B0604020202020204" pitchFamily="34" charset="0"/>
              </a:rPr>
              <a:t>bd</a:t>
            </a:r>
            <a:r>
              <a:rPr lang="en-GB" sz="1500" dirty="0">
                <a:solidFill>
                  <a:schemeClr val="tx1"/>
                </a:solidFill>
                <a:latin typeface="Arial" panose="020B0604020202020204" pitchFamily="34" charset="0"/>
                <a:ea typeface="hanwhaGothic L" panose="02020503020101020101" pitchFamily="18" charset="-127"/>
                <a:cs typeface="Arial" panose="020B0604020202020204" pitchFamily="34" charset="0"/>
              </a:rPr>
              <a:t> P.V Couturier</a:t>
            </a:r>
          </a:p>
          <a:p>
            <a:pPr algn="ctr"/>
            <a:r>
              <a:rPr lang="en-GB" sz="1500" dirty="0">
                <a:solidFill>
                  <a:schemeClr val="tx1"/>
                </a:solidFill>
                <a:latin typeface="Arial" panose="020B0604020202020204" pitchFamily="34" charset="0"/>
                <a:ea typeface="hanwhaGothic L" panose="02020503020101020101" pitchFamily="18" charset="-127"/>
                <a:cs typeface="Arial" panose="020B0604020202020204" pitchFamily="34" charset="0"/>
              </a:rPr>
              <a:t>94200 Ivry-sur-Seine</a:t>
            </a:r>
          </a:p>
          <a:p>
            <a:pPr algn="ctr"/>
            <a:r>
              <a:rPr lang="en-GB" sz="1500" dirty="0">
                <a:solidFill>
                  <a:schemeClr val="tx1"/>
                </a:solidFill>
                <a:latin typeface="Arial" panose="020B0604020202020204" pitchFamily="34" charset="0"/>
                <a:ea typeface="hanwhaGothic L" panose="02020503020101020101" pitchFamily="18" charset="-127"/>
                <a:cs typeface="Arial" panose="020B0604020202020204" pitchFamily="34" charset="0"/>
              </a:rPr>
              <a:t>Tel: +33(0)1 56 29 18 00</a:t>
            </a:r>
            <a:endParaRPr lang="en-IN" sz="1500" dirty="0">
              <a:solidFill>
                <a:schemeClr val="tx1"/>
              </a:solidFill>
              <a:latin typeface="Arial" panose="020B0604020202020204" pitchFamily="34" charset="0"/>
              <a:ea typeface="hanwhaGothic L" panose="02020503020101020101" pitchFamily="18" charset="-127"/>
              <a:cs typeface="Arial" panose="020B0604020202020204" pitchFamily="34" charset="0"/>
            </a:endParaRPr>
          </a:p>
        </p:txBody>
      </p:sp>
      <p:grpSp>
        <p:nvGrpSpPr>
          <p:cNvPr id="8" name="Groupe 7"/>
          <p:cNvGrpSpPr/>
          <p:nvPr/>
        </p:nvGrpSpPr>
        <p:grpSpPr>
          <a:xfrm>
            <a:off x="866587" y="2519138"/>
            <a:ext cx="4110851" cy="6017493"/>
            <a:chOff x="479112" y="1435430"/>
            <a:chExt cx="2740567" cy="4011662"/>
          </a:xfrm>
        </p:grpSpPr>
        <p:grpSp>
          <p:nvGrpSpPr>
            <p:cNvPr id="259" name="Groupe 258"/>
            <p:cNvGrpSpPr/>
            <p:nvPr/>
          </p:nvGrpSpPr>
          <p:grpSpPr>
            <a:xfrm>
              <a:off x="479112" y="1435430"/>
              <a:ext cx="2700000" cy="1008000"/>
              <a:chOff x="4847227" y="4183189"/>
              <a:chExt cx="3446071" cy="1189049"/>
            </a:xfrm>
          </p:grpSpPr>
          <p:sp>
            <p:nvSpPr>
              <p:cNvPr id="279" name="Rectangle à coins arrondis 278"/>
              <p:cNvSpPr/>
              <p:nvPr/>
            </p:nvSpPr>
            <p:spPr>
              <a:xfrm>
                <a:off x="4847227" y="4183189"/>
                <a:ext cx="3446071" cy="1189049"/>
              </a:xfrm>
              <a:prstGeom prst="roundRect">
                <a:avLst/>
              </a:prstGeom>
              <a:solidFill>
                <a:srgbClr val="FFC2A3"/>
              </a:solidFill>
              <a:ln>
                <a:solidFill>
                  <a:schemeClr val="bg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a:solidFill>
                      <a:schemeClr val="tx1"/>
                    </a:solidFill>
                  </a:rPr>
                  <a:t>Guilhem Jagorel</a:t>
                </a:r>
              </a:p>
              <a:p>
                <a:r>
                  <a:rPr lang="fr-FR" sz="1500" dirty="0">
                    <a:solidFill>
                      <a:schemeClr val="tx1"/>
                    </a:solidFill>
                  </a:rPr>
                  <a:t>BDM </a:t>
                </a:r>
                <a:r>
                  <a:rPr lang="fr-FR" sz="1500" dirty="0" err="1">
                    <a:solidFill>
                      <a:schemeClr val="tx1"/>
                    </a:solidFill>
                  </a:rPr>
                  <a:t>North</a:t>
                </a:r>
                <a:endParaRPr lang="fr-FR" sz="1500" dirty="0">
                  <a:solidFill>
                    <a:schemeClr val="tx1"/>
                  </a:solidFill>
                </a:endParaRPr>
              </a:p>
              <a:p>
                <a:r>
                  <a:rPr lang="fr-FR" sz="1500" dirty="0">
                    <a:solidFill>
                      <a:schemeClr val="tx1"/>
                    </a:solidFill>
                  </a:rPr>
                  <a:t>     </a:t>
                </a:r>
                <a:r>
                  <a:rPr lang="fr-FR" sz="1350" dirty="0">
                    <a:solidFill>
                      <a:schemeClr val="tx1"/>
                    </a:solidFill>
                    <a:hlinkClick r:id="rId3"/>
                  </a:rPr>
                  <a:t>g.jagorel@hanwha.com</a:t>
                </a:r>
                <a:endParaRPr lang="fr-FR" sz="1350" dirty="0">
                  <a:solidFill>
                    <a:schemeClr val="tx1"/>
                  </a:solidFill>
                </a:endParaRPr>
              </a:p>
              <a:p>
                <a:r>
                  <a:rPr lang="fr-FR" sz="1350" dirty="0">
                    <a:solidFill>
                      <a:schemeClr val="tx1"/>
                    </a:solidFill>
                  </a:rPr>
                  <a:t>     +</a:t>
                </a:r>
                <a:r>
                  <a:rPr lang="fr-FR" sz="1350">
                    <a:solidFill>
                      <a:schemeClr val="tx1"/>
                    </a:solidFill>
                  </a:rPr>
                  <a:t>33 6 19 43 33 45</a:t>
                </a:r>
                <a:endParaRPr lang="fr-FR" sz="1350" dirty="0">
                  <a:solidFill>
                    <a:schemeClr val="tx1"/>
                  </a:solidFill>
                </a:endParaRPr>
              </a:p>
              <a:p>
                <a:r>
                  <a:rPr lang="fr-FR" sz="1350" dirty="0">
                    <a:solidFill>
                      <a:schemeClr val="tx1"/>
                    </a:solidFill>
                  </a:rPr>
                  <a:t>      Lille</a:t>
                </a:r>
              </a:p>
            </p:txBody>
          </p:sp>
          <p:pic>
            <p:nvPicPr>
              <p:cNvPr id="281" name="Image 28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p:spPr>
          </p:pic>
          <p:pic>
            <p:nvPicPr>
              <p:cNvPr id="282" name="Image 28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p:spPr>
          </p:pic>
          <p:pic>
            <p:nvPicPr>
              <p:cNvPr id="283" name="Image 28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p:spPr>
          </p:pic>
        </p:grpSp>
        <p:pic>
          <p:nvPicPr>
            <p:cNvPr id="248" name="Image 24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78905" y="1525430"/>
              <a:ext cx="827480"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89" name="Groupe 288"/>
            <p:cNvGrpSpPr/>
            <p:nvPr/>
          </p:nvGrpSpPr>
          <p:grpSpPr>
            <a:xfrm>
              <a:off x="479112" y="2977927"/>
              <a:ext cx="2700000" cy="1008000"/>
              <a:chOff x="4847227" y="4183189"/>
              <a:chExt cx="3446071" cy="1189049"/>
            </a:xfrm>
            <a:effectLst>
              <a:outerShdw blurRad="50800" dist="38100" dir="8100000" algn="tr" rotWithShape="0">
                <a:prstClr val="black">
                  <a:alpha val="40000"/>
                </a:prstClr>
              </a:outerShdw>
            </a:effectLst>
          </p:grpSpPr>
          <p:sp>
            <p:nvSpPr>
              <p:cNvPr id="290" name="Rectangle à coins arrondis 289"/>
              <p:cNvSpPr/>
              <p:nvPr/>
            </p:nvSpPr>
            <p:spPr>
              <a:xfrm>
                <a:off x="4847227" y="4183189"/>
                <a:ext cx="3446071" cy="1189049"/>
              </a:xfrm>
              <a:prstGeom prst="roundRect">
                <a:avLst/>
              </a:prstGeom>
              <a:solidFill>
                <a:srgbClr val="00EE77"/>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a:solidFill>
                      <a:schemeClr val="tx1"/>
                    </a:solidFill>
                  </a:rPr>
                  <a:t>Paul Ranjard</a:t>
                </a:r>
              </a:p>
              <a:p>
                <a:r>
                  <a:rPr lang="fr-FR" sz="1500" dirty="0">
                    <a:solidFill>
                      <a:schemeClr val="tx1"/>
                    </a:solidFill>
                  </a:rPr>
                  <a:t>BDM </a:t>
                </a:r>
                <a:r>
                  <a:rPr lang="fr-FR" sz="1500" dirty="0" err="1">
                    <a:solidFill>
                      <a:schemeClr val="tx1"/>
                    </a:solidFill>
                  </a:rPr>
                  <a:t>North</a:t>
                </a:r>
                <a:r>
                  <a:rPr lang="fr-FR" sz="1500" dirty="0">
                    <a:solidFill>
                      <a:schemeClr val="tx1"/>
                    </a:solidFill>
                  </a:rPr>
                  <a:t> West</a:t>
                </a:r>
              </a:p>
              <a:p>
                <a:r>
                  <a:rPr lang="fr-FR" sz="1500" dirty="0">
                    <a:solidFill>
                      <a:schemeClr val="tx1"/>
                    </a:solidFill>
                  </a:rPr>
                  <a:t>     </a:t>
                </a:r>
                <a:r>
                  <a:rPr lang="fr-FR" sz="1350" dirty="0">
                    <a:solidFill>
                      <a:schemeClr val="tx1"/>
                    </a:solidFill>
                    <a:hlinkClick r:id="rId8"/>
                  </a:rPr>
                  <a:t>p.ranjard@hanwha.com</a:t>
                </a:r>
                <a:r>
                  <a:rPr lang="fr-FR" sz="1350" dirty="0">
                    <a:solidFill>
                      <a:schemeClr val="tx1"/>
                    </a:solidFill>
                  </a:rPr>
                  <a:t> </a:t>
                </a:r>
              </a:p>
              <a:p>
                <a:r>
                  <a:rPr lang="fr-FR" sz="1350" dirty="0">
                    <a:solidFill>
                      <a:schemeClr val="tx1"/>
                    </a:solidFill>
                  </a:rPr>
                  <a:t>     +</a:t>
                </a:r>
                <a:r>
                  <a:rPr lang="fr-FR" sz="1350" dirty="0">
                    <a:solidFill>
                      <a:schemeClr val="tx1">
                        <a:lumMod val="50000"/>
                        <a:lumOff val="50000"/>
                      </a:schemeClr>
                    </a:solidFill>
                  </a:rPr>
                  <a:t> </a:t>
                </a:r>
                <a:r>
                  <a:rPr lang="fr-FR" sz="1350" dirty="0">
                    <a:solidFill>
                      <a:schemeClr val="tx1"/>
                    </a:solidFill>
                  </a:rPr>
                  <a:t>33 7 88 52 59 82          </a:t>
                </a:r>
              </a:p>
              <a:p>
                <a:r>
                  <a:rPr lang="fr-FR" sz="1350" dirty="0">
                    <a:solidFill>
                      <a:schemeClr val="tx1"/>
                    </a:solidFill>
                  </a:rPr>
                  <a:t>      Nantes</a:t>
                </a:r>
              </a:p>
            </p:txBody>
          </p:sp>
          <p:pic>
            <p:nvPicPr>
              <p:cNvPr id="291" name="Image 29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p:spPr>
          </p:pic>
          <p:pic>
            <p:nvPicPr>
              <p:cNvPr id="292" name="Image 29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p:spPr>
          </p:pic>
          <p:pic>
            <p:nvPicPr>
              <p:cNvPr id="293" name="Image 29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p:spPr>
          </p:pic>
        </p:grpSp>
        <p:grpSp>
          <p:nvGrpSpPr>
            <p:cNvPr id="295" name="Groupe 294"/>
            <p:cNvGrpSpPr/>
            <p:nvPr/>
          </p:nvGrpSpPr>
          <p:grpSpPr>
            <a:xfrm>
              <a:off x="519679" y="4439092"/>
              <a:ext cx="2700000" cy="1008000"/>
              <a:chOff x="4847227" y="4183189"/>
              <a:chExt cx="3446071" cy="1189049"/>
            </a:xfrm>
          </p:grpSpPr>
          <p:sp>
            <p:nvSpPr>
              <p:cNvPr id="296" name="Rectangle à coins arrondis 295"/>
              <p:cNvSpPr/>
              <p:nvPr/>
            </p:nvSpPr>
            <p:spPr>
              <a:xfrm>
                <a:off x="4847227" y="4183189"/>
                <a:ext cx="3446071" cy="1189049"/>
              </a:xfrm>
              <a:prstGeom prst="roundRect">
                <a:avLst/>
              </a:prstGeom>
              <a:solidFill>
                <a:srgbClr val="9999FF"/>
              </a:solidFill>
              <a:ln>
                <a:solidFill>
                  <a:schemeClr val="bg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a:solidFill>
                      <a:schemeClr val="tx1"/>
                    </a:solidFill>
                  </a:rPr>
                  <a:t>Cyril Zarader</a:t>
                </a:r>
              </a:p>
              <a:p>
                <a:r>
                  <a:rPr lang="fr-FR" sz="1500" dirty="0">
                    <a:solidFill>
                      <a:schemeClr val="tx1"/>
                    </a:solidFill>
                  </a:rPr>
                  <a:t>BDM South West</a:t>
                </a:r>
              </a:p>
              <a:p>
                <a:r>
                  <a:rPr lang="fr-FR" sz="1500" dirty="0">
                    <a:solidFill>
                      <a:schemeClr val="tx1"/>
                    </a:solidFill>
                  </a:rPr>
                  <a:t>     </a:t>
                </a:r>
                <a:r>
                  <a:rPr lang="fr-FR" sz="1350" dirty="0">
                    <a:solidFill>
                      <a:schemeClr val="tx1"/>
                    </a:solidFill>
                    <a:hlinkClick r:id="rId9"/>
                  </a:rPr>
                  <a:t>c.zarader@hanwha.com</a:t>
                </a:r>
                <a:r>
                  <a:rPr lang="fr-FR" sz="1350" dirty="0">
                    <a:solidFill>
                      <a:schemeClr val="tx1"/>
                    </a:solidFill>
                  </a:rPr>
                  <a:t> </a:t>
                </a:r>
              </a:p>
              <a:p>
                <a:r>
                  <a:rPr lang="fr-FR" sz="1350" dirty="0">
                    <a:solidFill>
                      <a:schemeClr val="tx1"/>
                    </a:solidFill>
                  </a:rPr>
                  <a:t>     +33 6 37 45 13 04</a:t>
                </a:r>
              </a:p>
              <a:p>
                <a:r>
                  <a:rPr lang="fr-FR" sz="1350" dirty="0">
                    <a:solidFill>
                      <a:schemeClr val="tx1"/>
                    </a:solidFill>
                  </a:rPr>
                  <a:t>      Toulouse</a:t>
                </a:r>
              </a:p>
            </p:txBody>
          </p:sp>
          <p:pic>
            <p:nvPicPr>
              <p:cNvPr id="297" name="Image 29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p:spPr>
          </p:pic>
          <p:pic>
            <p:nvPicPr>
              <p:cNvPr id="298" name="Image 29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p:spPr>
          </p:pic>
          <p:pic>
            <p:nvPicPr>
              <p:cNvPr id="299" name="Image 29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p:spPr>
          </p:pic>
        </p:grpSp>
        <p:pic>
          <p:nvPicPr>
            <p:cNvPr id="301" name="Image 30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78905" y="3080036"/>
              <a:ext cx="827483"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2" name="Image 30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04626" y="4529092"/>
              <a:ext cx="827483"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cxnSp>
        <p:nvCxnSpPr>
          <p:cNvPr id="206" name="Connecteur droit 205"/>
          <p:cNvCxnSpPr/>
          <p:nvPr/>
        </p:nvCxnSpPr>
        <p:spPr>
          <a:xfrm flipV="1">
            <a:off x="11658600" y="2011387"/>
            <a:ext cx="657225" cy="126443"/>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e 6"/>
          <p:cNvGrpSpPr/>
          <p:nvPr/>
        </p:nvGrpSpPr>
        <p:grpSpPr>
          <a:xfrm>
            <a:off x="13228832" y="2519138"/>
            <a:ext cx="4050003" cy="7012095"/>
            <a:chOff x="8904932" y="1885980"/>
            <a:chExt cx="2700002" cy="4674730"/>
          </a:xfrm>
        </p:grpSpPr>
        <p:grpSp>
          <p:nvGrpSpPr>
            <p:cNvPr id="303" name="Groupe 302"/>
            <p:cNvGrpSpPr/>
            <p:nvPr/>
          </p:nvGrpSpPr>
          <p:grpSpPr>
            <a:xfrm>
              <a:off x="8904932" y="5552710"/>
              <a:ext cx="2700000" cy="1008000"/>
              <a:chOff x="4847227" y="4183189"/>
              <a:chExt cx="3446071" cy="1189049"/>
            </a:xfrm>
          </p:grpSpPr>
          <p:sp>
            <p:nvSpPr>
              <p:cNvPr id="304" name="Rectangle à coins arrondis 303"/>
              <p:cNvSpPr/>
              <p:nvPr/>
            </p:nvSpPr>
            <p:spPr>
              <a:xfrm>
                <a:off x="4847227" y="4183189"/>
                <a:ext cx="3446071" cy="1189049"/>
              </a:xfrm>
              <a:prstGeom prst="roundRect">
                <a:avLst/>
              </a:prstGeom>
              <a:solidFill>
                <a:srgbClr val="99CCFF"/>
              </a:solidFill>
              <a:ln>
                <a:solidFill>
                  <a:schemeClr val="bg1"/>
                </a:solid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a:solidFill>
                      <a:schemeClr val="tx1"/>
                    </a:solidFill>
                  </a:rPr>
                  <a:t>Thierry Guillemarre</a:t>
                </a:r>
              </a:p>
              <a:p>
                <a:r>
                  <a:rPr lang="fr-FR" sz="1500" dirty="0">
                    <a:solidFill>
                      <a:schemeClr val="tx1"/>
                    </a:solidFill>
                  </a:rPr>
                  <a:t>BDM South East</a:t>
                </a:r>
              </a:p>
              <a:p>
                <a:r>
                  <a:rPr lang="fr-FR" sz="1500" dirty="0">
                    <a:solidFill>
                      <a:schemeClr val="tx1"/>
                    </a:solidFill>
                  </a:rPr>
                  <a:t>     </a:t>
                </a:r>
                <a:r>
                  <a:rPr lang="fr-FR" sz="1350" dirty="0">
                    <a:solidFill>
                      <a:schemeClr val="tx1"/>
                    </a:solidFill>
                    <a:hlinkClick r:id="rId12"/>
                  </a:rPr>
                  <a:t>t.guillemarre@hanwha.com</a:t>
                </a:r>
                <a:r>
                  <a:rPr lang="fr-FR" sz="1350" dirty="0">
                    <a:solidFill>
                      <a:schemeClr val="tx1"/>
                    </a:solidFill>
                  </a:rPr>
                  <a:t>  </a:t>
                </a:r>
              </a:p>
              <a:p>
                <a:r>
                  <a:rPr lang="fr-FR" sz="1350" dirty="0">
                    <a:solidFill>
                      <a:schemeClr val="tx1"/>
                    </a:solidFill>
                  </a:rPr>
                  <a:t>     +33 7 61 53 74 04 </a:t>
                </a:r>
              </a:p>
              <a:p>
                <a:r>
                  <a:rPr lang="fr-FR" sz="1350" dirty="0">
                    <a:solidFill>
                      <a:schemeClr val="tx1"/>
                    </a:solidFill>
                  </a:rPr>
                  <a:t>      Marseille</a:t>
                </a:r>
              </a:p>
            </p:txBody>
          </p:sp>
          <p:pic>
            <p:nvPicPr>
              <p:cNvPr id="305" name="Image 30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p:spPr>
          </p:pic>
          <p:pic>
            <p:nvPicPr>
              <p:cNvPr id="306" name="Image 30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p:spPr>
          </p:pic>
          <p:pic>
            <p:nvPicPr>
              <p:cNvPr id="307" name="Image 30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p:spPr>
          </p:pic>
        </p:grpSp>
        <p:grpSp>
          <p:nvGrpSpPr>
            <p:cNvPr id="309" name="Groupe 308"/>
            <p:cNvGrpSpPr/>
            <p:nvPr/>
          </p:nvGrpSpPr>
          <p:grpSpPr>
            <a:xfrm>
              <a:off x="8904934" y="4329314"/>
              <a:ext cx="2700000" cy="1008000"/>
              <a:chOff x="4847228" y="4183189"/>
              <a:chExt cx="3334301" cy="1189049"/>
            </a:xfrm>
            <a:solidFill>
              <a:srgbClr val="B2B2B2"/>
            </a:solidFill>
            <a:effectLst>
              <a:outerShdw blurRad="50800" dist="38100" dir="8100000" algn="tr" rotWithShape="0">
                <a:prstClr val="black">
                  <a:alpha val="40000"/>
                </a:prstClr>
              </a:outerShdw>
            </a:effectLst>
          </p:grpSpPr>
          <p:sp>
            <p:nvSpPr>
              <p:cNvPr id="310" name="Rectangle à coins arrondis 309"/>
              <p:cNvSpPr/>
              <p:nvPr/>
            </p:nvSpPr>
            <p:spPr>
              <a:xfrm>
                <a:off x="4847228" y="4183189"/>
                <a:ext cx="3334301" cy="1189049"/>
              </a:xfrm>
              <a:prstGeom prst="roundRect">
                <a:avLst/>
              </a:prstGeom>
              <a:grp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a:solidFill>
                      <a:schemeClr val="tx1"/>
                    </a:solidFill>
                  </a:rPr>
                  <a:t>Matthieu Menini</a:t>
                </a:r>
              </a:p>
              <a:p>
                <a:r>
                  <a:rPr lang="fr-FR" sz="1500" dirty="0">
                    <a:solidFill>
                      <a:schemeClr val="tx1"/>
                    </a:solidFill>
                  </a:rPr>
                  <a:t>BDM Centre</a:t>
                </a:r>
              </a:p>
              <a:p>
                <a:r>
                  <a:rPr lang="fr-FR" sz="1500" dirty="0">
                    <a:solidFill>
                      <a:schemeClr val="tx1"/>
                    </a:solidFill>
                  </a:rPr>
                  <a:t>     </a:t>
                </a:r>
                <a:r>
                  <a:rPr lang="fr-FR" sz="1350" dirty="0">
                    <a:solidFill>
                      <a:schemeClr val="tx1"/>
                    </a:solidFill>
                    <a:hlinkClick r:id="rId13"/>
                  </a:rPr>
                  <a:t>m.menini@hanwha.com</a:t>
                </a:r>
                <a:r>
                  <a:rPr lang="fr-FR" sz="1350" dirty="0">
                    <a:solidFill>
                      <a:schemeClr val="tx1"/>
                    </a:solidFill>
                  </a:rPr>
                  <a:t>  </a:t>
                </a:r>
              </a:p>
              <a:p>
                <a:r>
                  <a:rPr lang="fr-FR" sz="1350" dirty="0">
                    <a:solidFill>
                      <a:schemeClr val="tx1"/>
                    </a:solidFill>
                  </a:rPr>
                  <a:t>     +33 7 49 21 10 88</a:t>
                </a:r>
              </a:p>
              <a:p>
                <a:r>
                  <a:rPr lang="fr-FR" sz="1350" dirty="0">
                    <a:solidFill>
                      <a:schemeClr val="tx1"/>
                    </a:solidFill>
                  </a:rPr>
                  <a:t>      Lyon</a:t>
                </a:r>
              </a:p>
            </p:txBody>
          </p:sp>
          <p:pic>
            <p:nvPicPr>
              <p:cNvPr id="311" name="Image 3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a:grpFill/>
            </p:spPr>
          </p:pic>
          <p:pic>
            <p:nvPicPr>
              <p:cNvPr id="312" name="Image 3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a:grpFill/>
            </p:spPr>
          </p:pic>
          <p:pic>
            <p:nvPicPr>
              <p:cNvPr id="313" name="Image 3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a:grpFill/>
            </p:spPr>
          </p:pic>
        </p:grpSp>
        <p:grpSp>
          <p:nvGrpSpPr>
            <p:cNvPr id="315" name="Groupe 314"/>
            <p:cNvGrpSpPr/>
            <p:nvPr/>
          </p:nvGrpSpPr>
          <p:grpSpPr>
            <a:xfrm>
              <a:off x="8904933" y="3105130"/>
              <a:ext cx="2700000" cy="1008000"/>
              <a:chOff x="4847227" y="4183189"/>
              <a:chExt cx="3446071" cy="1189049"/>
            </a:xfrm>
            <a:solidFill>
              <a:srgbClr val="00B4B0"/>
            </a:solidFill>
            <a:effectLst>
              <a:outerShdw blurRad="50800" dist="38100" dir="8100000" algn="tr" rotWithShape="0">
                <a:prstClr val="black">
                  <a:alpha val="40000"/>
                </a:prstClr>
              </a:outerShdw>
            </a:effectLst>
          </p:grpSpPr>
          <p:sp>
            <p:nvSpPr>
              <p:cNvPr id="316" name="Rectangle à coins arrondis 315"/>
              <p:cNvSpPr/>
              <p:nvPr/>
            </p:nvSpPr>
            <p:spPr>
              <a:xfrm>
                <a:off x="4847227" y="4183189"/>
                <a:ext cx="3446071" cy="1189049"/>
              </a:xfrm>
              <a:prstGeom prst="roundRect">
                <a:avLst/>
              </a:prstGeom>
              <a:grp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a:solidFill>
                      <a:schemeClr val="tx1"/>
                    </a:solidFill>
                  </a:rPr>
                  <a:t>Michael Vernier</a:t>
                </a:r>
              </a:p>
              <a:p>
                <a:r>
                  <a:rPr lang="fr-FR" sz="1500" dirty="0">
                    <a:solidFill>
                      <a:schemeClr val="tx1"/>
                    </a:solidFill>
                  </a:rPr>
                  <a:t>BDM East</a:t>
                </a:r>
              </a:p>
              <a:p>
                <a:r>
                  <a:rPr lang="fr-FR" sz="1500" dirty="0">
                    <a:solidFill>
                      <a:schemeClr val="tx1"/>
                    </a:solidFill>
                  </a:rPr>
                  <a:t>     </a:t>
                </a:r>
                <a:r>
                  <a:rPr lang="fr-FR" sz="1350" dirty="0">
                    <a:solidFill>
                      <a:schemeClr val="tx1"/>
                    </a:solidFill>
                    <a:hlinkClick r:id="rId14"/>
                  </a:rPr>
                  <a:t>m.vernier@hanwha.com</a:t>
                </a:r>
                <a:r>
                  <a:rPr lang="fr-FR" sz="1350" dirty="0">
                    <a:solidFill>
                      <a:schemeClr val="tx1"/>
                    </a:solidFill>
                  </a:rPr>
                  <a:t>  </a:t>
                </a:r>
              </a:p>
              <a:p>
                <a:r>
                  <a:rPr lang="fr-FR" sz="1350" dirty="0">
                    <a:solidFill>
                      <a:schemeClr val="tx1"/>
                    </a:solidFill>
                  </a:rPr>
                  <a:t>     +33 7 83 81 73 27</a:t>
                </a:r>
              </a:p>
              <a:p>
                <a:r>
                  <a:rPr lang="fr-FR" sz="1350" dirty="0">
                    <a:solidFill>
                      <a:schemeClr val="tx1"/>
                    </a:solidFill>
                  </a:rPr>
                  <a:t>      Strasbourg</a:t>
                </a:r>
              </a:p>
            </p:txBody>
          </p:sp>
          <p:pic>
            <p:nvPicPr>
              <p:cNvPr id="317" name="Image 3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a:grpFill/>
            </p:spPr>
          </p:pic>
          <p:pic>
            <p:nvPicPr>
              <p:cNvPr id="318" name="Image 3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a:grpFill/>
            </p:spPr>
          </p:pic>
          <p:pic>
            <p:nvPicPr>
              <p:cNvPr id="319" name="Image 3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a:grpFill/>
            </p:spPr>
          </p:pic>
        </p:grpSp>
        <p:pic>
          <p:nvPicPr>
            <p:cNvPr id="321" name="Image 32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669121" y="5654819"/>
              <a:ext cx="827483"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24" name="Groupe 323"/>
            <p:cNvGrpSpPr/>
            <p:nvPr/>
          </p:nvGrpSpPr>
          <p:grpSpPr>
            <a:xfrm>
              <a:off x="8904932" y="1885980"/>
              <a:ext cx="2700000" cy="1008000"/>
              <a:chOff x="4847228" y="4183189"/>
              <a:chExt cx="3334301" cy="1189049"/>
            </a:xfrm>
            <a:effectLst>
              <a:outerShdw blurRad="50800" dist="38100" dir="8100000" algn="tr" rotWithShape="0">
                <a:prstClr val="black">
                  <a:alpha val="40000"/>
                </a:prstClr>
              </a:outerShdw>
            </a:effectLst>
          </p:grpSpPr>
          <p:sp>
            <p:nvSpPr>
              <p:cNvPr id="325" name="Rectangle à coins arrondis 324"/>
              <p:cNvSpPr/>
              <p:nvPr/>
            </p:nvSpPr>
            <p:spPr>
              <a:xfrm>
                <a:off x="4847228" y="4183189"/>
                <a:ext cx="3334301" cy="1189049"/>
              </a:xfrm>
              <a:prstGeom prst="roundRect">
                <a:avLst/>
              </a:prstGeom>
              <a:solidFill>
                <a:srgbClr val="FFFF99"/>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500" b="1" dirty="0" err="1">
                    <a:solidFill>
                      <a:schemeClr val="tx1"/>
                    </a:solidFill>
                  </a:rPr>
                  <a:t>Kenan</a:t>
                </a:r>
                <a:r>
                  <a:rPr lang="fr-FR" sz="1500" b="1" dirty="0">
                    <a:solidFill>
                      <a:schemeClr val="tx1"/>
                    </a:solidFill>
                  </a:rPr>
                  <a:t> Ak</a:t>
                </a:r>
              </a:p>
              <a:p>
                <a:r>
                  <a:rPr lang="fr-FR" sz="1500" dirty="0">
                    <a:solidFill>
                      <a:schemeClr val="tx1"/>
                    </a:solidFill>
                  </a:rPr>
                  <a:t>BDM Paris IDF</a:t>
                </a:r>
              </a:p>
              <a:p>
                <a:r>
                  <a:rPr lang="fr-FR" sz="1500" dirty="0">
                    <a:solidFill>
                      <a:schemeClr val="tx1"/>
                    </a:solidFill>
                  </a:rPr>
                  <a:t>     </a:t>
                </a:r>
                <a:r>
                  <a:rPr lang="fr-FR" sz="1350" dirty="0">
                    <a:solidFill>
                      <a:schemeClr val="tx1"/>
                    </a:solidFill>
                    <a:hlinkClick r:id="rId16"/>
                  </a:rPr>
                  <a:t>kenan.ak@hanwha.com</a:t>
                </a:r>
                <a:r>
                  <a:rPr lang="fr-FR" sz="1350" dirty="0">
                    <a:solidFill>
                      <a:schemeClr val="tx1"/>
                    </a:solidFill>
                  </a:rPr>
                  <a:t>   </a:t>
                </a:r>
              </a:p>
              <a:p>
                <a:r>
                  <a:rPr lang="fr-FR" sz="1350" dirty="0">
                    <a:solidFill>
                      <a:schemeClr val="tx1"/>
                    </a:solidFill>
                  </a:rPr>
                  <a:t>     +33 6 26 32 13 93</a:t>
                </a:r>
              </a:p>
              <a:p>
                <a:r>
                  <a:rPr lang="fr-FR" sz="1350" dirty="0">
                    <a:solidFill>
                      <a:schemeClr val="tx1"/>
                    </a:solidFill>
                  </a:rPr>
                  <a:t>      Paris</a:t>
                </a:r>
              </a:p>
            </p:txBody>
          </p:sp>
          <p:pic>
            <p:nvPicPr>
              <p:cNvPr id="326" name="Image 3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39722" y="4737997"/>
                <a:ext cx="147000" cy="108000"/>
              </a:xfrm>
              <a:prstGeom prst="rect">
                <a:avLst/>
              </a:prstGeom>
            </p:spPr>
          </p:pic>
          <p:pic>
            <p:nvPicPr>
              <p:cNvPr id="327" name="Image 3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2786" y="4875116"/>
                <a:ext cx="106983" cy="144000"/>
              </a:xfrm>
              <a:prstGeom prst="rect">
                <a:avLst/>
              </a:prstGeom>
            </p:spPr>
          </p:pic>
          <p:pic>
            <p:nvPicPr>
              <p:cNvPr id="328" name="Image 3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9722" y="5048235"/>
                <a:ext cx="179998" cy="180000"/>
              </a:xfrm>
              <a:prstGeom prst="rect">
                <a:avLst/>
              </a:prstGeom>
            </p:spPr>
          </p:pic>
        </p:grpSp>
        <p:pic>
          <p:nvPicPr>
            <p:cNvPr id="330" name="Image 32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669120" y="3195130"/>
              <a:ext cx="827483"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1" name="Image 33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683931" y="4410239"/>
              <a:ext cx="827480"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 1"/>
            <p:cNvPicPr preferRelativeResize="0">
              <a:picLocks/>
            </p:cNvPicPr>
            <p:nvPr/>
          </p:nvPicPr>
          <p:blipFill>
            <a:blip r:embed="rId19" cstate="hqprint">
              <a:extLst>
                <a:ext uri="{28A0092B-C50C-407E-A947-70E740481C1C}">
                  <a14:useLocalDpi xmlns:a14="http://schemas.microsoft.com/office/drawing/2010/main"/>
                </a:ext>
              </a:extLst>
            </a:blip>
            <a:stretch>
              <a:fillRect/>
            </a:stretch>
          </p:blipFill>
          <p:spPr>
            <a:xfrm>
              <a:off x="10668603" y="1988089"/>
              <a:ext cx="828000" cy="82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5" name="Imag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40099" y="1804607"/>
            <a:ext cx="279098" cy="540000"/>
          </a:xfrm>
          <a:prstGeom prst="rect">
            <a:avLst/>
          </a:prstGeom>
        </p:spPr>
      </p:pic>
      <p:pic>
        <p:nvPicPr>
          <p:cNvPr id="52" name="Image 5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38189" y="4042026"/>
            <a:ext cx="279098" cy="540000"/>
          </a:xfrm>
          <a:prstGeom prst="rect">
            <a:avLst/>
          </a:prstGeom>
        </p:spPr>
      </p:pic>
      <p:pic>
        <p:nvPicPr>
          <p:cNvPr id="53" name="Image 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03399" y="7128579"/>
            <a:ext cx="279101" cy="540000"/>
          </a:xfrm>
          <a:prstGeom prst="rect">
            <a:avLst/>
          </a:prstGeom>
        </p:spPr>
      </p:pic>
      <p:pic>
        <p:nvPicPr>
          <p:cNvPr id="54" name="Image 5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19054" y="5292303"/>
            <a:ext cx="279098" cy="540000"/>
          </a:xfrm>
          <a:prstGeom prst="rect">
            <a:avLst/>
          </a:prstGeom>
        </p:spPr>
      </p:pic>
      <p:pic>
        <p:nvPicPr>
          <p:cNvPr id="55" name="Image 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60793" y="3079134"/>
            <a:ext cx="279098" cy="540000"/>
          </a:xfrm>
          <a:prstGeom prst="rect">
            <a:avLst/>
          </a:prstGeom>
        </p:spPr>
      </p:pic>
      <p:pic>
        <p:nvPicPr>
          <p:cNvPr id="56" name="Image 5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98548" y="7176981"/>
            <a:ext cx="279098" cy="540000"/>
          </a:xfrm>
          <a:prstGeom prst="rect">
            <a:avLst/>
          </a:prstGeom>
        </p:spPr>
      </p:pic>
      <p:pic>
        <p:nvPicPr>
          <p:cNvPr id="57" name="Image 5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40453" y="3079134"/>
            <a:ext cx="279098" cy="540000"/>
          </a:xfrm>
          <a:prstGeom prst="rect">
            <a:avLst/>
          </a:prstGeom>
        </p:spPr>
      </p:pic>
    </p:spTree>
    <p:extLst>
      <p:ext uri="{BB962C8B-B14F-4D97-AF65-F5344CB8AC3E}">
        <p14:creationId xmlns:p14="http://schemas.microsoft.com/office/powerpoint/2010/main" val="2018028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ZoneTexte 257"/>
          <p:cNvSpPr txBox="1"/>
          <p:nvPr/>
        </p:nvSpPr>
        <p:spPr>
          <a:xfrm>
            <a:off x="199205" y="207092"/>
            <a:ext cx="5352684" cy="646331"/>
          </a:xfrm>
          <a:prstGeom prst="rect">
            <a:avLst/>
          </a:prstGeom>
          <a:noFill/>
        </p:spPr>
        <p:txBody>
          <a:bodyPr wrap="none" rtlCol="0">
            <a:spAutoFit/>
          </a:bodyPr>
          <a:lstStyle/>
          <a:p>
            <a:r>
              <a:rPr lang="fr-FR" sz="3600" b="1" dirty="0">
                <a:solidFill>
                  <a:srgbClr val="FF6600"/>
                </a:solidFill>
                <a:latin typeface="Hanwha L" panose="02020503020101020101" pitchFamily="18" charset="-127"/>
                <a:ea typeface="Hanwha L" panose="02020503020101020101" pitchFamily="18" charset="-127"/>
              </a:rPr>
              <a:t>Key Vertical Sales Team</a:t>
            </a:r>
          </a:p>
        </p:txBody>
      </p:sp>
      <p:grpSp>
        <p:nvGrpSpPr>
          <p:cNvPr id="3" name="Groupe 2"/>
          <p:cNvGrpSpPr/>
          <p:nvPr/>
        </p:nvGrpSpPr>
        <p:grpSpPr>
          <a:xfrm>
            <a:off x="532460" y="1077214"/>
            <a:ext cx="3348000" cy="4083155"/>
            <a:chOff x="338147" y="722960"/>
            <a:chExt cx="2232000" cy="2722103"/>
          </a:xfrm>
        </p:grpSpPr>
        <p:grpSp>
          <p:nvGrpSpPr>
            <p:cNvPr id="295" name="Groupe 294"/>
            <p:cNvGrpSpPr/>
            <p:nvPr/>
          </p:nvGrpSpPr>
          <p:grpSpPr>
            <a:xfrm>
              <a:off x="338147" y="1024080"/>
              <a:ext cx="2232000" cy="2420983"/>
              <a:chOff x="2682711" y="1537069"/>
              <a:chExt cx="2124000" cy="2399840"/>
            </a:xfrm>
          </p:grpSpPr>
          <p:sp>
            <p:nvSpPr>
              <p:cNvPr id="296" name="Rectangle à coins arrondis 295"/>
              <p:cNvSpPr/>
              <p:nvPr/>
            </p:nvSpPr>
            <p:spPr>
              <a:xfrm>
                <a:off x="2682711" y="1537069"/>
                <a:ext cx="2124000" cy="79200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297" name="Rectangle à coins arrondis 296"/>
              <p:cNvSpPr>
                <a:spLocks/>
              </p:cNvSpPr>
              <p:nvPr/>
            </p:nvSpPr>
            <p:spPr>
              <a:xfrm>
                <a:off x="2829671" y="1956909"/>
                <a:ext cx="1854000" cy="1980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500" dirty="0">
                  <a:solidFill>
                    <a:srgbClr val="FF6600"/>
                  </a:solidFill>
                </a:endParaRPr>
              </a:p>
              <a:p>
                <a:endParaRPr lang="fr-FR" sz="1500" dirty="0">
                  <a:solidFill>
                    <a:srgbClr val="FF6600"/>
                  </a:solidFill>
                </a:endParaRPr>
              </a:p>
              <a:p>
                <a:pPr algn="ctr"/>
                <a:r>
                  <a:rPr lang="fr-FR" dirty="0">
                    <a:solidFill>
                      <a:srgbClr val="FF6600"/>
                    </a:solidFill>
                    <a:latin typeface="hanwhaGothic L" panose="02020503020101020101" pitchFamily="18" charset="-127"/>
                    <a:ea typeface="hanwhaGothic L" panose="02020503020101020101" pitchFamily="18" charset="-127"/>
                  </a:rPr>
                  <a:t>Mevlut Korkmaz</a:t>
                </a:r>
              </a:p>
              <a:p>
                <a:pPr algn="ctr"/>
                <a:r>
                  <a:rPr lang="fr-FR" sz="1500" dirty="0">
                    <a:solidFill>
                      <a:schemeClr val="tx1"/>
                    </a:solidFill>
                    <a:latin typeface="hanwhaGothic L" panose="02020503020101020101" pitchFamily="18" charset="-127"/>
                    <a:ea typeface="hanwhaGothic L" panose="02020503020101020101" pitchFamily="18" charset="-127"/>
                  </a:rPr>
                  <a:t>Sales </a:t>
                </a:r>
                <a:r>
                  <a:rPr lang="fr-FR" sz="1500" dirty="0" err="1">
                    <a:solidFill>
                      <a:schemeClr val="tx1"/>
                    </a:solidFill>
                    <a:latin typeface="hanwhaGothic L" panose="02020503020101020101" pitchFamily="18" charset="-127"/>
                    <a:ea typeface="hanwhaGothic L" panose="02020503020101020101" pitchFamily="18" charset="-127"/>
                  </a:rPr>
                  <a:t>Director</a:t>
                </a:r>
                <a:endParaRPr lang="fr-FR" sz="1500" dirty="0">
                  <a:solidFill>
                    <a:schemeClr val="tx1"/>
                  </a:solidFill>
                  <a:latin typeface="hanwhaGothic L" panose="02020503020101020101" pitchFamily="18" charset="-127"/>
                  <a:ea typeface="hanwhaGothic L" panose="02020503020101020101" pitchFamily="18" charset="-127"/>
                </a:endParaRPr>
              </a:p>
              <a:p>
                <a:pPr algn="ctr"/>
                <a:endParaRPr lang="fr-FR" sz="1500" dirty="0">
                  <a:solidFill>
                    <a:schemeClr val="tx1">
                      <a:lumMod val="50000"/>
                      <a:lumOff val="50000"/>
                    </a:schemeClr>
                  </a:solidFill>
                </a:endParaRPr>
              </a:p>
              <a:p>
                <a:pPr algn="ctr"/>
                <a:endParaRPr lang="fr-FR" sz="1500" dirty="0">
                  <a:solidFill>
                    <a:schemeClr val="tx1">
                      <a:lumMod val="50000"/>
                      <a:lumOff val="50000"/>
                    </a:schemeClr>
                  </a:solidFill>
                </a:endParaRPr>
              </a:p>
              <a:p>
                <a:pPr algn="ctr"/>
                <a:r>
                  <a:rPr lang="fr-FR" sz="1425" dirty="0">
                    <a:solidFill>
                      <a:schemeClr val="tx1">
                        <a:lumMod val="50000"/>
                        <a:lumOff val="50000"/>
                      </a:schemeClr>
                    </a:solidFill>
                  </a:rPr>
                  <a:t>   </a:t>
                </a:r>
                <a:r>
                  <a:rPr lang="fr-FR" sz="1500" dirty="0">
                    <a:solidFill>
                      <a:schemeClr val="tx1">
                        <a:lumMod val="50000"/>
                        <a:lumOff val="50000"/>
                      </a:schemeClr>
                    </a:solidFill>
                  </a:rPr>
                  <a:t>m.korkmaz@hanwha.com</a:t>
                </a:r>
              </a:p>
            </p:txBody>
          </p:sp>
          <p:pic>
            <p:nvPicPr>
              <p:cNvPr id="298" name="Image 29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881304" y="3072182"/>
                <a:ext cx="147001" cy="108000"/>
              </a:xfrm>
              <a:prstGeom prst="rect">
                <a:avLst/>
              </a:prstGeom>
            </p:spPr>
          </p:pic>
          <p:pic>
            <p:nvPicPr>
              <p:cNvPr id="299" name="Image 29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29541" y="3279296"/>
                <a:ext cx="106982" cy="144000"/>
              </a:xfrm>
              <a:prstGeom prst="rect">
                <a:avLst/>
              </a:prstGeom>
            </p:spPr>
          </p:pic>
          <p:pic>
            <p:nvPicPr>
              <p:cNvPr id="300" name="Image 29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27774" y="3529873"/>
                <a:ext cx="180000" cy="180000"/>
              </a:xfrm>
              <a:prstGeom prst="rect">
                <a:avLst/>
              </a:prstGeom>
            </p:spPr>
          </p:pic>
          <p:sp>
            <p:nvSpPr>
              <p:cNvPr id="301" name="Rectangle 300"/>
              <p:cNvSpPr/>
              <p:nvPr/>
            </p:nvSpPr>
            <p:spPr>
              <a:xfrm>
                <a:off x="3146632" y="3213675"/>
                <a:ext cx="997840" cy="213562"/>
              </a:xfrm>
              <a:prstGeom prst="rect">
                <a:avLst/>
              </a:prstGeom>
            </p:spPr>
            <p:txBody>
              <a:bodyPr wrap="none">
                <a:spAutoFit/>
              </a:bodyPr>
              <a:lstStyle/>
              <a:p>
                <a:pPr algn="ctr"/>
                <a:r>
                  <a:rPr lang="fr-FR" sz="1500" dirty="0">
                    <a:solidFill>
                      <a:schemeClr val="tx1">
                        <a:lumMod val="50000"/>
                        <a:lumOff val="50000"/>
                      </a:schemeClr>
                    </a:solidFill>
                  </a:rPr>
                  <a:t>+33 6 43 11 55 04</a:t>
                </a:r>
                <a:endParaRPr lang="en-GB" sz="1500" dirty="0">
                  <a:solidFill>
                    <a:schemeClr val="tx1">
                      <a:lumMod val="50000"/>
                      <a:lumOff val="50000"/>
                    </a:schemeClr>
                  </a:solidFill>
                </a:endParaRPr>
              </a:p>
            </p:txBody>
          </p:sp>
          <p:sp>
            <p:nvSpPr>
              <p:cNvPr id="302" name="Rectangle 301"/>
              <p:cNvSpPr/>
              <p:nvPr/>
            </p:nvSpPr>
            <p:spPr>
              <a:xfrm>
                <a:off x="3177476" y="3497402"/>
                <a:ext cx="473089" cy="213562"/>
              </a:xfrm>
              <a:prstGeom prst="rect">
                <a:avLst/>
              </a:prstGeom>
            </p:spPr>
            <p:txBody>
              <a:bodyPr wrap="none">
                <a:spAutoFit/>
              </a:bodyPr>
              <a:lstStyle/>
              <a:p>
                <a:pPr algn="ctr"/>
                <a:r>
                  <a:rPr lang="fr-FR" sz="1500" dirty="0">
                    <a:solidFill>
                      <a:schemeClr val="tx1">
                        <a:lumMod val="50000"/>
                        <a:lumOff val="50000"/>
                      </a:schemeClr>
                    </a:solidFill>
                  </a:rPr>
                  <a:t>Colmar</a:t>
                </a:r>
                <a:endParaRPr lang="en-GB" sz="1500" dirty="0">
                  <a:solidFill>
                    <a:schemeClr val="tx1">
                      <a:lumMod val="50000"/>
                      <a:lumOff val="50000"/>
                    </a:schemeClr>
                  </a:solidFill>
                </a:endParaRPr>
              </a:p>
            </p:txBody>
          </p:sp>
        </p:grpSp>
        <p:pic>
          <p:nvPicPr>
            <p:cNvPr id="319" name="Image 318"/>
            <p:cNvPicPr preferRelativeResize="0">
              <a:picLocks/>
            </p:cNvPicPr>
            <p:nvPr/>
          </p:nvPicPr>
          <p:blipFill>
            <a:blip r:embed="rId6" cstate="print">
              <a:extLst>
                <a:ext uri="{28A0092B-C50C-407E-A947-70E740481C1C}">
                  <a14:useLocalDpi xmlns:a14="http://schemas.microsoft.com/office/drawing/2010/main"/>
                </a:ext>
              </a:extLst>
            </a:blip>
            <a:stretch>
              <a:fillRect/>
            </a:stretch>
          </p:blipFill>
          <p:spPr>
            <a:xfrm>
              <a:off x="907401" y="722960"/>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7" name="Groupe 6"/>
          <p:cNvGrpSpPr/>
          <p:nvPr/>
        </p:nvGrpSpPr>
        <p:grpSpPr>
          <a:xfrm>
            <a:off x="5880061" y="977705"/>
            <a:ext cx="5923757" cy="4142196"/>
            <a:chOff x="240189" y="3660593"/>
            <a:chExt cx="3949171" cy="2761464"/>
          </a:xfrm>
        </p:grpSpPr>
        <p:sp>
          <p:nvSpPr>
            <p:cNvPr id="267" name="ZoneTexte 266"/>
            <p:cNvSpPr txBox="1"/>
            <p:nvPr/>
          </p:nvSpPr>
          <p:spPr>
            <a:xfrm>
              <a:off x="613583" y="4594440"/>
              <a:ext cx="593967" cy="246221"/>
            </a:xfrm>
            <a:prstGeom prst="rect">
              <a:avLst/>
            </a:prstGeom>
            <a:noFill/>
          </p:spPr>
          <p:txBody>
            <a:bodyPr wrap="none" rtlCol="0">
              <a:spAutoFit/>
            </a:bodyPr>
            <a:lstStyle/>
            <a:p>
              <a:r>
                <a:rPr lang="fr-FR" i="1" dirty="0">
                  <a:solidFill>
                    <a:srgbClr val="FF6600"/>
                  </a:solidFill>
                  <a:latin typeface="hanwhaGothic L" panose="02020503020101020101" pitchFamily="18" charset="-127"/>
                  <a:ea typeface="hanwhaGothic L" panose="02020503020101020101" pitchFamily="18" charset="-127"/>
                </a:rPr>
                <a:t>Sylvain</a:t>
              </a:r>
            </a:p>
          </p:txBody>
        </p:sp>
        <p:pic>
          <p:nvPicPr>
            <p:cNvPr id="278" name="Image 27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8706" y="4884491"/>
              <a:ext cx="827483" cy="828000"/>
            </a:xfrm>
            <a:prstGeom prst="ellipse">
              <a:avLst/>
            </a:prstGeom>
            <a:ln w="254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11" name="Groupe 310"/>
            <p:cNvGrpSpPr/>
            <p:nvPr/>
          </p:nvGrpSpPr>
          <p:grpSpPr>
            <a:xfrm>
              <a:off x="240189" y="3910143"/>
              <a:ext cx="2232000" cy="2511914"/>
              <a:chOff x="7284315" y="1446932"/>
              <a:chExt cx="2124000" cy="2489977"/>
            </a:xfrm>
          </p:grpSpPr>
          <p:sp>
            <p:nvSpPr>
              <p:cNvPr id="312" name="Rectangle à coins arrondis 311"/>
              <p:cNvSpPr/>
              <p:nvPr/>
            </p:nvSpPr>
            <p:spPr>
              <a:xfrm>
                <a:off x="7284315" y="1446932"/>
                <a:ext cx="2124000" cy="79200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313" name="Rectangle à coins arrondis 312"/>
              <p:cNvSpPr>
                <a:spLocks/>
              </p:cNvSpPr>
              <p:nvPr/>
            </p:nvSpPr>
            <p:spPr>
              <a:xfrm>
                <a:off x="7456619" y="1956909"/>
                <a:ext cx="1854000" cy="1980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endParaRPr lang="fr-FR" sz="1650" dirty="0">
                  <a:solidFill>
                    <a:srgbClr val="FF6600"/>
                  </a:solidFill>
                </a:endParaRPr>
              </a:p>
              <a:p>
                <a:pPr algn="ctr"/>
                <a:r>
                  <a:rPr lang="fr-FR" dirty="0">
                    <a:solidFill>
                      <a:srgbClr val="FF6600"/>
                    </a:solidFill>
                    <a:latin typeface="hanwhaGothic L" panose="02020503020101020101" pitchFamily="18" charset="-127"/>
                    <a:ea typeface="hanwhaGothic L" panose="02020503020101020101" pitchFamily="18" charset="-127"/>
                  </a:rPr>
                  <a:t>Sylvain Barzic</a:t>
                </a:r>
              </a:p>
              <a:p>
                <a:pPr algn="ctr"/>
                <a:r>
                  <a:rPr lang="fr-FR" sz="1500" dirty="0">
                    <a:solidFill>
                      <a:schemeClr val="tx1"/>
                    </a:solidFill>
                    <a:latin typeface="hanwhaGothic L" panose="02020503020101020101" pitchFamily="18" charset="-127"/>
                    <a:ea typeface="hanwhaGothic L" panose="02020503020101020101" pitchFamily="18" charset="-127"/>
                  </a:rPr>
                  <a:t>National Sales Manager</a:t>
                </a:r>
              </a:p>
              <a:p>
                <a:pPr algn="ctr"/>
                <a:r>
                  <a:rPr lang="fr-FR" sz="1500" dirty="0">
                    <a:solidFill>
                      <a:schemeClr val="tx1"/>
                    </a:solidFill>
                    <a:latin typeface="hanwhaGothic L" panose="02020503020101020101" pitchFamily="18" charset="-127"/>
                    <a:ea typeface="hanwhaGothic L" panose="02020503020101020101" pitchFamily="18" charset="-127"/>
                  </a:rPr>
                  <a:t>Transports</a:t>
                </a: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s.barzic@hanwha.com</a:t>
                </a:r>
              </a:p>
            </p:txBody>
          </p:sp>
          <p:pic>
            <p:nvPicPr>
              <p:cNvPr id="314" name="Image 3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547506" y="3083722"/>
                <a:ext cx="147001" cy="108000"/>
              </a:xfrm>
              <a:prstGeom prst="rect">
                <a:avLst/>
              </a:prstGeom>
            </p:spPr>
          </p:pic>
          <p:pic>
            <p:nvPicPr>
              <p:cNvPr id="315" name="Image 3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666" y="3280986"/>
                <a:ext cx="106982" cy="144000"/>
              </a:xfrm>
              <a:prstGeom prst="rect">
                <a:avLst/>
              </a:prstGeom>
            </p:spPr>
          </p:pic>
          <p:pic>
            <p:nvPicPr>
              <p:cNvPr id="316" name="Image 3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7506" y="3530512"/>
                <a:ext cx="180000" cy="180000"/>
              </a:xfrm>
              <a:prstGeom prst="rect">
                <a:avLst/>
              </a:prstGeom>
            </p:spPr>
          </p:pic>
          <p:sp>
            <p:nvSpPr>
              <p:cNvPr id="317" name="Rectangle 316"/>
              <p:cNvSpPr/>
              <p:nvPr/>
            </p:nvSpPr>
            <p:spPr>
              <a:xfrm>
                <a:off x="7750081" y="3226638"/>
                <a:ext cx="997840" cy="213562"/>
              </a:xfrm>
              <a:prstGeom prst="rect">
                <a:avLst/>
              </a:prstGeom>
            </p:spPr>
            <p:txBody>
              <a:bodyPr wrap="none">
                <a:spAutoFit/>
              </a:bodyPr>
              <a:lstStyle/>
              <a:p>
                <a:pPr algn="ctr"/>
                <a:r>
                  <a:rPr lang="fr-FR" sz="1500" dirty="0">
                    <a:solidFill>
                      <a:schemeClr val="tx1">
                        <a:lumMod val="50000"/>
                        <a:lumOff val="50000"/>
                      </a:schemeClr>
                    </a:solidFill>
                  </a:rPr>
                  <a:t>+33 6 50 33 83 02</a:t>
                </a:r>
                <a:endParaRPr lang="en-GB" sz="1500" dirty="0">
                  <a:solidFill>
                    <a:schemeClr val="tx1">
                      <a:lumMod val="50000"/>
                      <a:lumOff val="50000"/>
                    </a:schemeClr>
                  </a:solidFill>
                </a:endParaRPr>
              </a:p>
            </p:txBody>
          </p:sp>
          <p:sp>
            <p:nvSpPr>
              <p:cNvPr id="318" name="Rectangle 317"/>
              <p:cNvSpPr/>
              <p:nvPr/>
            </p:nvSpPr>
            <p:spPr>
              <a:xfrm>
                <a:off x="7805195" y="3495171"/>
                <a:ext cx="344911" cy="213562"/>
              </a:xfrm>
              <a:prstGeom prst="rect">
                <a:avLst/>
              </a:prstGeom>
            </p:spPr>
            <p:txBody>
              <a:bodyPr wrap="none">
                <a:spAutoFit/>
              </a:bodyPr>
              <a:lstStyle/>
              <a:p>
                <a:pPr algn="ctr"/>
                <a:r>
                  <a:rPr lang="fr-FR" sz="1500" dirty="0">
                    <a:solidFill>
                      <a:schemeClr val="tx1">
                        <a:lumMod val="50000"/>
                        <a:lumOff val="50000"/>
                      </a:schemeClr>
                    </a:solidFill>
                  </a:rPr>
                  <a:t>Lyon</a:t>
                </a:r>
                <a:endParaRPr lang="en-GB" sz="1500" dirty="0">
                  <a:solidFill>
                    <a:schemeClr val="tx1">
                      <a:lumMod val="50000"/>
                      <a:lumOff val="50000"/>
                    </a:schemeClr>
                  </a:solidFill>
                </a:endParaRPr>
              </a:p>
            </p:txBody>
          </p:sp>
        </p:grpSp>
        <p:pic>
          <p:nvPicPr>
            <p:cNvPr id="321" name="Image 320"/>
            <p:cNvPicPr preferRelativeResize="0">
              <a:picLocks/>
            </p:cNvPicPr>
            <p:nvPr/>
          </p:nvPicPr>
          <p:blipFill>
            <a:blip r:embed="rId8" cstate="print">
              <a:extLst>
                <a:ext uri="{28A0092B-C50C-407E-A947-70E740481C1C}">
                  <a14:useLocalDpi xmlns:a14="http://schemas.microsoft.com/office/drawing/2010/main"/>
                </a:ext>
              </a:extLst>
            </a:blip>
            <a:stretch>
              <a:fillRect/>
            </a:stretch>
          </p:blipFill>
          <p:spPr>
            <a:xfrm>
              <a:off x="855389" y="366059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2" name="ZoneTexte 331"/>
            <p:cNvSpPr txBox="1"/>
            <p:nvPr/>
          </p:nvSpPr>
          <p:spPr>
            <a:xfrm>
              <a:off x="2428588" y="3665875"/>
              <a:ext cx="1760772" cy="2677656"/>
            </a:xfrm>
            <a:prstGeom prst="rect">
              <a:avLst/>
            </a:prstGeom>
            <a:noFill/>
          </p:spPr>
          <p:txBody>
            <a:bodyPr wrap="square" lIns="137160" tIns="68580" rIns="137160" bIns="68580" rtlCol="0" anchor="t">
              <a:spAutoFit/>
            </a:bodyPr>
            <a:lstStyle/>
            <a:p>
              <a:endParaRPr lang="fr-FR" b="1" dirty="0">
                <a:latin typeface="hanwhaGothic T" panose="02020503020101020101" pitchFamily="18" charset="-127"/>
                <a:ea typeface="hanwhaGothic T" panose="02020503020101020101" pitchFamily="18" charset="-127"/>
              </a:endParaRPr>
            </a:p>
            <a:p>
              <a:r>
                <a:rPr lang="fr-FR" b="1" dirty="0">
                  <a:solidFill>
                    <a:srgbClr val="FF6600"/>
                  </a:solidFill>
                  <a:latin typeface="hanwhaGothic T" panose="02020503020101020101" pitchFamily="18" charset="-127"/>
                  <a:ea typeface="hanwhaGothic T" panose="02020503020101020101" pitchFamily="18" charset="-127"/>
                </a:rPr>
                <a:t>TRANSPORTS</a:t>
              </a:r>
            </a:p>
            <a:p>
              <a:r>
                <a:rPr lang="fr-FR" b="1" dirty="0">
                  <a:latin typeface="hanwhaGothic T" panose="02020503020101020101" pitchFamily="18" charset="-127"/>
                  <a:ea typeface="hanwhaGothic T"/>
                </a:rPr>
                <a:t>RAIL, AIR, PORT, ROAD</a:t>
              </a:r>
              <a:endParaRPr lang="fr-FR" dirty="0">
                <a:latin typeface="hanwhaGothic T" panose="02020503020101020101" pitchFamily="18" charset="-127"/>
                <a:ea typeface="hanwhaGothic T"/>
              </a:endParaRPr>
            </a:p>
            <a:p>
              <a:endParaRPr lang="fr-FR" dirty="0">
                <a:latin typeface="hanwhaGothic T" panose="02020503020101020101" pitchFamily="18" charset="-127"/>
                <a:ea typeface="hanwhaGothic T" panose="02020503020101020101" pitchFamily="18" charset="-127"/>
              </a:endParaRP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ADP</a:t>
              </a:r>
            </a:p>
            <a:p>
              <a:pPr marL="269082" lvl="1" indent="-269082">
                <a:buFont typeface="Arial" panose="020B0604020202020204" pitchFamily="34" charset="0"/>
                <a:buChar char="•"/>
                <a:tabLst>
                  <a:tab pos="269082" algn="l"/>
                </a:tabLst>
              </a:pPr>
              <a:r>
                <a:rPr lang="fr-FR" dirty="0">
                  <a:latin typeface="hanwhaGothic T" panose="02020503020101020101" pitchFamily="18" charset="-127"/>
                  <a:ea typeface="hanwhaGothic T" panose="02020503020101020101" pitchFamily="18" charset="-127"/>
                </a:rPr>
                <a:t>APRR</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ASF</a:t>
              </a:r>
            </a:p>
            <a:p>
              <a:pPr marL="269082" lvl="1" indent="-269082">
                <a:buFont typeface="Arial" panose="020B0604020202020204" pitchFamily="34" charset="0"/>
                <a:buChar char="•"/>
              </a:pPr>
              <a:r>
                <a:rPr lang="fr-FR" dirty="0">
                  <a:latin typeface="hanwhaGothic T" panose="02020503020101020101" pitchFamily="18" charset="-127"/>
                  <a:ea typeface="hanwhaGothic T"/>
                </a:rPr>
                <a:t>COFIROUTE</a:t>
              </a:r>
              <a:endParaRPr lang="fr-FR" dirty="0">
                <a:latin typeface="hanwhaGothic T" panose="02020503020101020101" pitchFamily="18" charset="-127"/>
                <a:ea typeface="hanwhaGothic T" panose="02020503020101020101" pitchFamily="18" charset="-127"/>
              </a:endParaRPr>
            </a:p>
            <a:p>
              <a:pPr marL="269082" lvl="1" indent="-269082">
                <a:buFont typeface="Arial" panose="020B0604020202020204" pitchFamily="34" charset="0"/>
                <a:buChar char="•"/>
              </a:pPr>
              <a:r>
                <a:rPr lang="fr-FR" dirty="0">
                  <a:latin typeface="hanwhaGothic T" panose="02020503020101020101" pitchFamily="18" charset="-127"/>
                  <a:ea typeface="hanwhaGothic T"/>
                </a:rPr>
                <a:t>ESCOTA</a:t>
              </a:r>
              <a:endParaRPr lang="fr-FR" dirty="0">
                <a:latin typeface="hanwhaGothic T" panose="02020503020101020101" pitchFamily="18" charset="-127"/>
                <a:ea typeface="hanwhaGothic T" panose="02020503020101020101" pitchFamily="18" charset="-127"/>
              </a:endParaRPr>
            </a:p>
            <a:p>
              <a:pPr marL="269082" lvl="1" indent="-269082">
                <a:buFont typeface="Arial" panose="020B0604020202020204" pitchFamily="34" charset="0"/>
                <a:buChar char="•"/>
              </a:pPr>
              <a:r>
                <a:rPr lang="fr-FR" dirty="0">
                  <a:latin typeface="hanwhaGothic T" panose="02020503020101020101" pitchFamily="18" charset="-127"/>
                  <a:ea typeface="hanwhaGothic T"/>
                </a:rPr>
                <a:t>KEOLIS</a:t>
              </a:r>
            </a:p>
            <a:p>
              <a:pPr marL="269082" lvl="1" indent="-269082">
                <a:buFont typeface="Arial" panose="020B0604020202020204" pitchFamily="34" charset="0"/>
                <a:buChar char="•"/>
              </a:pPr>
              <a:r>
                <a:rPr lang="fr-FR" dirty="0">
                  <a:latin typeface="hanwhaGothic T" panose="02020503020101020101" pitchFamily="18" charset="-127"/>
                  <a:ea typeface="hanwhaGothic T"/>
                </a:rPr>
                <a:t>TISSEO</a:t>
              </a:r>
              <a:endParaRPr lang="fr-FR" dirty="0">
                <a:latin typeface="hanwhaGothic T" panose="02020503020101020101" pitchFamily="18" charset="-127"/>
                <a:ea typeface="hanwhaGothic T" panose="02020503020101020101" pitchFamily="18" charset="-127"/>
              </a:endParaRPr>
            </a:p>
            <a:p>
              <a:pPr marL="269082" lvl="1" indent="-269082">
                <a:buFont typeface="Arial" panose="020B0604020202020204" pitchFamily="34" charset="0"/>
                <a:buChar char="•"/>
              </a:pPr>
              <a:r>
                <a:rPr lang="fr-FR" dirty="0">
                  <a:latin typeface="hanwhaGothic T" panose="02020503020101020101" pitchFamily="18" charset="-127"/>
                  <a:ea typeface="hanwhaGothic T"/>
                </a:rPr>
                <a:t>TRANSDEV</a:t>
              </a:r>
              <a:endParaRPr lang="fr-FR" dirty="0">
                <a:latin typeface="hanwhaGothic T" panose="02020503020101020101" pitchFamily="18" charset="-127"/>
                <a:ea typeface="hanwhaGothic T" panose="02020503020101020101" pitchFamily="18" charset="-127"/>
              </a:endParaRP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RATP / SNCF… </a:t>
              </a:r>
            </a:p>
          </p:txBody>
        </p:sp>
      </p:grpSp>
      <p:grpSp>
        <p:nvGrpSpPr>
          <p:cNvPr id="8" name="Groupe 7"/>
          <p:cNvGrpSpPr/>
          <p:nvPr/>
        </p:nvGrpSpPr>
        <p:grpSpPr>
          <a:xfrm>
            <a:off x="11987177" y="963432"/>
            <a:ext cx="6134537" cy="4097354"/>
            <a:chOff x="3710612" y="620462"/>
            <a:chExt cx="4089691" cy="2731569"/>
          </a:xfrm>
        </p:grpSpPr>
        <p:grpSp>
          <p:nvGrpSpPr>
            <p:cNvPr id="303" name="Groupe 302"/>
            <p:cNvGrpSpPr/>
            <p:nvPr/>
          </p:nvGrpSpPr>
          <p:grpSpPr>
            <a:xfrm>
              <a:off x="3710612" y="888641"/>
              <a:ext cx="2232000" cy="2463390"/>
              <a:chOff x="5008775" y="1495032"/>
              <a:chExt cx="2124000" cy="2441877"/>
            </a:xfrm>
          </p:grpSpPr>
          <p:sp>
            <p:nvSpPr>
              <p:cNvPr id="304" name="Rectangle à coins arrondis 303"/>
              <p:cNvSpPr/>
              <p:nvPr/>
            </p:nvSpPr>
            <p:spPr>
              <a:xfrm>
                <a:off x="5008775" y="1495032"/>
                <a:ext cx="2124000" cy="79200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305" name="Rectangle à coins arrondis 304"/>
              <p:cNvSpPr>
                <a:spLocks/>
              </p:cNvSpPr>
              <p:nvPr/>
            </p:nvSpPr>
            <p:spPr>
              <a:xfrm>
                <a:off x="5156989" y="1956909"/>
                <a:ext cx="1854000" cy="1980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endParaRPr lang="fr-FR" sz="1650" dirty="0">
                  <a:solidFill>
                    <a:srgbClr val="FF6600"/>
                  </a:solidFill>
                </a:endParaRPr>
              </a:p>
              <a:p>
                <a:pPr algn="ctr"/>
                <a:r>
                  <a:rPr lang="fr-FR" dirty="0">
                    <a:solidFill>
                      <a:srgbClr val="FF6600"/>
                    </a:solidFill>
                    <a:latin typeface="hanwhaGothic L" panose="02020503020101020101" pitchFamily="18" charset="-127"/>
                    <a:ea typeface="hanwhaGothic L" panose="02020503020101020101" pitchFamily="18" charset="-127"/>
                  </a:rPr>
                  <a:t>Olivier Iskra</a:t>
                </a:r>
              </a:p>
              <a:p>
                <a:pPr algn="ctr"/>
                <a:r>
                  <a:rPr lang="fr-FR" sz="1500" dirty="0">
                    <a:solidFill>
                      <a:schemeClr val="tx1"/>
                    </a:solidFill>
                    <a:latin typeface="hanwhaGothic L" panose="02020503020101020101" pitchFamily="18" charset="-127"/>
                    <a:ea typeface="hanwhaGothic L" panose="02020503020101020101" pitchFamily="18" charset="-127"/>
                  </a:rPr>
                  <a:t>National Sales Manager</a:t>
                </a:r>
              </a:p>
              <a:p>
                <a:pPr algn="ctr"/>
                <a:r>
                  <a:rPr lang="fr-FR" sz="1500" dirty="0" err="1">
                    <a:solidFill>
                      <a:schemeClr val="tx1"/>
                    </a:solidFill>
                    <a:latin typeface="hanwhaGothic L" panose="02020503020101020101" pitchFamily="18" charset="-127"/>
                    <a:ea typeface="hanwhaGothic L" panose="02020503020101020101" pitchFamily="18" charset="-127"/>
                  </a:rPr>
                  <a:t>Government</a:t>
                </a:r>
                <a:r>
                  <a:rPr lang="fr-FR" sz="1500" dirty="0">
                    <a:solidFill>
                      <a:schemeClr val="tx1"/>
                    </a:solidFill>
                    <a:latin typeface="hanwhaGothic L" panose="02020503020101020101" pitchFamily="18" charset="-127"/>
                    <a:ea typeface="hanwhaGothic L" panose="02020503020101020101" pitchFamily="18" charset="-127"/>
                  </a:rPr>
                  <a:t> </a:t>
                </a: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o.iskra@hanwha.com</a:t>
                </a:r>
              </a:p>
            </p:txBody>
          </p:sp>
          <p:pic>
            <p:nvPicPr>
              <p:cNvPr id="306" name="Image 30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247876" y="3083722"/>
                <a:ext cx="147001" cy="108000"/>
              </a:xfrm>
              <a:prstGeom prst="rect">
                <a:avLst/>
              </a:prstGeom>
            </p:spPr>
          </p:pic>
          <p:pic>
            <p:nvPicPr>
              <p:cNvPr id="307" name="Image 30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9036" y="3280986"/>
                <a:ext cx="106982" cy="144000"/>
              </a:xfrm>
              <a:prstGeom prst="rect">
                <a:avLst/>
              </a:prstGeom>
            </p:spPr>
          </p:pic>
          <p:pic>
            <p:nvPicPr>
              <p:cNvPr id="308" name="Image 30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47876" y="3530512"/>
                <a:ext cx="180000" cy="180000"/>
              </a:xfrm>
              <a:prstGeom prst="rect">
                <a:avLst/>
              </a:prstGeom>
            </p:spPr>
          </p:pic>
          <p:sp>
            <p:nvSpPr>
              <p:cNvPr id="309" name="Rectangle 308"/>
              <p:cNvSpPr/>
              <p:nvPr/>
            </p:nvSpPr>
            <p:spPr>
              <a:xfrm>
                <a:off x="5471594" y="3236613"/>
                <a:ext cx="997840" cy="213562"/>
              </a:xfrm>
              <a:prstGeom prst="rect">
                <a:avLst/>
              </a:prstGeom>
            </p:spPr>
            <p:txBody>
              <a:bodyPr wrap="none">
                <a:spAutoFit/>
              </a:bodyPr>
              <a:lstStyle/>
              <a:p>
                <a:pPr algn="ctr"/>
                <a:r>
                  <a:rPr lang="fr-FR" sz="1500" dirty="0">
                    <a:solidFill>
                      <a:schemeClr val="tx1">
                        <a:lumMod val="50000"/>
                        <a:lumOff val="50000"/>
                      </a:schemeClr>
                    </a:solidFill>
                  </a:rPr>
                  <a:t>+33 6 71 02 00 58</a:t>
                </a:r>
                <a:endParaRPr lang="en-GB" sz="1500" dirty="0">
                  <a:solidFill>
                    <a:schemeClr val="tx1">
                      <a:lumMod val="50000"/>
                      <a:lumOff val="50000"/>
                    </a:schemeClr>
                  </a:solidFill>
                </a:endParaRPr>
              </a:p>
            </p:txBody>
          </p:sp>
          <p:sp>
            <p:nvSpPr>
              <p:cNvPr id="310" name="Rectangle 309"/>
              <p:cNvSpPr/>
              <p:nvPr/>
            </p:nvSpPr>
            <p:spPr>
              <a:xfrm>
                <a:off x="5482398" y="3494320"/>
                <a:ext cx="354553" cy="21356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320" name="Image 319"/>
            <p:cNvPicPr preferRelativeResize="0">
              <a:picLocks/>
            </p:cNvPicPr>
            <p:nvPr/>
          </p:nvPicPr>
          <p:blipFill>
            <a:blip r:embed="rId9" cstate="print">
              <a:extLst>
                <a:ext uri="{28A0092B-C50C-407E-A947-70E740481C1C}">
                  <a14:useLocalDpi xmlns:a14="http://schemas.microsoft.com/office/drawing/2010/main"/>
                </a:ext>
              </a:extLst>
            </a:blip>
            <a:stretch>
              <a:fillRect/>
            </a:stretch>
          </p:blipFill>
          <p:spPr>
            <a:xfrm>
              <a:off x="4316251" y="62046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3" name="ZoneTexte 332"/>
            <p:cNvSpPr txBox="1"/>
            <p:nvPr/>
          </p:nvSpPr>
          <p:spPr>
            <a:xfrm>
              <a:off x="6052181" y="813545"/>
              <a:ext cx="1748122" cy="2123658"/>
            </a:xfrm>
            <a:prstGeom prst="rect">
              <a:avLst/>
            </a:prstGeom>
            <a:noFill/>
          </p:spPr>
          <p:txBody>
            <a:bodyPr wrap="square" lIns="137160" tIns="68580" rIns="137160" bIns="68580" rtlCol="0" anchor="t">
              <a:spAutoFit/>
            </a:bodyPr>
            <a:lstStyle/>
            <a:p>
              <a:r>
                <a:rPr lang="fr-FR" b="1" dirty="0">
                  <a:solidFill>
                    <a:srgbClr val="FF6600"/>
                  </a:solidFill>
                  <a:latin typeface="hanwhaGothic T" panose="02020503020101020101" pitchFamily="18" charset="-127"/>
                  <a:ea typeface="hanwhaGothic T" panose="02020503020101020101" pitchFamily="18" charset="-127"/>
                </a:rPr>
                <a:t>GOVERNMENT</a:t>
              </a:r>
            </a:p>
            <a:p>
              <a:endParaRPr lang="fr-FR" b="1" dirty="0">
                <a:latin typeface="hanwhaGothic T" panose="02020503020101020101" pitchFamily="18" charset="-127"/>
                <a:ea typeface="hanwhaGothic T" panose="02020503020101020101" pitchFamily="18" charset="-127"/>
              </a:endParaRPr>
            </a:p>
            <a:p>
              <a:pPr marL="269082" lvl="1" indent="-269082">
                <a:buFont typeface="Arial" panose="020B0604020202020204" pitchFamily="34" charset="0"/>
                <a:buChar char="•"/>
                <a:tabLst>
                  <a:tab pos="0" algn="l"/>
                </a:tabLst>
              </a:pPr>
              <a:r>
                <a:rPr lang="fr-FR" dirty="0">
                  <a:latin typeface="hanwhaGothic T" panose="02020503020101020101" pitchFamily="18" charset="-127"/>
                  <a:ea typeface="hanwhaGothic T" panose="02020503020101020101" pitchFamily="18" charset="-127"/>
                </a:rPr>
                <a:t>JUSTICE</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DEFENSE</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INTERIOR</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LABOR</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ARMY</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HEALTH</a:t>
              </a:r>
            </a:p>
            <a:p>
              <a:pPr marL="269082" lvl="1"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EDUCATION</a:t>
              </a:r>
            </a:p>
            <a:p>
              <a:pPr marL="269082" lvl="1" indent="-269082">
                <a:buFont typeface="Arial" panose="020B0604020202020204" pitchFamily="34" charset="0"/>
                <a:buChar char="•"/>
              </a:pPr>
              <a:r>
                <a:rPr lang="fr-FR" dirty="0">
                  <a:latin typeface="hanwhaGothic T" panose="02020503020101020101" pitchFamily="18" charset="-127"/>
                  <a:ea typeface="hanwhaGothic T"/>
                </a:rPr>
                <a:t>DATA CENTRE</a:t>
              </a:r>
            </a:p>
            <a:p>
              <a:pPr marL="269082" lvl="1" indent="-269082">
                <a:buFont typeface="Arial" panose="020B0604020202020204" pitchFamily="34" charset="0"/>
                <a:buChar char="•"/>
              </a:pPr>
              <a:r>
                <a:rPr lang="fr-FR" dirty="0">
                  <a:latin typeface="hanwhaGothic T" panose="02020503020101020101" pitchFamily="18" charset="-127"/>
                  <a:ea typeface="hanwhaGothic T"/>
                </a:rPr>
                <a:t>CEA</a:t>
              </a:r>
            </a:p>
          </p:txBody>
        </p:sp>
      </p:grpSp>
      <p:grpSp>
        <p:nvGrpSpPr>
          <p:cNvPr id="6" name="Groupe 5"/>
          <p:cNvGrpSpPr/>
          <p:nvPr/>
        </p:nvGrpSpPr>
        <p:grpSpPr>
          <a:xfrm>
            <a:off x="11946062" y="5619911"/>
            <a:ext cx="5828628" cy="4165244"/>
            <a:chOff x="4045663" y="3704014"/>
            <a:chExt cx="3885752" cy="2776829"/>
          </a:xfrm>
        </p:grpSpPr>
        <p:sp>
          <p:nvSpPr>
            <p:cNvPr id="322" name="ZoneTexte 321"/>
            <p:cNvSpPr txBox="1"/>
            <p:nvPr/>
          </p:nvSpPr>
          <p:spPr>
            <a:xfrm>
              <a:off x="4393742" y="4653226"/>
              <a:ext cx="593967" cy="246221"/>
            </a:xfrm>
            <a:prstGeom prst="rect">
              <a:avLst/>
            </a:prstGeom>
            <a:noFill/>
          </p:spPr>
          <p:txBody>
            <a:bodyPr wrap="none" rtlCol="0">
              <a:spAutoFit/>
            </a:bodyPr>
            <a:lstStyle/>
            <a:p>
              <a:r>
                <a:rPr lang="fr-FR" i="1" dirty="0">
                  <a:solidFill>
                    <a:srgbClr val="FF6600"/>
                  </a:solidFill>
                  <a:latin typeface="hanwhaGothic L" panose="02020503020101020101" pitchFamily="18" charset="-127"/>
                  <a:ea typeface="hanwhaGothic L" panose="02020503020101020101" pitchFamily="18" charset="-127"/>
                </a:rPr>
                <a:t>Sylvain</a:t>
              </a:r>
            </a:p>
          </p:txBody>
        </p:sp>
        <p:pic>
          <p:nvPicPr>
            <p:cNvPr id="323" name="Image 3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08865" y="4943277"/>
              <a:ext cx="827483" cy="828000"/>
            </a:xfrm>
            <a:prstGeom prst="ellipse">
              <a:avLst/>
            </a:prstGeom>
            <a:ln w="254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24" name="Groupe 323"/>
            <p:cNvGrpSpPr/>
            <p:nvPr/>
          </p:nvGrpSpPr>
          <p:grpSpPr>
            <a:xfrm>
              <a:off x="4045663" y="4068691"/>
              <a:ext cx="2232000" cy="2412152"/>
              <a:chOff x="7308405" y="1545823"/>
              <a:chExt cx="2124000" cy="2391086"/>
            </a:xfrm>
          </p:grpSpPr>
          <p:sp>
            <p:nvSpPr>
              <p:cNvPr id="325" name="Rectangle à coins arrondis 324"/>
              <p:cNvSpPr/>
              <p:nvPr/>
            </p:nvSpPr>
            <p:spPr>
              <a:xfrm>
                <a:off x="7308405" y="1545823"/>
                <a:ext cx="2124000" cy="79200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326" name="Rectangle à coins arrondis 325"/>
              <p:cNvSpPr>
                <a:spLocks/>
              </p:cNvSpPr>
              <p:nvPr/>
            </p:nvSpPr>
            <p:spPr>
              <a:xfrm>
                <a:off x="7456619" y="1956909"/>
                <a:ext cx="1854000" cy="1980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endParaRPr lang="fr-FR" sz="1650" dirty="0">
                  <a:solidFill>
                    <a:srgbClr val="FF6600"/>
                  </a:solidFill>
                </a:endParaRPr>
              </a:p>
              <a:p>
                <a:pPr algn="ctr"/>
                <a:r>
                  <a:rPr lang="fr-FR" dirty="0">
                    <a:solidFill>
                      <a:srgbClr val="FF6600"/>
                    </a:solidFill>
                    <a:latin typeface="hanwhaGothic L" panose="02020503020101020101" pitchFamily="18" charset="-127"/>
                    <a:ea typeface="hanwhaGothic L" panose="02020503020101020101" pitchFamily="18" charset="-127"/>
                  </a:rPr>
                  <a:t>Alain Grinbaum</a:t>
                </a:r>
              </a:p>
              <a:p>
                <a:pPr algn="ctr"/>
                <a:r>
                  <a:rPr lang="fr-FR" sz="1500" dirty="0">
                    <a:solidFill>
                      <a:schemeClr val="tx1"/>
                    </a:solidFill>
                    <a:latin typeface="hanwhaGothic L" panose="02020503020101020101" pitchFamily="18" charset="-127"/>
                    <a:ea typeface="hanwhaGothic L" panose="02020503020101020101" pitchFamily="18" charset="-127"/>
                  </a:rPr>
                  <a:t>National Sales Manager</a:t>
                </a:r>
              </a:p>
              <a:p>
                <a:pPr algn="ctr"/>
                <a:r>
                  <a:rPr lang="fr-FR" sz="1500" dirty="0">
                    <a:solidFill>
                      <a:schemeClr val="tx1"/>
                    </a:solidFill>
                    <a:latin typeface="hanwhaGothic L" panose="02020503020101020101" pitchFamily="18" charset="-127"/>
                    <a:ea typeface="hanwhaGothic L" panose="02020503020101020101" pitchFamily="18" charset="-127"/>
                  </a:rPr>
                  <a:t>A&amp;E’S &amp; End-</a:t>
                </a:r>
                <a:r>
                  <a:rPr lang="fr-FR" sz="1500" dirty="0" err="1">
                    <a:solidFill>
                      <a:schemeClr val="tx1"/>
                    </a:solidFill>
                    <a:latin typeface="hanwhaGothic L" panose="02020503020101020101" pitchFamily="18" charset="-127"/>
                    <a:ea typeface="hanwhaGothic L" panose="02020503020101020101" pitchFamily="18" charset="-127"/>
                  </a:rPr>
                  <a:t>users</a:t>
                </a:r>
                <a:endParaRPr lang="fr-FR" sz="1500" dirty="0">
                  <a:solidFill>
                    <a:schemeClr val="tx1"/>
                  </a:solidFill>
                  <a:latin typeface="hanwhaGothic L" panose="02020503020101020101" pitchFamily="18" charset="-127"/>
                  <a:ea typeface="hanwhaGothic L" panose="02020503020101020101" pitchFamily="18" charset="-127"/>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  a.grinbaum@hanwha.com</a:t>
                </a:r>
              </a:p>
            </p:txBody>
          </p:sp>
          <p:pic>
            <p:nvPicPr>
              <p:cNvPr id="327" name="Image 3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547506" y="3083722"/>
                <a:ext cx="147001" cy="108000"/>
              </a:xfrm>
              <a:prstGeom prst="rect">
                <a:avLst/>
              </a:prstGeom>
            </p:spPr>
          </p:pic>
          <p:pic>
            <p:nvPicPr>
              <p:cNvPr id="328" name="Image 3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666" y="3280986"/>
                <a:ext cx="106982" cy="144000"/>
              </a:xfrm>
              <a:prstGeom prst="rect">
                <a:avLst/>
              </a:prstGeom>
            </p:spPr>
          </p:pic>
          <p:pic>
            <p:nvPicPr>
              <p:cNvPr id="329" name="Image 3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7506" y="3530512"/>
                <a:ext cx="180000" cy="180000"/>
              </a:xfrm>
              <a:prstGeom prst="rect">
                <a:avLst/>
              </a:prstGeom>
            </p:spPr>
          </p:pic>
          <p:sp>
            <p:nvSpPr>
              <p:cNvPr id="330" name="Rectangle 329"/>
              <p:cNvSpPr/>
              <p:nvPr/>
            </p:nvSpPr>
            <p:spPr>
              <a:xfrm>
                <a:off x="7750080" y="3226638"/>
                <a:ext cx="997840" cy="213562"/>
              </a:xfrm>
              <a:prstGeom prst="rect">
                <a:avLst/>
              </a:prstGeom>
            </p:spPr>
            <p:txBody>
              <a:bodyPr wrap="none">
                <a:spAutoFit/>
              </a:bodyPr>
              <a:lstStyle/>
              <a:p>
                <a:pPr algn="ctr"/>
                <a:r>
                  <a:rPr lang="fr-FR" sz="1500" dirty="0">
                    <a:solidFill>
                      <a:schemeClr val="tx1">
                        <a:lumMod val="50000"/>
                        <a:lumOff val="50000"/>
                      </a:schemeClr>
                    </a:solidFill>
                  </a:rPr>
                  <a:t>+33 6 51 18 11 60</a:t>
                </a:r>
                <a:endParaRPr lang="en-GB" sz="1500" dirty="0">
                  <a:solidFill>
                    <a:schemeClr val="tx1">
                      <a:lumMod val="50000"/>
                      <a:lumOff val="50000"/>
                    </a:schemeClr>
                  </a:solidFill>
                </a:endParaRPr>
              </a:p>
            </p:txBody>
          </p:sp>
          <p:sp>
            <p:nvSpPr>
              <p:cNvPr id="331" name="Rectangle 330"/>
              <p:cNvSpPr/>
              <p:nvPr/>
            </p:nvSpPr>
            <p:spPr>
              <a:xfrm>
                <a:off x="7800376" y="3495171"/>
                <a:ext cx="354553" cy="21356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4" name="Image 3"/>
            <p:cNvPicPr preferRelativeResize="0">
              <a:picLocks/>
            </p:cNvPicPr>
            <p:nvPr/>
          </p:nvPicPr>
          <p:blipFill>
            <a:blip r:embed="rId10" cstate="hqprint">
              <a:extLst>
                <a:ext uri="{28A0092B-C50C-407E-A947-70E740481C1C}">
                  <a14:useLocalDpi xmlns:a14="http://schemas.microsoft.com/office/drawing/2010/main"/>
                </a:ext>
              </a:extLst>
            </a:blip>
            <a:stretch>
              <a:fillRect/>
            </a:stretch>
          </p:blipFill>
          <p:spPr>
            <a:xfrm>
              <a:off x="4639155" y="37040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7" name="ZoneTexte 56"/>
            <p:cNvSpPr txBox="1"/>
            <p:nvPr/>
          </p:nvSpPr>
          <p:spPr>
            <a:xfrm>
              <a:off x="6414642" y="3805840"/>
              <a:ext cx="1516773" cy="1908214"/>
            </a:xfrm>
            <a:prstGeom prst="rect">
              <a:avLst/>
            </a:prstGeom>
            <a:noFill/>
          </p:spPr>
          <p:txBody>
            <a:bodyPr wrap="square" rtlCol="0">
              <a:spAutoFit/>
            </a:bodyPr>
            <a:lstStyle/>
            <a:p>
              <a:endParaRPr lang="fr-FR" dirty="0">
                <a:latin typeface="hanwhaGothic T" panose="02020503020101020101" pitchFamily="18" charset="-127"/>
                <a:ea typeface="hanwhaGothic T" panose="02020503020101020101" pitchFamily="18" charset="-127"/>
              </a:endParaRPr>
            </a:p>
            <a:p>
              <a:r>
                <a:rPr lang="fr-FR" b="1" dirty="0">
                  <a:solidFill>
                    <a:srgbClr val="FF6600"/>
                  </a:solidFill>
                  <a:latin typeface="hanwhaGothic T" panose="02020503020101020101" pitchFamily="18" charset="-127"/>
                  <a:ea typeface="hanwhaGothic T" panose="02020503020101020101" pitchFamily="18" charset="-127"/>
                </a:rPr>
                <a:t>END-USERS</a:t>
              </a:r>
            </a:p>
            <a:p>
              <a:endParaRPr lang="fr-FR" dirty="0">
                <a:latin typeface="hanwhaGothic T" panose="02020503020101020101" pitchFamily="18" charset="-127"/>
                <a:ea typeface="hanwhaGothic T" panose="02020503020101020101" pitchFamily="18" charset="-127"/>
              </a:endParaRPr>
            </a:p>
            <a:p>
              <a:pPr marL="257175" indent="-257175">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RETAIL</a:t>
              </a:r>
            </a:p>
            <a:p>
              <a:pPr marL="257175" indent="-257175">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RETAIL LUXURY</a:t>
              </a:r>
            </a:p>
            <a:p>
              <a:pPr marL="257175" indent="-257175">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BANK</a:t>
              </a:r>
            </a:p>
            <a:p>
              <a:pPr marL="257175" indent="-257175">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CAC40 </a:t>
              </a:r>
              <a:r>
                <a:rPr lang="fr-FR" dirty="0" err="1">
                  <a:latin typeface="hanwhaGothic T" panose="02020503020101020101" pitchFamily="18" charset="-127"/>
                  <a:ea typeface="hanwhaGothic T" panose="02020503020101020101" pitchFamily="18" charset="-127"/>
                </a:rPr>
                <a:t>list</a:t>
              </a:r>
              <a:endParaRPr lang="fr-FR" dirty="0">
                <a:latin typeface="hanwhaGothic T" panose="02020503020101020101" pitchFamily="18" charset="-127"/>
                <a:ea typeface="hanwhaGothic T" panose="02020503020101020101" pitchFamily="18" charset="-127"/>
              </a:endParaRPr>
            </a:p>
            <a:p>
              <a:pPr marL="257175" indent="-257175">
                <a:buFont typeface="Arial" panose="020B0604020202020204" pitchFamily="34" charset="0"/>
                <a:buChar char="•"/>
              </a:pPr>
              <a:r>
                <a:rPr lang="fr-FR" dirty="0" err="1">
                  <a:latin typeface="hanwhaGothic T" panose="02020503020101020101" pitchFamily="18" charset="-127"/>
                  <a:ea typeface="hanwhaGothic T" panose="02020503020101020101" pitchFamily="18" charset="-127"/>
                </a:rPr>
                <a:t>A&amp;E’s</a:t>
              </a:r>
              <a:endParaRPr lang="fr-FR" dirty="0">
                <a:latin typeface="hanwhaGothic T" panose="02020503020101020101" pitchFamily="18" charset="-127"/>
                <a:ea typeface="hanwhaGothic T" panose="02020503020101020101" pitchFamily="18" charset="-127"/>
              </a:endParaRPr>
            </a:p>
            <a:p>
              <a:pPr marL="257175" indent="-257175">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End </a:t>
              </a:r>
              <a:r>
                <a:rPr lang="fr-FR" dirty="0" err="1">
                  <a:latin typeface="hanwhaGothic T" panose="02020503020101020101" pitchFamily="18" charset="-127"/>
                  <a:ea typeface="hanwhaGothic T" panose="02020503020101020101" pitchFamily="18" charset="-127"/>
                </a:rPr>
                <a:t>Users</a:t>
              </a:r>
              <a:endParaRPr lang="fr-FR" dirty="0">
                <a:latin typeface="hanwhaGothic T" panose="02020503020101020101" pitchFamily="18" charset="-127"/>
                <a:ea typeface="hanwhaGothic T" panose="02020503020101020101" pitchFamily="18" charset="-127"/>
              </a:endParaRPr>
            </a:p>
            <a:p>
              <a:r>
                <a:rPr lang="fr-FR" dirty="0">
                  <a:latin typeface="hanwhaGothic T" panose="02020503020101020101" pitchFamily="18" charset="-127"/>
                  <a:ea typeface="hanwhaGothic T" panose="02020503020101020101" pitchFamily="18" charset="-127"/>
                </a:rPr>
                <a:t>…</a:t>
              </a:r>
            </a:p>
          </p:txBody>
        </p:sp>
      </p:grpSp>
      <p:grpSp>
        <p:nvGrpSpPr>
          <p:cNvPr id="5" name="Groupe 4"/>
          <p:cNvGrpSpPr/>
          <p:nvPr/>
        </p:nvGrpSpPr>
        <p:grpSpPr>
          <a:xfrm>
            <a:off x="499408" y="5555197"/>
            <a:ext cx="5648684" cy="4047468"/>
            <a:chOff x="7893069" y="3788178"/>
            <a:chExt cx="3765789" cy="2698312"/>
          </a:xfrm>
        </p:grpSpPr>
        <p:grpSp>
          <p:nvGrpSpPr>
            <p:cNvPr id="49" name="Groupe 48"/>
            <p:cNvGrpSpPr/>
            <p:nvPr/>
          </p:nvGrpSpPr>
          <p:grpSpPr>
            <a:xfrm>
              <a:off x="7893069" y="4170909"/>
              <a:ext cx="2232000" cy="2315581"/>
              <a:chOff x="7299085" y="1641550"/>
              <a:chExt cx="2124000" cy="2295359"/>
            </a:xfrm>
          </p:grpSpPr>
          <p:sp>
            <p:nvSpPr>
              <p:cNvPr id="50" name="Rectangle à coins arrondis 49"/>
              <p:cNvSpPr/>
              <p:nvPr/>
            </p:nvSpPr>
            <p:spPr>
              <a:xfrm>
                <a:off x="7299085" y="1641550"/>
                <a:ext cx="2124000" cy="79200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51" name="Rectangle à coins arrondis 50"/>
              <p:cNvSpPr>
                <a:spLocks/>
              </p:cNvSpPr>
              <p:nvPr/>
            </p:nvSpPr>
            <p:spPr>
              <a:xfrm>
                <a:off x="7456619" y="1956909"/>
                <a:ext cx="1854000" cy="1980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endParaRPr lang="fr-FR" sz="1650" dirty="0">
                  <a:solidFill>
                    <a:srgbClr val="FF6600"/>
                  </a:solidFill>
                </a:endParaRPr>
              </a:p>
              <a:p>
                <a:pPr algn="ctr"/>
                <a:r>
                  <a:rPr lang="fr-FR" dirty="0">
                    <a:solidFill>
                      <a:srgbClr val="FF6600"/>
                    </a:solidFill>
                    <a:latin typeface="hanwhaGothic L" panose="02020503020101020101" pitchFamily="18" charset="-127"/>
                    <a:ea typeface="hanwhaGothic L" panose="02020503020101020101" pitchFamily="18" charset="-127"/>
                  </a:rPr>
                  <a:t>Wilfrid </a:t>
                </a:r>
                <a:r>
                  <a:rPr lang="fr-FR" dirty="0" err="1">
                    <a:solidFill>
                      <a:srgbClr val="FF6600"/>
                    </a:solidFill>
                    <a:latin typeface="hanwhaGothic L" panose="02020503020101020101" pitchFamily="18" charset="-127"/>
                    <a:ea typeface="hanwhaGothic L" panose="02020503020101020101" pitchFamily="18" charset="-127"/>
                  </a:rPr>
                  <a:t>Fazille</a:t>
                </a:r>
                <a:endParaRPr lang="fr-FR" dirty="0">
                  <a:solidFill>
                    <a:srgbClr val="FF6600"/>
                  </a:solidFill>
                  <a:latin typeface="hanwhaGothic L" panose="02020503020101020101" pitchFamily="18" charset="-127"/>
                  <a:ea typeface="hanwhaGothic L" panose="02020503020101020101" pitchFamily="18" charset="-127"/>
                </a:endParaRPr>
              </a:p>
              <a:p>
                <a:pPr algn="ctr"/>
                <a:r>
                  <a:rPr lang="fr-FR" sz="1500" dirty="0">
                    <a:solidFill>
                      <a:schemeClr val="tx1"/>
                    </a:solidFill>
                    <a:latin typeface="hanwhaGothic L" panose="02020503020101020101" pitchFamily="18" charset="-127"/>
                    <a:ea typeface="hanwhaGothic L" panose="02020503020101020101" pitchFamily="18" charset="-127"/>
                  </a:rPr>
                  <a:t>National Sales Manager</a:t>
                </a:r>
              </a:p>
              <a:p>
                <a:pPr algn="ctr"/>
                <a:r>
                  <a:rPr lang="fr-FR" sz="1500" dirty="0" err="1">
                    <a:solidFill>
                      <a:schemeClr val="tx1"/>
                    </a:solidFill>
                    <a:latin typeface="hanwhaGothic L" panose="02020503020101020101" pitchFamily="18" charset="-127"/>
                    <a:ea typeface="hanwhaGothic L" panose="02020503020101020101" pitchFamily="18" charset="-127"/>
                  </a:rPr>
                  <a:t>Logistics</a:t>
                </a:r>
                <a:endParaRPr lang="fr-FR" sz="1500" dirty="0">
                  <a:solidFill>
                    <a:schemeClr val="tx1"/>
                  </a:solidFill>
                  <a:latin typeface="hanwhaGothic L" panose="02020503020101020101" pitchFamily="18" charset="-127"/>
                  <a:ea typeface="hanwhaGothic L" panose="02020503020101020101" pitchFamily="18" charset="-127"/>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  w.fazille@hanwha.com</a:t>
                </a:r>
              </a:p>
            </p:txBody>
          </p:sp>
          <p:pic>
            <p:nvPicPr>
              <p:cNvPr id="52" name="Image 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547506" y="3083722"/>
                <a:ext cx="147001" cy="108000"/>
              </a:xfrm>
              <a:prstGeom prst="rect">
                <a:avLst/>
              </a:prstGeom>
            </p:spPr>
          </p:pic>
          <p:pic>
            <p:nvPicPr>
              <p:cNvPr id="53" name="Image 5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666" y="3280986"/>
                <a:ext cx="106982" cy="144000"/>
              </a:xfrm>
              <a:prstGeom prst="rect">
                <a:avLst/>
              </a:prstGeom>
            </p:spPr>
          </p:pic>
          <p:pic>
            <p:nvPicPr>
              <p:cNvPr id="54" name="Image 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7506" y="3530512"/>
                <a:ext cx="180000" cy="180000"/>
              </a:xfrm>
              <a:prstGeom prst="rect">
                <a:avLst/>
              </a:prstGeom>
            </p:spPr>
          </p:pic>
          <p:sp>
            <p:nvSpPr>
              <p:cNvPr id="55" name="Rectangle 54"/>
              <p:cNvSpPr/>
              <p:nvPr/>
            </p:nvSpPr>
            <p:spPr>
              <a:xfrm>
                <a:off x="7750080" y="3226638"/>
                <a:ext cx="997840" cy="213562"/>
              </a:xfrm>
              <a:prstGeom prst="rect">
                <a:avLst/>
              </a:prstGeom>
            </p:spPr>
            <p:txBody>
              <a:bodyPr wrap="none">
                <a:spAutoFit/>
              </a:bodyPr>
              <a:lstStyle/>
              <a:p>
                <a:pPr algn="ctr"/>
                <a:r>
                  <a:rPr lang="fr-FR" sz="1500" dirty="0">
                    <a:solidFill>
                      <a:schemeClr val="tx1">
                        <a:lumMod val="50000"/>
                        <a:lumOff val="50000"/>
                      </a:schemeClr>
                    </a:solidFill>
                  </a:rPr>
                  <a:t>+33 7 49 57 98 64</a:t>
                </a:r>
                <a:endParaRPr lang="en-GB" sz="1500" dirty="0">
                  <a:solidFill>
                    <a:schemeClr val="tx1">
                      <a:lumMod val="50000"/>
                      <a:lumOff val="50000"/>
                    </a:schemeClr>
                  </a:solidFill>
                </a:endParaRPr>
              </a:p>
            </p:txBody>
          </p:sp>
          <p:sp>
            <p:nvSpPr>
              <p:cNvPr id="56" name="Rectangle 55"/>
              <p:cNvSpPr/>
              <p:nvPr/>
            </p:nvSpPr>
            <p:spPr>
              <a:xfrm>
                <a:off x="7805194" y="3495171"/>
                <a:ext cx="344911" cy="213562"/>
              </a:xfrm>
              <a:prstGeom prst="rect">
                <a:avLst/>
              </a:prstGeom>
            </p:spPr>
            <p:txBody>
              <a:bodyPr wrap="none">
                <a:spAutoFit/>
              </a:bodyPr>
              <a:lstStyle/>
              <a:p>
                <a:pPr algn="ctr"/>
                <a:r>
                  <a:rPr lang="fr-FR" sz="1500" dirty="0">
                    <a:solidFill>
                      <a:schemeClr val="tx1">
                        <a:lumMod val="50000"/>
                        <a:lumOff val="50000"/>
                      </a:schemeClr>
                    </a:solidFill>
                  </a:rPr>
                  <a:t>Lyon</a:t>
                </a:r>
                <a:endParaRPr lang="en-GB" sz="1500" dirty="0">
                  <a:solidFill>
                    <a:schemeClr val="tx1">
                      <a:lumMod val="50000"/>
                      <a:lumOff val="50000"/>
                    </a:schemeClr>
                  </a:solidFill>
                </a:endParaRPr>
              </a:p>
            </p:txBody>
          </p:sp>
        </p:grpSp>
        <p:sp>
          <p:nvSpPr>
            <p:cNvPr id="59" name="ZoneTexte 58"/>
            <p:cNvSpPr txBox="1"/>
            <p:nvPr/>
          </p:nvSpPr>
          <p:spPr>
            <a:xfrm>
              <a:off x="10232305" y="3916422"/>
              <a:ext cx="1426553" cy="2308324"/>
            </a:xfrm>
            <a:prstGeom prst="rect">
              <a:avLst/>
            </a:prstGeom>
            <a:noFill/>
          </p:spPr>
          <p:txBody>
            <a:bodyPr wrap="square" lIns="137160" tIns="68580" rIns="137160" bIns="68580" rtlCol="0" anchor="t">
              <a:spAutoFit/>
            </a:bodyPr>
            <a:lstStyle/>
            <a:p>
              <a:endParaRPr lang="fr-FR" dirty="0">
                <a:latin typeface="hanwhaGothic T" panose="02020503020101020101" pitchFamily="18" charset="-127"/>
                <a:ea typeface="hanwhaGothic T" panose="02020503020101020101" pitchFamily="18" charset="-127"/>
              </a:endParaRPr>
            </a:p>
            <a:p>
              <a:r>
                <a:rPr lang="fr-FR" b="1" dirty="0">
                  <a:solidFill>
                    <a:srgbClr val="FF6600"/>
                  </a:solidFill>
                  <a:latin typeface="hanwhaGothic T" panose="02020503020101020101" pitchFamily="18" charset="-127"/>
                  <a:ea typeface="hanwhaGothic T" panose="02020503020101020101" pitchFamily="18" charset="-127"/>
                </a:rPr>
                <a:t>LOGISTICS</a:t>
              </a:r>
            </a:p>
            <a:p>
              <a:endParaRPr lang="fr-FR" dirty="0">
                <a:latin typeface="hanwhaGothic T" panose="02020503020101020101" pitchFamily="18" charset="-127"/>
                <a:ea typeface="hanwhaGothic T" panose="02020503020101020101" pitchFamily="18" charset="-127"/>
              </a:endParaRPr>
            </a:p>
            <a:p>
              <a:pPr marL="269082" indent="-269082">
                <a:buFont typeface="Arial" panose="020B0604020202020204" pitchFamily="34" charset="0"/>
                <a:buChar char="•"/>
              </a:pPr>
              <a:r>
                <a:rPr lang="fr-FR" dirty="0">
                  <a:latin typeface="hanwhaGothic T" panose="02020503020101020101" pitchFamily="18" charset="-127"/>
                  <a:ea typeface="hanwhaGothic T"/>
                </a:rPr>
                <a:t>FEDEX</a:t>
              </a:r>
              <a:endParaRPr lang="fr-FR" dirty="0">
                <a:latin typeface="hanwhaGothic T" panose="02020503020101020101" pitchFamily="18" charset="-127"/>
                <a:ea typeface="hanwhaGothic T" panose="02020503020101020101" pitchFamily="18" charset="-127"/>
              </a:endParaRPr>
            </a:p>
            <a:p>
              <a:pPr marL="269082"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DHL</a:t>
              </a:r>
            </a:p>
            <a:p>
              <a:pPr marL="269082"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UPS</a:t>
              </a:r>
            </a:p>
            <a:p>
              <a:pPr marL="269082"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GLS</a:t>
              </a:r>
            </a:p>
            <a:p>
              <a:pPr marL="269082" indent="-269082">
                <a:buFont typeface="Arial" panose="020B0604020202020204" pitchFamily="34" charset="0"/>
                <a:buChar char="•"/>
              </a:pPr>
              <a:r>
                <a:rPr lang="fr-FR" dirty="0">
                  <a:latin typeface="hanwhaGothic T" panose="02020503020101020101" pitchFamily="18" charset="-127"/>
                  <a:ea typeface="hanwhaGothic T"/>
                </a:rPr>
                <a:t>GEODIS</a:t>
              </a:r>
              <a:endParaRPr lang="fr-FR" dirty="0">
                <a:latin typeface="hanwhaGothic T" panose="02020503020101020101" pitchFamily="18" charset="-127"/>
                <a:ea typeface="hanwhaGothic T" panose="02020503020101020101" pitchFamily="18" charset="-127"/>
              </a:endParaRPr>
            </a:p>
            <a:p>
              <a:pPr marL="269082" indent="-269082">
                <a:buFont typeface="Arial" panose="020B0604020202020204" pitchFamily="34" charset="0"/>
                <a:buChar char="•"/>
              </a:pPr>
              <a:r>
                <a:rPr lang="fr-FR" dirty="0">
                  <a:latin typeface="hanwhaGothic T" panose="02020503020101020101" pitchFamily="18" charset="-127"/>
                  <a:ea typeface="hanwhaGothic T"/>
                </a:rPr>
                <a:t>CHRONOPOST</a:t>
              </a:r>
              <a:endParaRPr lang="fr-FR" dirty="0">
                <a:latin typeface="hanwhaGothic T" panose="02020503020101020101" pitchFamily="18" charset="-127"/>
                <a:ea typeface="hanwhaGothic T" panose="02020503020101020101" pitchFamily="18" charset="-127"/>
              </a:endParaRPr>
            </a:p>
            <a:p>
              <a:pPr marL="269082"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DPD</a:t>
              </a:r>
            </a:p>
            <a:p>
              <a:pPr marL="269082"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XPO</a:t>
              </a:r>
            </a:p>
            <a:p>
              <a:pPr marL="269082" indent="-269082">
                <a:buFont typeface="Arial" panose="020B0604020202020204" pitchFamily="34" charset="0"/>
                <a:buChar char="•"/>
              </a:pPr>
              <a:r>
                <a:rPr lang="fr-FR" dirty="0">
                  <a:latin typeface="hanwhaGothic T" panose="02020503020101020101" pitchFamily="18" charset="-127"/>
                  <a:ea typeface="hanwhaGothic T" panose="02020503020101020101" pitchFamily="18" charset="-127"/>
                </a:rPr>
                <a:t>STG</a:t>
              </a:r>
            </a:p>
          </p:txBody>
        </p:sp>
        <p:pic>
          <p:nvPicPr>
            <p:cNvPr id="2" name="Image 1"/>
            <p:cNvPicPr preferRelativeResize="0">
              <a:picLocks/>
            </p:cNvPicPr>
            <p:nvPr/>
          </p:nvPicPr>
          <p:blipFill>
            <a:blip r:embed="rId11"/>
            <a:stretch>
              <a:fillRect/>
            </a:stretch>
          </p:blipFill>
          <p:spPr>
            <a:xfrm>
              <a:off x="8487072" y="378817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e 9"/>
          <p:cNvGrpSpPr/>
          <p:nvPr/>
        </p:nvGrpSpPr>
        <p:grpSpPr>
          <a:xfrm>
            <a:off x="5906948" y="5565338"/>
            <a:ext cx="6019488" cy="4081857"/>
            <a:chOff x="3937965" y="3710225"/>
            <a:chExt cx="4012992" cy="2721238"/>
          </a:xfrm>
        </p:grpSpPr>
        <p:grpSp>
          <p:nvGrpSpPr>
            <p:cNvPr id="61" name="Groupe 60"/>
            <p:cNvGrpSpPr/>
            <p:nvPr/>
          </p:nvGrpSpPr>
          <p:grpSpPr>
            <a:xfrm>
              <a:off x="3937965" y="3811012"/>
              <a:ext cx="4012992" cy="2620451"/>
              <a:chOff x="152516" y="3799268"/>
              <a:chExt cx="4012992" cy="2620451"/>
            </a:xfrm>
          </p:grpSpPr>
          <p:sp>
            <p:nvSpPr>
              <p:cNvPr id="62" name="ZoneTexte 61"/>
              <p:cNvSpPr txBox="1"/>
              <p:nvPr/>
            </p:nvSpPr>
            <p:spPr>
              <a:xfrm>
                <a:off x="613583" y="4594440"/>
                <a:ext cx="593967" cy="246221"/>
              </a:xfrm>
              <a:prstGeom prst="rect">
                <a:avLst/>
              </a:prstGeom>
              <a:noFill/>
            </p:spPr>
            <p:txBody>
              <a:bodyPr wrap="none" rtlCol="0">
                <a:spAutoFit/>
              </a:bodyPr>
              <a:lstStyle/>
              <a:p>
                <a:r>
                  <a:rPr lang="fr-FR" i="1" dirty="0">
                    <a:solidFill>
                      <a:srgbClr val="FF6600"/>
                    </a:solidFill>
                    <a:latin typeface="hanwhaGothic L" panose="02020503020101020101" pitchFamily="18" charset="-127"/>
                    <a:ea typeface="hanwhaGothic L" panose="02020503020101020101" pitchFamily="18" charset="-127"/>
                  </a:rPr>
                  <a:t>Sylvain</a:t>
                </a:r>
              </a:p>
            </p:txBody>
          </p:sp>
          <p:pic>
            <p:nvPicPr>
              <p:cNvPr id="63" name="Image 6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8706" y="4884491"/>
                <a:ext cx="827483" cy="828000"/>
              </a:xfrm>
              <a:prstGeom prst="ellipse">
                <a:avLst/>
              </a:prstGeom>
              <a:ln w="254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64" name="Groupe 63"/>
              <p:cNvGrpSpPr/>
              <p:nvPr/>
            </p:nvGrpSpPr>
            <p:grpSpPr>
              <a:xfrm>
                <a:off x="152516" y="4069594"/>
                <a:ext cx="2232000" cy="2350125"/>
                <a:chOff x="7200884" y="1604990"/>
                <a:chExt cx="2124000" cy="2329600"/>
              </a:xfrm>
            </p:grpSpPr>
            <p:sp>
              <p:nvSpPr>
                <p:cNvPr id="67" name="Rectangle à coins arrondis 66"/>
                <p:cNvSpPr/>
                <p:nvPr/>
              </p:nvSpPr>
              <p:spPr>
                <a:xfrm>
                  <a:off x="7200884" y="1604990"/>
                  <a:ext cx="2124000" cy="79200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68" name="Rectangle à coins arrondis 67"/>
                <p:cNvSpPr>
                  <a:spLocks/>
                </p:cNvSpPr>
                <p:nvPr/>
              </p:nvSpPr>
              <p:spPr>
                <a:xfrm>
                  <a:off x="7361263" y="1954590"/>
                  <a:ext cx="1854000" cy="1980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endParaRPr lang="fr-FR" sz="1650" dirty="0">
                    <a:solidFill>
                      <a:srgbClr val="FF6600"/>
                    </a:solidFill>
                  </a:endParaRPr>
                </a:p>
                <a:p>
                  <a:pPr algn="ctr"/>
                  <a:r>
                    <a:rPr lang="fr-FR" dirty="0">
                      <a:solidFill>
                        <a:srgbClr val="FF6600"/>
                      </a:solidFill>
                      <a:latin typeface="hanwhaGothic L" panose="02020503020101020101" pitchFamily="18" charset="-127"/>
                      <a:ea typeface="hanwhaGothic L" panose="02020503020101020101" pitchFamily="18" charset="-127"/>
                    </a:rPr>
                    <a:t>Farah Touati </a:t>
                  </a:r>
                </a:p>
                <a:p>
                  <a:pPr algn="ctr"/>
                  <a:r>
                    <a:rPr lang="fr-FR" sz="1500" dirty="0">
                      <a:solidFill>
                        <a:schemeClr val="tx1"/>
                      </a:solidFill>
                      <a:latin typeface="hanwhaGothic L" panose="02020503020101020101" pitchFamily="18" charset="-127"/>
                      <a:ea typeface="hanwhaGothic L" panose="02020503020101020101" pitchFamily="18" charset="-127"/>
                    </a:rPr>
                    <a:t>National Sales Manager</a:t>
                  </a:r>
                </a:p>
                <a:p>
                  <a:pPr algn="ctr"/>
                  <a:r>
                    <a:rPr lang="fr-FR" sz="1500" dirty="0">
                      <a:solidFill>
                        <a:schemeClr val="tx1"/>
                      </a:solidFill>
                      <a:latin typeface="hanwhaGothic L" panose="02020503020101020101" pitchFamily="18" charset="-127"/>
                      <a:ea typeface="hanwhaGothic L" panose="02020503020101020101" pitchFamily="18" charset="-127"/>
                    </a:rPr>
                    <a:t>Utilities &amp; </a:t>
                  </a:r>
                  <a:r>
                    <a:rPr lang="fr-FR" sz="1500" dirty="0" err="1">
                      <a:solidFill>
                        <a:schemeClr val="tx1"/>
                      </a:solidFill>
                      <a:latin typeface="hanwhaGothic L" panose="02020503020101020101" pitchFamily="18" charset="-127"/>
                      <a:ea typeface="hanwhaGothic L" panose="02020503020101020101" pitchFamily="18" charset="-127"/>
                    </a:rPr>
                    <a:t>Energy</a:t>
                  </a:r>
                  <a:endParaRPr lang="fr-FR" sz="1500" dirty="0">
                    <a:solidFill>
                      <a:schemeClr val="tx1"/>
                    </a:solidFill>
                    <a:latin typeface="hanwhaGothic L" panose="02020503020101020101" pitchFamily="18" charset="-127"/>
                    <a:ea typeface="hanwhaGothic L" panose="02020503020101020101" pitchFamily="18" charset="-127"/>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f.touati@hanwha.com</a:t>
                  </a:r>
                </a:p>
              </p:txBody>
            </p:sp>
            <p:pic>
              <p:nvPicPr>
                <p:cNvPr id="69" name="Image 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496876" y="3083668"/>
                  <a:ext cx="147001" cy="108000"/>
                </a:xfrm>
                <a:prstGeom prst="rect">
                  <a:avLst/>
                </a:prstGeom>
              </p:spPr>
            </p:pic>
            <p:pic>
              <p:nvPicPr>
                <p:cNvPr id="70" name="Image 6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0228" y="3280123"/>
                  <a:ext cx="106982" cy="144000"/>
                </a:xfrm>
                <a:prstGeom prst="rect">
                  <a:avLst/>
                </a:prstGeom>
              </p:spPr>
            </p:pic>
            <p:pic>
              <p:nvPicPr>
                <p:cNvPr id="71" name="Image 7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03719" y="3527727"/>
                  <a:ext cx="180000" cy="180000"/>
                </a:xfrm>
                <a:prstGeom prst="rect">
                  <a:avLst/>
                </a:prstGeom>
              </p:spPr>
            </p:pic>
            <p:sp>
              <p:nvSpPr>
                <p:cNvPr id="72" name="Rectangle 71"/>
                <p:cNvSpPr/>
                <p:nvPr/>
              </p:nvSpPr>
              <p:spPr>
                <a:xfrm>
                  <a:off x="7711511" y="3243005"/>
                  <a:ext cx="1025298" cy="213562"/>
                </a:xfrm>
                <a:prstGeom prst="rect">
                  <a:avLst/>
                </a:prstGeom>
              </p:spPr>
              <p:txBody>
                <a:bodyPr wrap="none">
                  <a:spAutoFit/>
                </a:bodyPr>
                <a:lstStyle/>
                <a:p>
                  <a:pPr algn="ctr"/>
                  <a:r>
                    <a:rPr lang="fr-FR" sz="1500" dirty="0">
                      <a:solidFill>
                        <a:schemeClr val="tx1">
                          <a:lumMod val="50000"/>
                          <a:lumOff val="50000"/>
                        </a:schemeClr>
                      </a:solidFill>
                    </a:rPr>
                    <a:t>+33 7 69 94 51 17 </a:t>
                  </a:r>
                  <a:endParaRPr lang="en-GB" sz="1500" dirty="0">
                    <a:solidFill>
                      <a:schemeClr val="tx1">
                        <a:lumMod val="50000"/>
                        <a:lumOff val="50000"/>
                      </a:schemeClr>
                    </a:solidFill>
                  </a:endParaRPr>
                </a:p>
              </p:txBody>
            </p:sp>
            <p:sp>
              <p:nvSpPr>
                <p:cNvPr id="73" name="Rectangle 72"/>
                <p:cNvSpPr/>
                <p:nvPr/>
              </p:nvSpPr>
              <p:spPr>
                <a:xfrm>
                  <a:off x="7740506" y="3495691"/>
                  <a:ext cx="354553" cy="21356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sp>
            <p:nvSpPr>
              <p:cNvPr id="66" name="ZoneTexte 65"/>
              <p:cNvSpPr txBox="1"/>
              <p:nvPr/>
            </p:nvSpPr>
            <p:spPr>
              <a:xfrm>
                <a:off x="2393040" y="3799268"/>
                <a:ext cx="1772468" cy="2492990"/>
              </a:xfrm>
              <a:prstGeom prst="rect">
                <a:avLst/>
              </a:prstGeom>
              <a:noFill/>
            </p:spPr>
            <p:txBody>
              <a:bodyPr wrap="square" lIns="137160" tIns="68580" rIns="137160" bIns="68580" rtlCol="0" anchor="t">
                <a:spAutoFit/>
              </a:bodyPr>
              <a:lstStyle/>
              <a:p>
                <a:endParaRPr lang="fr-FR" b="1" dirty="0">
                  <a:latin typeface="hanwhaGothic T" panose="02020503020101020101" pitchFamily="18" charset="-127"/>
                  <a:ea typeface="hanwhaGothic T" panose="02020503020101020101" pitchFamily="18" charset="-127"/>
                </a:endParaRPr>
              </a:p>
              <a:p>
                <a:r>
                  <a:rPr lang="fr-FR" b="1" dirty="0">
                    <a:solidFill>
                      <a:srgbClr val="FF6600"/>
                    </a:solidFill>
                    <a:latin typeface="hanwhaGothic T" panose="02020503020101020101" pitchFamily="18" charset="-127"/>
                    <a:ea typeface="hanwhaGothic T"/>
                  </a:rPr>
                  <a:t>ENERGY &amp; UTILITIES</a:t>
                </a:r>
              </a:p>
              <a:p>
                <a:endParaRPr lang="fr-FR" dirty="0">
                  <a:latin typeface="hanwhaGothic T" panose="02020503020101020101" pitchFamily="18" charset="-127"/>
                  <a:ea typeface="hanwhaGothic T" panose="02020503020101020101" pitchFamily="18" charset="-127"/>
                </a:endParaRPr>
              </a:p>
              <a:p>
                <a:pPr marL="257175" indent="-257175">
                  <a:buFont typeface="Arial" panose="020B0604020202020204" pitchFamily="34" charset="0"/>
                  <a:buChar char="•"/>
                </a:pPr>
                <a:r>
                  <a:rPr lang="fr-FR" dirty="0">
                    <a:latin typeface="hanwhaGothic T" panose="02020503020101020101" pitchFamily="18" charset="-127"/>
                    <a:ea typeface="hanwhaGothic T"/>
                  </a:rPr>
                  <a:t>EDF / RTE/GRDF</a:t>
                </a:r>
              </a:p>
              <a:p>
                <a:pPr marL="257175" indent="-257175">
                  <a:buFont typeface="Arial" panose="020B0604020202020204" pitchFamily="34" charset="0"/>
                  <a:buChar char="•"/>
                </a:pPr>
                <a:r>
                  <a:rPr lang="fr-FR" dirty="0">
                    <a:latin typeface="hanwhaGothic T" panose="02020503020101020101" pitchFamily="18" charset="-127"/>
                    <a:ea typeface="hanwhaGothic T"/>
                  </a:rPr>
                  <a:t>GRTgaz/ANTARGAZ</a:t>
                </a:r>
                <a:endParaRPr lang="fr-FR" dirty="0">
                  <a:latin typeface="hanwhaGothic T" panose="02020503020101020101" pitchFamily="18" charset="-127"/>
                  <a:ea typeface="hanwhaGothic T" panose="02020503020101020101" pitchFamily="18" charset="-127"/>
                </a:endParaRPr>
              </a:p>
              <a:p>
                <a:pPr marL="257175" indent="-257175">
                  <a:buFont typeface="Arial" panose="020B0604020202020204" pitchFamily="34" charset="0"/>
                  <a:buChar char="•"/>
                </a:pPr>
                <a:r>
                  <a:rPr lang="fr-FR" dirty="0">
                    <a:latin typeface="hanwhaGothic T" panose="02020503020101020101" pitchFamily="18" charset="-127"/>
                    <a:ea typeface="hanwhaGothic T"/>
                  </a:rPr>
                  <a:t>AIR LIQUIDE</a:t>
                </a:r>
              </a:p>
              <a:p>
                <a:pPr marL="257175" indent="-257175">
                  <a:buFont typeface="Arial" panose="020B0604020202020204" pitchFamily="34" charset="0"/>
                  <a:buChar char="•"/>
                </a:pPr>
                <a:r>
                  <a:rPr lang="fr-FR" dirty="0">
                    <a:latin typeface="hanwhaGothic T" panose="02020503020101020101" pitchFamily="18" charset="-127"/>
                    <a:ea typeface="hanwhaGothic T"/>
                  </a:rPr>
                  <a:t>VEOLIA</a:t>
                </a:r>
                <a:r>
                  <a:rPr lang="fr-FR" dirty="0">
                    <a:latin typeface="hanwhaGothic T" panose="02020503020101020101" pitchFamily="18" charset="-127"/>
                    <a:ea typeface="hanwhaGothic T" panose="02020503020101020101" pitchFamily="18" charset="-127"/>
                  </a:rPr>
                  <a:t> / </a:t>
                </a:r>
                <a:r>
                  <a:rPr lang="fr-FR" dirty="0">
                    <a:latin typeface="hanwhaGothic T" panose="02020503020101020101" pitchFamily="18" charset="-127"/>
                    <a:ea typeface="hanwhaGothic T"/>
                  </a:rPr>
                  <a:t>SUEZ</a:t>
                </a:r>
                <a:endParaRPr lang="fr-FR" dirty="0">
                  <a:latin typeface="hanwhaGothic T" panose="02020503020101020101" pitchFamily="18" charset="-127"/>
                  <a:ea typeface="hanwhaGothic T" panose="02020503020101020101" pitchFamily="18" charset="-127"/>
                </a:endParaRPr>
              </a:p>
              <a:p>
                <a:pPr marL="257175" indent="-257175">
                  <a:buFont typeface="Arial" panose="020B0604020202020204" pitchFamily="34" charset="0"/>
                  <a:buChar char="•"/>
                </a:pPr>
                <a:r>
                  <a:rPr lang="fr-FR" dirty="0">
                    <a:latin typeface="hanwhaGothic T" panose="02020503020101020101" pitchFamily="18" charset="-127"/>
                    <a:ea typeface="hanwhaGothic T"/>
                  </a:rPr>
                  <a:t>RECYCLING CENTRE</a:t>
                </a:r>
              </a:p>
              <a:p>
                <a:pPr marL="257175" indent="-257175">
                  <a:buFont typeface="Arial" panose="020B0604020202020204" pitchFamily="34" charset="0"/>
                  <a:buChar char="•"/>
                </a:pPr>
                <a:r>
                  <a:rPr lang="fr-FR" dirty="0">
                    <a:latin typeface="hanwhaGothic T" panose="02020503020101020101" pitchFamily="18" charset="-127"/>
                    <a:ea typeface="hanwhaGothic T"/>
                  </a:rPr>
                  <a:t>ORANGE / SFR</a:t>
                </a:r>
              </a:p>
              <a:p>
                <a:pPr marL="257175" indent="-257175">
                  <a:buFont typeface="Arial" panose="020B0604020202020204" pitchFamily="34" charset="0"/>
                  <a:buChar char="•"/>
                </a:pPr>
                <a:r>
                  <a:rPr lang="fr-FR" dirty="0">
                    <a:latin typeface="hanwhaGothic T" panose="02020503020101020101" pitchFamily="18" charset="-127"/>
                    <a:ea typeface="hanwhaGothic T"/>
                  </a:rPr>
                  <a:t>MEDIA</a:t>
                </a:r>
              </a:p>
              <a:p>
                <a:pPr marL="257175" indent="-257175">
                  <a:buFont typeface="Arial" panose="020B0604020202020204" pitchFamily="34" charset="0"/>
                  <a:buChar char="•"/>
                </a:pPr>
                <a:r>
                  <a:rPr lang="fr-FR" dirty="0">
                    <a:latin typeface="hanwhaGothic T" panose="02020503020101020101" pitchFamily="18" charset="-127"/>
                    <a:ea typeface="hanwhaGothic T"/>
                  </a:rPr>
                  <a:t>SOLAR FARM</a:t>
                </a:r>
              </a:p>
              <a:p>
                <a:pPr marL="257175" indent="-257175">
                  <a:buFont typeface="Arial" panose="020B0604020202020204" pitchFamily="34" charset="0"/>
                  <a:buChar char="•"/>
                </a:pPr>
                <a:r>
                  <a:rPr lang="fr-FR" dirty="0">
                    <a:latin typeface="hanwhaGothic T" panose="02020503020101020101" pitchFamily="18" charset="-127"/>
                    <a:ea typeface="hanwhaGothic T"/>
                  </a:rPr>
                  <a:t>ENGIE </a:t>
                </a:r>
              </a:p>
              <a:p>
                <a:pPr marL="257175" indent="-257175">
                  <a:buFont typeface="Arial" panose="020B0604020202020204" pitchFamily="34" charset="0"/>
                  <a:buChar char="•"/>
                </a:pPr>
                <a:r>
                  <a:rPr lang="fr-FR" dirty="0">
                    <a:latin typeface="hanwhaGothic T" panose="02020503020101020101" pitchFamily="18" charset="-127"/>
                    <a:ea typeface="hanwhaGothic T"/>
                  </a:rPr>
                  <a:t>DALKIA… </a:t>
                </a:r>
              </a:p>
            </p:txBody>
          </p:sp>
        </p:grpSp>
        <p:pic>
          <p:nvPicPr>
            <p:cNvPr id="9" name="Image 8"/>
            <p:cNvPicPr preferRelativeResize="0">
              <a:picLocks/>
            </p:cNvPicPr>
            <p:nvPr/>
          </p:nvPicPr>
          <p:blipFill>
            <a:blip r:embed="rId12"/>
            <a:stretch>
              <a:fillRect/>
            </a:stretch>
          </p:blipFill>
          <p:spPr>
            <a:xfrm>
              <a:off x="4567234" y="371022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985893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txBox="1">
            <a:spLocks noGrp="1"/>
          </p:cNvSpPr>
          <p:nvPr>
            <p:ph type="body" sz="quarter" idx="4294967295"/>
          </p:nvPr>
        </p:nvSpPr>
        <p:spPr>
          <a:xfrm>
            <a:off x="1" y="311945"/>
            <a:ext cx="5503623" cy="646331"/>
          </a:xfrm>
          <a:prstGeom prst="rect">
            <a:avLst/>
          </a:prstGeom>
          <a:noFill/>
        </p:spPr>
        <p:txBody>
          <a:bodyPr wrap="none" rtlCol="0">
            <a:spAutoFit/>
          </a:bodyPr>
          <a:lstStyle/>
          <a:p>
            <a:pPr marL="0" indent="0">
              <a:buNone/>
            </a:pPr>
            <a:r>
              <a:rPr lang="fr-FR" sz="3600" b="1" dirty="0">
                <a:solidFill>
                  <a:srgbClr val="FF6600"/>
                </a:solidFill>
                <a:latin typeface="Hanwha L" panose="02020503020101020101" pitchFamily="18" charset="-127"/>
                <a:ea typeface="Hanwha L" panose="02020503020101020101" pitchFamily="18" charset="-127"/>
              </a:rPr>
              <a:t>Support Team </a:t>
            </a:r>
            <a:r>
              <a:rPr lang="fr-FR" sz="3600" b="1" dirty="0" err="1">
                <a:solidFill>
                  <a:srgbClr val="FF6600"/>
                </a:solidFill>
                <a:latin typeface="Hanwha L" panose="02020503020101020101" pitchFamily="18" charset="-127"/>
                <a:ea typeface="Hanwha L" panose="02020503020101020101" pitchFamily="18" charset="-127"/>
              </a:rPr>
              <a:t>Members</a:t>
            </a:r>
            <a:endParaRPr lang="fr-FR" sz="3600" b="1" dirty="0">
              <a:solidFill>
                <a:srgbClr val="FF6600"/>
              </a:solidFill>
              <a:latin typeface="Hanwha L" panose="02020503020101020101" pitchFamily="18" charset="-127"/>
              <a:ea typeface="Hanwha L" panose="02020503020101020101" pitchFamily="18" charset="-127"/>
            </a:endParaRPr>
          </a:p>
        </p:txBody>
      </p:sp>
      <p:grpSp>
        <p:nvGrpSpPr>
          <p:cNvPr id="14" name="Groupe 13"/>
          <p:cNvGrpSpPr/>
          <p:nvPr/>
        </p:nvGrpSpPr>
        <p:grpSpPr>
          <a:xfrm>
            <a:off x="1629179" y="5605746"/>
            <a:ext cx="3348000" cy="4189146"/>
            <a:chOff x="1356469" y="3738500"/>
            <a:chExt cx="2232000" cy="2792764"/>
          </a:xfrm>
        </p:grpSpPr>
        <p:grpSp>
          <p:nvGrpSpPr>
            <p:cNvPr id="45" name="Groupe 44"/>
            <p:cNvGrpSpPr/>
            <p:nvPr/>
          </p:nvGrpSpPr>
          <p:grpSpPr>
            <a:xfrm>
              <a:off x="1356469" y="4048690"/>
              <a:ext cx="2232000" cy="2482574"/>
              <a:chOff x="300075" y="1581659"/>
              <a:chExt cx="2110696" cy="2360993"/>
            </a:xfrm>
          </p:grpSpPr>
          <p:sp>
            <p:nvSpPr>
              <p:cNvPr id="46" name="Rectangle à coins arrondis 45"/>
              <p:cNvSpPr/>
              <p:nvPr/>
            </p:nvSpPr>
            <p:spPr>
              <a:xfrm>
                <a:off x="300075" y="1581659"/>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47" name="Rectangle à coins arrondis 46"/>
              <p:cNvSpPr>
                <a:spLocks/>
              </p:cNvSpPr>
              <p:nvPr/>
            </p:nvSpPr>
            <p:spPr>
              <a:xfrm>
                <a:off x="448289" y="1956909"/>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650" dirty="0">
                    <a:solidFill>
                      <a:srgbClr val="FF6600"/>
                    </a:solidFill>
                    <a:latin typeface="hanwhaGothic L" panose="02020503020101020101" pitchFamily="18" charset="-127"/>
                    <a:ea typeface="hanwhaGothic L" panose="02020503020101020101" pitchFamily="18" charset="-127"/>
                  </a:rPr>
                  <a:t>Jean-Guillaume Simon</a:t>
                </a:r>
              </a:p>
              <a:p>
                <a:pPr algn="ctr"/>
                <a:r>
                  <a:rPr lang="fr-FR" sz="1500" dirty="0" err="1">
                    <a:solidFill>
                      <a:schemeClr val="tx1"/>
                    </a:solidFill>
                    <a:latin typeface="hanwhaGothic L" panose="02020503020101020101" pitchFamily="18" charset="-127"/>
                    <a:ea typeface="hanwhaGothic L" panose="02020503020101020101" pitchFamily="18" charset="-127"/>
                  </a:rPr>
                  <a:t>Technical</a:t>
                </a:r>
                <a:r>
                  <a:rPr lang="fr-FR" sz="1500" dirty="0">
                    <a:solidFill>
                      <a:schemeClr val="tx1"/>
                    </a:solidFill>
                    <a:latin typeface="hanwhaGothic L" panose="02020503020101020101" pitchFamily="18" charset="-127"/>
                    <a:ea typeface="hanwhaGothic L" panose="02020503020101020101" pitchFamily="18" charset="-127"/>
                  </a:rPr>
                  <a:t> Manager</a:t>
                </a:r>
              </a:p>
              <a:p>
                <a:pPr algn="ctr"/>
                <a:endParaRPr lang="fr-FR" sz="1500" dirty="0">
                  <a:solidFill>
                    <a:schemeClr val="tx1">
                      <a:lumMod val="50000"/>
                      <a:lumOff val="50000"/>
                    </a:schemeClr>
                  </a:solidFill>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jg.simon@hanwha.com</a:t>
                </a:r>
              </a:p>
            </p:txBody>
          </p:sp>
          <p:pic>
            <p:nvPicPr>
              <p:cNvPr id="48" name="Image 4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13940" y="3000588"/>
                <a:ext cx="147001" cy="108000"/>
              </a:xfrm>
              <a:prstGeom prst="rect">
                <a:avLst/>
              </a:prstGeom>
            </p:spPr>
          </p:pic>
          <p:pic>
            <p:nvPicPr>
              <p:cNvPr id="49" name="Image 4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36" y="3280986"/>
                <a:ext cx="106982" cy="144000"/>
              </a:xfrm>
              <a:prstGeom prst="rect">
                <a:avLst/>
              </a:prstGeom>
            </p:spPr>
          </p:pic>
          <p:pic>
            <p:nvPicPr>
              <p:cNvPr id="50" name="Image 4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51" name="Rectangle 50"/>
              <p:cNvSpPr/>
              <p:nvPr/>
            </p:nvSpPr>
            <p:spPr>
              <a:xfrm>
                <a:off x="768660" y="3242398"/>
                <a:ext cx="991590" cy="204892"/>
              </a:xfrm>
              <a:prstGeom prst="rect">
                <a:avLst/>
              </a:prstGeom>
            </p:spPr>
            <p:txBody>
              <a:bodyPr wrap="none">
                <a:spAutoFit/>
              </a:bodyPr>
              <a:lstStyle/>
              <a:p>
                <a:pPr algn="ctr"/>
                <a:r>
                  <a:rPr lang="fr-FR" sz="1500" dirty="0">
                    <a:solidFill>
                      <a:schemeClr val="tx1">
                        <a:lumMod val="50000"/>
                        <a:lumOff val="50000"/>
                      </a:schemeClr>
                    </a:solidFill>
                  </a:rPr>
                  <a:t>+33 6 06 43 56 35</a:t>
                </a:r>
              </a:p>
            </p:txBody>
          </p:sp>
          <p:sp>
            <p:nvSpPr>
              <p:cNvPr id="52" name="Rectangle 51"/>
              <p:cNvSpPr/>
              <p:nvPr/>
            </p:nvSpPr>
            <p:spPr>
              <a:xfrm>
                <a:off x="793155" y="3495171"/>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13" name="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3813" y="3738500"/>
              <a:ext cx="1079328"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1" name="Groupe 10"/>
          <p:cNvGrpSpPr/>
          <p:nvPr/>
        </p:nvGrpSpPr>
        <p:grpSpPr>
          <a:xfrm>
            <a:off x="4970757" y="1214271"/>
            <a:ext cx="3348000" cy="4219575"/>
            <a:chOff x="3263178" y="809514"/>
            <a:chExt cx="2232000" cy="2813050"/>
          </a:xfrm>
        </p:grpSpPr>
        <p:grpSp>
          <p:nvGrpSpPr>
            <p:cNvPr id="18" name="Groupe 17"/>
            <p:cNvGrpSpPr/>
            <p:nvPr/>
          </p:nvGrpSpPr>
          <p:grpSpPr>
            <a:xfrm>
              <a:off x="3263178" y="1139991"/>
              <a:ext cx="2232000" cy="2482573"/>
              <a:chOff x="300075" y="1581659"/>
              <a:chExt cx="2110696" cy="2360992"/>
            </a:xfrm>
          </p:grpSpPr>
          <p:sp>
            <p:nvSpPr>
              <p:cNvPr id="19" name="Rectangle à coins arrondis 18"/>
              <p:cNvSpPr/>
              <p:nvPr/>
            </p:nvSpPr>
            <p:spPr>
              <a:xfrm>
                <a:off x="300075" y="1581659"/>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20" name="Rectangle à coins arrondis 19"/>
              <p:cNvSpPr>
                <a:spLocks/>
              </p:cNvSpPr>
              <p:nvPr/>
            </p:nvSpPr>
            <p:spPr>
              <a:xfrm>
                <a:off x="448289" y="1956908"/>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650" dirty="0">
                    <a:solidFill>
                      <a:srgbClr val="FF6600"/>
                    </a:solidFill>
                    <a:latin typeface="hanwhaGothic L" panose="02020503020101020101" pitchFamily="18" charset="-127"/>
                    <a:ea typeface="hanwhaGothic L" panose="02020503020101020101" pitchFamily="18" charset="-127"/>
                  </a:rPr>
                  <a:t>Anne-Sophie Champion</a:t>
                </a:r>
              </a:p>
              <a:p>
                <a:pPr algn="ctr"/>
                <a:r>
                  <a:rPr lang="fr-FR" sz="1500" dirty="0">
                    <a:solidFill>
                      <a:schemeClr val="tx1"/>
                    </a:solidFill>
                    <a:latin typeface="hanwhaGothic L" panose="02020503020101020101" pitchFamily="18" charset="-127"/>
                    <a:ea typeface="hanwhaGothic L" panose="02020503020101020101" pitchFamily="18" charset="-127"/>
                  </a:rPr>
                  <a:t>Distribution Sales Manager</a:t>
                </a: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   </a:t>
                </a:r>
              </a:p>
              <a:p>
                <a:pPr algn="ctr"/>
                <a:r>
                  <a:rPr lang="fr-FR" sz="1500" dirty="0">
                    <a:solidFill>
                      <a:schemeClr val="tx1">
                        <a:lumMod val="50000"/>
                        <a:lumOff val="50000"/>
                      </a:schemeClr>
                    </a:solidFill>
                  </a:rPr>
                  <a:t> </a:t>
                </a:r>
                <a:r>
                  <a:rPr lang="fr-FR" sz="1425" dirty="0">
                    <a:solidFill>
                      <a:schemeClr val="tx1">
                        <a:lumMod val="50000"/>
                        <a:lumOff val="50000"/>
                      </a:schemeClr>
                    </a:solidFill>
                  </a:rPr>
                  <a:t>as.champion@hanwha.com</a:t>
                </a:r>
              </a:p>
            </p:txBody>
          </p:sp>
          <p:pic>
            <p:nvPicPr>
              <p:cNvPr id="21" name="Imag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13940" y="3000588"/>
                <a:ext cx="147001" cy="108000"/>
              </a:xfrm>
              <a:prstGeom prst="rect">
                <a:avLst/>
              </a:prstGeom>
            </p:spPr>
          </p:pic>
          <p:pic>
            <p:nvPicPr>
              <p:cNvPr id="22" name="Imag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36" y="3280986"/>
                <a:ext cx="106982" cy="144000"/>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24" name="Rectangle 23"/>
              <p:cNvSpPr/>
              <p:nvPr/>
            </p:nvSpPr>
            <p:spPr>
              <a:xfrm>
                <a:off x="768660" y="3242398"/>
                <a:ext cx="991590" cy="204892"/>
              </a:xfrm>
              <a:prstGeom prst="rect">
                <a:avLst/>
              </a:prstGeom>
            </p:spPr>
            <p:txBody>
              <a:bodyPr wrap="none">
                <a:spAutoFit/>
              </a:bodyPr>
              <a:lstStyle/>
              <a:p>
                <a:pPr algn="ctr"/>
                <a:r>
                  <a:rPr lang="fr-FR" sz="1500" dirty="0">
                    <a:solidFill>
                      <a:schemeClr val="tx1">
                        <a:lumMod val="50000"/>
                        <a:lumOff val="50000"/>
                      </a:schemeClr>
                    </a:solidFill>
                  </a:rPr>
                  <a:t>+33 6 08 71 07 30</a:t>
                </a:r>
              </a:p>
            </p:txBody>
          </p:sp>
          <p:sp>
            <p:nvSpPr>
              <p:cNvPr id="25" name="Rectangle 24"/>
              <p:cNvSpPr/>
              <p:nvPr/>
            </p:nvSpPr>
            <p:spPr>
              <a:xfrm>
                <a:off x="793155" y="3495171"/>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66" name="Image 6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60522" y="809514"/>
              <a:ext cx="1079327"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54" name="Rectangle 53"/>
          <p:cNvSpPr/>
          <p:nvPr/>
        </p:nvSpPr>
        <p:spPr>
          <a:xfrm>
            <a:off x="8375126" y="8812925"/>
            <a:ext cx="1572866" cy="323165"/>
          </a:xfrm>
          <a:prstGeom prst="rect">
            <a:avLst/>
          </a:prstGeom>
        </p:spPr>
        <p:txBody>
          <a:bodyPr wrap="none">
            <a:spAutoFit/>
          </a:bodyPr>
          <a:lstStyle/>
          <a:p>
            <a:pPr algn="ctr"/>
            <a:r>
              <a:rPr lang="fr-FR" sz="1500" dirty="0">
                <a:solidFill>
                  <a:schemeClr val="tx1">
                    <a:lumMod val="50000"/>
                    <a:lumOff val="50000"/>
                  </a:schemeClr>
                </a:solidFill>
              </a:rPr>
              <a:t>+33 7 82 51 77 76</a:t>
            </a:r>
          </a:p>
        </p:txBody>
      </p:sp>
      <p:grpSp>
        <p:nvGrpSpPr>
          <p:cNvPr id="12" name="Groupe 11"/>
          <p:cNvGrpSpPr/>
          <p:nvPr/>
        </p:nvGrpSpPr>
        <p:grpSpPr>
          <a:xfrm>
            <a:off x="689385" y="1243416"/>
            <a:ext cx="3348000" cy="4219575"/>
            <a:chOff x="459590" y="828944"/>
            <a:chExt cx="2232000" cy="2813050"/>
          </a:xfrm>
        </p:grpSpPr>
        <p:grpSp>
          <p:nvGrpSpPr>
            <p:cNvPr id="53" name="Groupe 52"/>
            <p:cNvGrpSpPr/>
            <p:nvPr/>
          </p:nvGrpSpPr>
          <p:grpSpPr>
            <a:xfrm>
              <a:off x="459590" y="1159421"/>
              <a:ext cx="2232000" cy="2482573"/>
              <a:chOff x="300075" y="1581659"/>
              <a:chExt cx="2110696" cy="2360992"/>
            </a:xfrm>
          </p:grpSpPr>
          <p:sp>
            <p:nvSpPr>
              <p:cNvPr id="55" name="Rectangle à coins arrondis 54"/>
              <p:cNvSpPr/>
              <p:nvPr/>
            </p:nvSpPr>
            <p:spPr>
              <a:xfrm>
                <a:off x="300075" y="1581659"/>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56" name="Rectangle à coins arrondis 55"/>
              <p:cNvSpPr>
                <a:spLocks/>
              </p:cNvSpPr>
              <p:nvPr/>
            </p:nvSpPr>
            <p:spPr>
              <a:xfrm>
                <a:off x="448289" y="1956908"/>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650" dirty="0">
                    <a:solidFill>
                      <a:srgbClr val="FF6600"/>
                    </a:solidFill>
                    <a:latin typeface="hanwhaGothic L" panose="02020503020101020101" pitchFamily="18" charset="-127"/>
                    <a:ea typeface="hanwhaGothic L" panose="02020503020101020101" pitchFamily="18" charset="-127"/>
                  </a:rPr>
                  <a:t>Jamel Djebari</a:t>
                </a:r>
              </a:p>
              <a:p>
                <a:pPr algn="ctr"/>
                <a:r>
                  <a:rPr lang="fr-FR" sz="1500" dirty="0">
                    <a:solidFill>
                      <a:schemeClr val="tx1"/>
                    </a:solidFill>
                    <a:latin typeface="hanwhaGothic L" panose="02020503020101020101" pitchFamily="18" charset="-127"/>
                    <a:ea typeface="hanwhaGothic L" panose="02020503020101020101" pitchFamily="18" charset="-127"/>
                  </a:rPr>
                  <a:t>VP - Country </a:t>
                </a: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   </a:t>
                </a:r>
              </a:p>
              <a:p>
                <a:pPr algn="ctr"/>
                <a:r>
                  <a:rPr lang="fr-FR" sz="1500" dirty="0">
                    <a:solidFill>
                      <a:schemeClr val="tx1">
                        <a:lumMod val="50000"/>
                        <a:lumOff val="50000"/>
                      </a:schemeClr>
                    </a:solidFill>
                  </a:rPr>
                  <a:t>j.djebari@hanwha.com</a:t>
                </a:r>
              </a:p>
            </p:txBody>
          </p:sp>
          <p:pic>
            <p:nvPicPr>
              <p:cNvPr id="65" name="Image 6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13940" y="3000588"/>
                <a:ext cx="147001" cy="108000"/>
              </a:xfrm>
              <a:prstGeom prst="rect">
                <a:avLst/>
              </a:prstGeom>
            </p:spPr>
          </p:pic>
          <p:pic>
            <p:nvPicPr>
              <p:cNvPr id="67" name="Image 6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36" y="3280986"/>
                <a:ext cx="106982" cy="144000"/>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69" name="Rectangle 68"/>
              <p:cNvSpPr/>
              <p:nvPr/>
            </p:nvSpPr>
            <p:spPr>
              <a:xfrm>
                <a:off x="768656" y="3242398"/>
                <a:ext cx="991590" cy="204892"/>
              </a:xfrm>
              <a:prstGeom prst="rect">
                <a:avLst/>
              </a:prstGeom>
            </p:spPr>
            <p:txBody>
              <a:bodyPr wrap="none">
                <a:spAutoFit/>
              </a:bodyPr>
              <a:lstStyle/>
              <a:p>
                <a:pPr algn="ctr"/>
                <a:r>
                  <a:rPr lang="fr-FR" sz="1500" dirty="0">
                    <a:solidFill>
                      <a:schemeClr val="tx1">
                        <a:lumMod val="50000"/>
                        <a:lumOff val="50000"/>
                      </a:schemeClr>
                    </a:solidFill>
                  </a:rPr>
                  <a:t>+33 6 03 36 13 41</a:t>
                </a:r>
              </a:p>
            </p:txBody>
          </p:sp>
          <p:sp>
            <p:nvSpPr>
              <p:cNvPr id="70" name="Rectangle 69"/>
              <p:cNvSpPr/>
              <p:nvPr/>
            </p:nvSpPr>
            <p:spPr>
              <a:xfrm>
                <a:off x="793155" y="3495171"/>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5" name="Image 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7929" y="828944"/>
              <a:ext cx="1079327"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5" name="Groupe 14"/>
          <p:cNvGrpSpPr/>
          <p:nvPr/>
        </p:nvGrpSpPr>
        <p:grpSpPr>
          <a:xfrm>
            <a:off x="6788759" y="5526032"/>
            <a:ext cx="3348000" cy="4338491"/>
            <a:chOff x="5066060" y="3737164"/>
            <a:chExt cx="2232000" cy="2892327"/>
          </a:xfrm>
        </p:grpSpPr>
        <p:grpSp>
          <p:nvGrpSpPr>
            <p:cNvPr id="57" name="Groupe 56"/>
            <p:cNvGrpSpPr/>
            <p:nvPr/>
          </p:nvGrpSpPr>
          <p:grpSpPr>
            <a:xfrm>
              <a:off x="5066060" y="4146918"/>
              <a:ext cx="2232000" cy="2482573"/>
              <a:chOff x="300075" y="1581659"/>
              <a:chExt cx="2110696" cy="2360992"/>
            </a:xfrm>
          </p:grpSpPr>
          <p:sp>
            <p:nvSpPr>
              <p:cNvPr id="58" name="Rectangle à coins arrondis 57"/>
              <p:cNvSpPr/>
              <p:nvPr/>
            </p:nvSpPr>
            <p:spPr>
              <a:xfrm>
                <a:off x="300075" y="1581659"/>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59" name="Rectangle à coins arrondis 58"/>
              <p:cNvSpPr>
                <a:spLocks/>
              </p:cNvSpPr>
              <p:nvPr/>
            </p:nvSpPr>
            <p:spPr>
              <a:xfrm>
                <a:off x="448289" y="1956908"/>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650" dirty="0">
                    <a:solidFill>
                      <a:srgbClr val="FF6600"/>
                    </a:solidFill>
                    <a:latin typeface="hanwhaGothic L" panose="02020503020101020101" pitchFamily="18" charset="-127"/>
                    <a:ea typeface="hanwhaGothic L" panose="02020503020101020101" pitchFamily="18" charset="-127"/>
                  </a:rPr>
                  <a:t>Stéphane Vincent</a:t>
                </a:r>
              </a:p>
              <a:p>
                <a:pPr algn="ctr"/>
                <a:r>
                  <a:rPr lang="fr-FR" sz="1500" dirty="0" err="1">
                    <a:solidFill>
                      <a:schemeClr val="tx1"/>
                    </a:solidFill>
                    <a:latin typeface="hanwhaGothic L" panose="02020503020101020101" pitchFamily="18" charset="-127"/>
                    <a:ea typeface="hanwhaGothic L" panose="02020503020101020101" pitchFamily="18" charset="-127"/>
                  </a:rPr>
                  <a:t>Technical</a:t>
                </a:r>
                <a:r>
                  <a:rPr lang="fr-FR" sz="1500" dirty="0">
                    <a:solidFill>
                      <a:schemeClr val="tx1"/>
                    </a:solidFill>
                    <a:latin typeface="hanwhaGothic L" panose="02020503020101020101" pitchFamily="18" charset="-127"/>
                    <a:ea typeface="hanwhaGothic L" panose="02020503020101020101" pitchFamily="18" charset="-127"/>
                  </a:rPr>
                  <a:t> Manager</a:t>
                </a:r>
              </a:p>
              <a:p>
                <a:pPr algn="ctr"/>
                <a:endParaRPr lang="fr-FR" sz="1500" dirty="0">
                  <a:solidFill>
                    <a:schemeClr val="tx1">
                      <a:lumMod val="50000"/>
                      <a:lumOff val="50000"/>
                    </a:schemeClr>
                  </a:solidFill>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s.vincent@hanwha.com</a:t>
                </a:r>
              </a:p>
            </p:txBody>
          </p:sp>
          <p:pic>
            <p:nvPicPr>
              <p:cNvPr id="60" name="Image 5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13940" y="3000588"/>
                <a:ext cx="147001" cy="108000"/>
              </a:xfrm>
              <a:prstGeom prst="rect">
                <a:avLst/>
              </a:prstGeom>
            </p:spPr>
          </p:pic>
          <p:pic>
            <p:nvPicPr>
              <p:cNvPr id="61" name="Image 6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36" y="3280986"/>
                <a:ext cx="106982" cy="144000"/>
              </a:xfrm>
              <a:prstGeom prst="rect">
                <a:avLst/>
              </a:prstGeom>
            </p:spPr>
          </p:pic>
          <p:pic>
            <p:nvPicPr>
              <p:cNvPr id="62" name="Image 6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63" name="Rectangle 62"/>
              <p:cNvSpPr/>
              <p:nvPr/>
            </p:nvSpPr>
            <p:spPr>
              <a:xfrm>
                <a:off x="1206224" y="3242398"/>
                <a:ext cx="116460" cy="204892"/>
              </a:xfrm>
              <a:prstGeom prst="rect">
                <a:avLst/>
              </a:prstGeom>
            </p:spPr>
            <p:txBody>
              <a:bodyPr wrap="none">
                <a:spAutoFit/>
              </a:bodyPr>
              <a:lstStyle/>
              <a:p>
                <a:pPr algn="ctr"/>
                <a:endParaRPr lang="fr-FR" sz="1500" dirty="0">
                  <a:solidFill>
                    <a:schemeClr val="tx1">
                      <a:lumMod val="50000"/>
                      <a:lumOff val="50000"/>
                    </a:schemeClr>
                  </a:solidFill>
                </a:endParaRPr>
              </a:p>
            </p:txBody>
          </p:sp>
          <p:sp>
            <p:nvSpPr>
              <p:cNvPr id="64" name="Rectangle 63"/>
              <p:cNvSpPr/>
              <p:nvPr/>
            </p:nvSpPr>
            <p:spPr>
              <a:xfrm>
                <a:off x="823132" y="3517688"/>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6" name="Image 5"/>
            <p:cNvPicPr preferRelativeResize="0">
              <a:picLocks/>
            </p:cNvPicPr>
            <p:nvPr/>
          </p:nvPicPr>
          <p:blipFill>
            <a:blip r:embed="rId8" cstate="hqprint">
              <a:extLst>
                <a:ext uri="{28A0092B-C50C-407E-A947-70E740481C1C}">
                  <a14:useLocalDpi xmlns:a14="http://schemas.microsoft.com/office/drawing/2010/main"/>
                </a:ext>
              </a:extLst>
            </a:blip>
            <a:stretch>
              <a:fillRect/>
            </a:stretch>
          </p:blipFill>
          <p:spPr>
            <a:xfrm>
              <a:off x="5663067" y="373716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e 9"/>
          <p:cNvGrpSpPr/>
          <p:nvPr/>
        </p:nvGrpSpPr>
        <p:grpSpPr>
          <a:xfrm>
            <a:off x="9252129" y="1730450"/>
            <a:ext cx="3348000" cy="3723861"/>
            <a:chOff x="6097333" y="1153633"/>
            <a:chExt cx="2232000" cy="2482574"/>
          </a:xfrm>
        </p:grpSpPr>
        <p:grpSp>
          <p:nvGrpSpPr>
            <p:cNvPr id="71" name="Groupe 70"/>
            <p:cNvGrpSpPr/>
            <p:nvPr/>
          </p:nvGrpSpPr>
          <p:grpSpPr>
            <a:xfrm>
              <a:off x="6097333" y="1153633"/>
              <a:ext cx="2232000" cy="2482574"/>
              <a:chOff x="300075" y="1581658"/>
              <a:chExt cx="2110696" cy="2360993"/>
            </a:xfrm>
          </p:grpSpPr>
          <p:sp>
            <p:nvSpPr>
              <p:cNvPr id="72" name="Rectangle à coins arrondis 71"/>
              <p:cNvSpPr/>
              <p:nvPr/>
            </p:nvSpPr>
            <p:spPr>
              <a:xfrm>
                <a:off x="300075" y="1581658"/>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73" name="Rectangle à coins arrondis 72"/>
              <p:cNvSpPr>
                <a:spLocks/>
              </p:cNvSpPr>
              <p:nvPr/>
            </p:nvSpPr>
            <p:spPr>
              <a:xfrm>
                <a:off x="448289" y="1956908"/>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650" dirty="0">
                    <a:solidFill>
                      <a:srgbClr val="FF0000"/>
                    </a:solidFill>
                    <a:latin typeface="hanwhaGothic L" panose="02020503020101020101" pitchFamily="18" charset="-127"/>
                    <a:ea typeface="hanwhaGothic L" panose="02020503020101020101" pitchFamily="18" charset="-127"/>
                  </a:rPr>
                  <a:t>Nataliya Giron</a:t>
                </a:r>
              </a:p>
              <a:p>
                <a:pPr algn="ctr"/>
                <a:r>
                  <a:rPr lang="fr-FR" sz="1500" dirty="0">
                    <a:solidFill>
                      <a:schemeClr val="tx1"/>
                    </a:solidFill>
                    <a:latin typeface="hanwhaGothic L" panose="02020503020101020101" pitchFamily="18" charset="-127"/>
                    <a:ea typeface="hanwhaGothic L" panose="02020503020101020101" pitchFamily="18" charset="-127"/>
                  </a:rPr>
                  <a:t>Inside Sales Manager</a:t>
                </a:r>
              </a:p>
              <a:p>
                <a:pPr algn="ctr"/>
                <a:endParaRPr lang="fr-FR" sz="1500" dirty="0">
                  <a:solidFill>
                    <a:schemeClr val="tx1">
                      <a:lumMod val="50000"/>
                      <a:lumOff val="50000"/>
                    </a:schemeClr>
                  </a:solidFill>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n.giron@hanwha.com</a:t>
                </a:r>
              </a:p>
            </p:txBody>
          </p:sp>
          <p:pic>
            <p:nvPicPr>
              <p:cNvPr id="74" name="Image 7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13940" y="3000588"/>
                <a:ext cx="147001" cy="108000"/>
              </a:xfrm>
              <a:prstGeom prst="rect">
                <a:avLst/>
              </a:prstGeom>
            </p:spPr>
          </p:pic>
          <p:pic>
            <p:nvPicPr>
              <p:cNvPr id="75" name="Image 7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36" y="3280986"/>
                <a:ext cx="106982" cy="144000"/>
              </a:xfrm>
              <a:prstGeom prst="rect">
                <a:avLst/>
              </a:prstGeom>
            </p:spPr>
          </p:pic>
          <p:pic>
            <p:nvPicPr>
              <p:cNvPr id="76" name="Image 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77" name="Rectangle 76"/>
              <p:cNvSpPr/>
              <p:nvPr/>
            </p:nvSpPr>
            <p:spPr>
              <a:xfrm>
                <a:off x="793155" y="3495171"/>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sp>
          <p:nvSpPr>
            <p:cNvPr id="78" name="Rectangle 77"/>
            <p:cNvSpPr/>
            <p:nvPr/>
          </p:nvSpPr>
          <p:spPr>
            <a:xfrm>
              <a:off x="6608897" y="2886250"/>
              <a:ext cx="1048577" cy="215443"/>
            </a:xfrm>
            <a:prstGeom prst="rect">
              <a:avLst/>
            </a:prstGeom>
          </p:spPr>
          <p:txBody>
            <a:bodyPr wrap="none">
              <a:spAutoFit/>
            </a:bodyPr>
            <a:lstStyle/>
            <a:p>
              <a:pPr algn="ctr"/>
              <a:r>
                <a:rPr lang="fr-FR" sz="1500" dirty="0">
                  <a:solidFill>
                    <a:schemeClr val="tx1">
                      <a:lumMod val="50000"/>
                      <a:lumOff val="50000"/>
                    </a:schemeClr>
                  </a:solidFill>
                </a:rPr>
                <a:t>+33 7 66 59 20 45</a:t>
              </a:r>
            </a:p>
          </p:txBody>
        </p:sp>
      </p:grpSp>
      <p:grpSp>
        <p:nvGrpSpPr>
          <p:cNvPr id="8" name="Groupe 7"/>
          <p:cNvGrpSpPr/>
          <p:nvPr/>
        </p:nvGrpSpPr>
        <p:grpSpPr>
          <a:xfrm>
            <a:off x="11948340" y="5455097"/>
            <a:ext cx="3348000" cy="4323939"/>
            <a:chOff x="8796177" y="3737164"/>
            <a:chExt cx="2232000" cy="2882626"/>
          </a:xfrm>
        </p:grpSpPr>
        <p:grpSp>
          <p:nvGrpSpPr>
            <p:cNvPr id="26" name="Groupe 25"/>
            <p:cNvGrpSpPr/>
            <p:nvPr/>
          </p:nvGrpSpPr>
          <p:grpSpPr>
            <a:xfrm>
              <a:off x="8796177" y="4137217"/>
              <a:ext cx="2232000" cy="2482573"/>
              <a:chOff x="300075" y="1581659"/>
              <a:chExt cx="2110696" cy="2360992"/>
            </a:xfrm>
          </p:grpSpPr>
          <p:sp>
            <p:nvSpPr>
              <p:cNvPr id="27" name="Rectangle à coins arrondis 26"/>
              <p:cNvSpPr/>
              <p:nvPr/>
            </p:nvSpPr>
            <p:spPr>
              <a:xfrm>
                <a:off x="300075" y="1581659"/>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28" name="Rectangle à coins arrondis 27"/>
              <p:cNvSpPr>
                <a:spLocks/>
              </p:cNvSpPr>
              <p:nvPr/>
            </p:nvSpPr>
            <p:spPr>
              <a:xfrm>
                <a:off x="448289" y="1956908"/>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575" dirty="0">
                    <a:solidFill>
                      <a:srgbClr val="FF6600"/>
                    </a:solidFill>
                    <a:latin typeface="hanwhaGothic L" panose="02020503020101020101" pitchFamily="18" charset="-127"/>
                    <a:ea typeface="hanwhaGothic L" panose="02020503020101020101" pitchFamily="18" charset="-127"/>
                  </a:rPr>
                  <a:t>Juliette Le Lez</a:t>
                </a:r>
                <a:endParaRPr lang="fr-FR" sz="1575" dirty="0">
                  <a:solidFill>
                    <a:schemeClr val="tx1"/>
                  </a:solidFill>
                  <a:latin typeface="hanwhaGothic L" panose="02020503020101020101" pitchFamily="18" charset="-127"/>
                  <a:ea typeface="hanwhaGothic L" panose="02020503020101020101" pitchFamily="18" charset="-127"/>
                </a:endParaRPr>
              </a:p>
              <a:p>
                <a:pPr algn="ctr"/>
                <a:r>
                  <a:rPr lang="fr-FR" sz="1500" dirty="0">
                    <a:solidFill>
                      <a:schemeClr val="tx1"/>
                    </a:solidFill>
                    <a:latin typeface="hanwhaGothic L" panose="02020503020101020101" pitchFamily="18" charset="-127"/>
                    <a:ea typeface="hanwhaGothic L" panose="02020503020101020101" pitchFamily="18" charset="-127"/>
                  </a:rPr>
                  <a:t>Marketing Manager</a:t>
                </a:r>
              </a:p>
              <a:p>
                <a:pPr algn="ctr"/>
                <a:endParaRPr lang="fr-FR" sz="1500" dirty="0">
                  <a:solidFill>
                    <a:schemeClr val="tx1">
                      <a:lumMod val="50000"/>
                      <a:lumOff val="50000"/>
                    </a:schemeClr>
                  </a:solidFill>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j.lelez@hanwha.com</a:t>
                </a:r>
              </a:p>
            </p:txBody>
          </p:sp>
          <p:pic>
            <p:nvPicPr>
              <p:cNvPr id="29" name="Imag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13940" y="3000588"/>
                <a:ext cx="147001" cy="108000"/>
              </a:xfrm>
              <a:prstGeom prst="rect">
                <a:avLst/>
              </a:prstGeom>
            </p:spPr>
          </p:pic>
          <p:pic>
            <p:nvPicPr>
              <p:cNvPr id="30" name="Imag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336" y="3249171"/>
                <a:ext cx="106982" cy="144000"/>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32" name="Rectangle 31"/>
              <p:cNvSpPr/>
              <p:nvPr/>
            </p:nvSpPr>
            <p:spPr>
              <a:xfrm>
                <a:off x="768656" y="3242398"/>
                <a:ext cx="991590" cy="204892"/>
              </a:xfrm>
              <a:prstGeom prst="rect">
                <a:avLst/>
              </a:prstGeom>
            </p:spPr>
            <p:txBody>
              <a:bodyPr wrap="none">
                <a:spAutoFit/>
              </a:bodyPr>
              <a:lstStyle/>
              <a:p>
                <a:pPr algn="ctr"/>
                <a:r>
                  <a:rPr lang="fr-FR" sz="1500" dirty="0">
                    <a:solidFill>
                      <a:schemeClr val="tx1">
                        <a:lumMod val="50000"/>
                        <a:lumOff val="50000"/>
                      </a:schemeClr>
                    </a:solidFill>
                  </a:rPr>
                  <a:t>+33 6 95 71 31 58</a:t>
                </a:r>
              </a:p>
            </p:txBody>
          </p:sp>
          <p:sp>
            <p:nvSpPr>
              <p:cNvPr id="33" name="Rectangle 32"/>
              <p:cNvSpPr/>
              <p:nvPr/>
            </p:nvSpPr>
            <p:spPr>
              <a:xfrm>
                <a:off x="793155" y="3495171"/>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pic>
          <p:nvPicPr>
            <p:cNvPr id="2" name="Image 1"/>
            <p:cNvPicPr>
              <a:picLocks/>
            </p:cNvPicPr>
            <p:nvPr/>
          </p:nvPicPr>
          <p:blipFill>
            <a:blip r:embed="rId9"/>
            <a:stretch>
              <a:fillRect/>
            </a:stretch>
          </p:blipFill>
          <p:spPr>
            <a:xfrm>
              <a:off x="9419900" y="373716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6" name="Groupe 35"/>
          <p:cNvGrpSpPr/>
          <p:nvPr/>
        </p:nvGrpSpPr>
        <p:grpSpPr>
          <a:xfrm>
            <a:off x="13533500" y="1709987"/>
            <a:ext cx="3348000" cy="3723860"/>
            <a:chOff x="300075" y="1581659"/>
            <a:chExt cx="2110696" cy="2360992"/>
          </a:xfrm>
        </p:grpSpPr>
        <p:sp>
          <p:nvSpPr>
            <p:cNvPr id="37" name="Rectangle à coins arrondis 36"/>
            <p:cNvSpPr/>
            <p:nvPr/>
          </p:nvSpPr>
          <p:spPr>
            <a:xfrm>
              <a:off x="300075" y="1581659"/>
              <a:ext cx="2110696" cy="753213"/>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2700"/>
            </a:p>
          </p:txBody>
        </p:sp>
        <p:sp>
          <p:nvSpPr>
            <p:cNvPr id="38" name="Rectangle à coins arrondis 37"/>
            <p:cNvSpPr>
              <a:spLocks/>
            </p:cNvSpPr>
            <p:nvPr/>
          </p:nvSpPr>
          <p:spPr>
            <a:xfrm>
              <a:off x="448289" y="1956908"/>
              <a:ext cx="1854000" cy="19857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50" dirty="0">
                <a:solidFill>
                  <a:srgbClr val="FF6600"/>
                </a:solidFill>
              </a:endParaRPr>
            </a:p>
            <a:p>
              <a:pPr algn="ctr"/>
              <a:endParaRPr lang="fr-FR" sz="1650" dirty="0">
                <a:solidFill>
                  <a:srgbClr val="FF6600"/>
                </a:solidFill>
              </a:endParaRPr>
            </a:p>
            <a:p>
              <a:pPr algn="ctr"/>
              <a:r>
                <a:rPr lang="fr-FR" sz="1650" dirty="0">
                  <a:solidFill>
                    <a:srgbClr val="FF6600"/>
                  </a:solidFill>
                  <a:latin typeface="hanwhaGothic L" panose="02020503020101020101" pitchFamily="18" charset="-127"/>
                  <a:ea typeface="hanwhaGothic L" panose="02020503020101020101" pitchFamily="18" charset="-127"/>
                </a:rPr>
                <a:t>Nicolas </a:t>
              </a:r>
              <a:r>
                <a:rPr lang="fr-FR" sz="1650" dirty="0" err="1">
                  <a:solidFill>
                    <a:srgbClr val="FF6600"/>
                  </a:solidFill>
                  <a:latin typeface="hanwhaGothic L" panose="02020503020101020101" pitchFamily="18" charset="-127"/>
                  <a:ea typeface="hanwhaGothic L" panose="02020503020101020101" pitchFamily="18" charset="-127"/>
                </a:rPr>
                <a:t>Tarbert</a:t>
              </a:r>
              <a:endParaRPr lang="fr-FR" sz="1650" dirty="0">
                <a:solidFill>
                  <a:srgbClr val="FF6600"/>
                </a:solidFill>
                <a:latin typeface="hanwhaGothic L" panose="02020503020101020101" pitchFamily="18" charset="-127"/>
                <a:ea typeface="hanwhaGothic L" panose="02020503020101020101" pitchFamily="18" charset="-127"/>
              </a:endParaRPr>
            </a:p>
            <a:p>
              <a:pPr algn="ctr"/>
              <a:r>
                <a:rPr lang="fr-FR" sz="1500" dirty="0" err="1">
                  <a:solidFill>
                    <a:schemeClr val="tx1"/>
                  </a:solidFill>
                  <a:latin typeface="hanwhaGothic L" panose="02020503020101020101" pitchFamily="18" charset="-127"/>
                  <a:ea typeface="hanwhaGothic L" panose="02020503020101020101" pitchFamily="18" charset="-127"/>
                </a:rPr>
                <a:t>Pre-Sales</a:t>
              </a:r>
              <a:r>
                <a:rPr lang="fr-FR" sz="1500" dirty="0">
                  <a:solidFill>
                    <a:schemeClr val="tx1"/>
                  </a:solidFill>
                  <a:latin typeface="hanwhaGothic L" panose="02020503020101020101" pitchFamily="18" charset="-127"/>
                  <a:ea typeface="hanwhaGothic L" panose="02020503020101020101" pitchFamily="18" charset="-127"/>
                </a:rPr>
                <a:t> Manager</a:t>
              </a:r>
            </a:p>
            <a:p>
              <a:pPr algn="ctr"/>
              <a:endParaRPr lang="fr-FR" sz="1500" dirty="0">
                <a:solidFill>
                  <a:schemeClr val="tx1">
                    <a:lumMod val="50000"/>
                    <a:lumOff val="50000"/>
                  </a:schemeClr>
                </a:solidFill>
              </a:endParaRPr>
            </a:p>
            <a:p>
              <a:pPr algn="ctr"/>
              <a:endParaRPr lang="fr-FR" sz="1500" dirty="0">
                <a:solidFill>
                  <a:schemeClr val="tx1">
                    <a:lumMod val="50000"/>
                    <a:lumOff val="50000"/>
                  </a:schemeClr>
                </a:solidFill>
              </a:endParaRPr>
            </a:p>
            <a:p>
              <a:pPr algn="ctr"/>
              <a:r>
                <a:rPr lang="fr-FR" sz="1500" dirty="0">
                  <a:solidFill>
                    <a:schemeClr val="tx1">
                      <a:lumMod val="50000"/>
                      <a:lumOff val="50000"/>
                    </a:schemeClr>
                  </a:solidFill>
                </a:rPr>
                <a:t>     n.tarbert@hanwha.com</a:t>
              </a:r>
            </a:p>
          </p:txBody>
        </p:sp>
        <p:pic>
          <p:nvPicPr>
            <p:cNvPr id="39" name="Image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35030" y="3000588"/>
              <a:ext cx="147001" cy="108000"/>
            </a:xfrm>
            <a:prstGeom prst="rect">
              <a:avLst/>
            </a:prstGeom>
          </p:spPr>
        </p:pic>
        <p:pic>
          <p:nvPicPr>
            <p:cNvPr id="40" name="Image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146" y="3258156"/>
              <a:ext cx="106982" cy="144000"/>
            </a:xfrm>
            <a:prstGeom prst="rect">
              <a:avLst/>
            </a:prstGeom>
          </p:spPr>
        </p:pic>
        <p:pic>
          <p:nvPicPr>
            <p:cNvPr id="41" name="Image 4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76" y="3530512"/>
              <a:ext cx="180000" cy="180000"/>
            </a:xfrm>
            <a:prstGeom prst="rect">
              <a:avLst/>
            </a:prstGeom>
          </p:spPr>
        </p:pic>
        <p:sp>
          <p:nvSpPr>
            <p:cNvPr id="43" name="Rectangle 42"/>
            <p:cNvSpPr/>
            <p:nvPr/>
          </p:nvSpPr>
          <p:spPr>
            <a:xfrm>
              <a:off x="793155" y="3495171"/>
              <a:ext cx="352332" cy="204892"/>
            </a:xfrm>
            <a:prstGeom prst="rect">
              <a:avLst/>
            </a:prstGeom>
          </p:spPr>
          <p:txBody>
            <a:bodyPr wrap="none">
              <a:spAutoFit/>
            </a:bodyPr>
            <a:lstStyle/>
            <a:p>
              <a:pPr algn="ctr"/>
              <a:r>
                <a:rPr lang="fr-FR" sz="1500" dirty="0">
                  <a:solidFill>
                    <a:schemeClr val="tx1">
                      <a:lumMod val="50000"/>
                      <a:lumOff val="50000"/>
                    </a:schemeClr>
                  </a:solidFill>
                </a:rPr>
                <a:t>Paris</a:t>
              </a:r>
              <a:endParaRPr lang="en-GB" sz="1500" dirty="0">
                <a:solidFill>
                  <a:schemeClr val="tx1">
                    <a:lumMod val="50000"/>
                    <a:lumOff val="50000"/>
                  </a:schemeClr>
                </a:solidFill>
              </a:endParaRPr>
            </a:p>
          </p:txBody>
        </p:sp>
      </p:grpSp>
      <p:sp>
        <p:nvSpPr>
          <p:cNvPr id="79" name="Rectangle 78"/>
          <p:cNvSpPr/>
          <p:nvPr/>
        </p:nvSpPr>
        <p:spPr>
          <a:xfrm>
            <a:off x="7529000" y="8769220"/>
            <a:ext cx="1572866" cy="323165"/>
          </a:xfrm>
          <a:prstGeom prst="rect">
            <a:avLst/>
          </a:prstGeom>
        </p:spPr>
        <p:txBody>
          <a:bodyPr wrap="none">
            <a:spAutoFit/>
          </a:bodyPr>
          <a:lstStyle/>
          <a:p>
            <a:pPr algn="ctr"/>
            <a:r>
              <a:rPr lang="fr-FR" sz="1500" dirty="0">
                <a:solidFill>
                  <a:schemeClr val="tx1">
                    <a:lumMod val="50000"/>
                    <a:lumOff val="50000"/>
                  </a:schemeClr>
                </a:solidFill>
              </a:rPr>
              <a:t>+33 7 82 51 77 76</a:t>
            </a:r>
          </a:p>
        </p:txBody>
      </p:sp>
      <p:pic>
        <p:nvPicPr>
          <p:cNvPr id="16" name="Image 15"/>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10129505" y="1201558"/>
            <a:ext cx="1604126" cy="1683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0" name="Rectangle 79">
            <a:extLst>
              <a:ext uri="{FF2B5EF4-FFF2-40B4-BE49-F238E27FC236}">
                <a16:creationId xmlns:a16="http://schemas.microsoft.com/office/drawing/2014/main" id="{7E661442-60B1-4FCA-A922-D3E3F6F3377D}"/>
              </a:ext>
            </a:extLst>
          </p:cNvPr>
          <p:cNvSpPr/>
          <p:nvPr/>
        </p:nvSpPr>
        <p:spPr>
          <a:xfrm>
            <a:off x="14354616" y="4287883"/>
            <a:ext cx="1572866" cy="323165"/>
          </a:xfrm>
          <a:prstGeom prst="rect">
            <a:avLst/>
          </a:prstGeom>
        </p:spPr>
        <p:txBody>
          <a:bodyPr wrap="none">
            <a:spAutoFit/>
          </a:bodyPr>
          <a:lstStyle/>
          <a:p>
            <a:pPr algn="ctr"/>
            <a:r>
              <a:rPr lang="fr-FR" sz="1500" dirty="0">
                <a:solidFill>
                  <a:schemeClr val="tx1">
                    <a:lumMod val="50000"/>
                    <a:lumOff val="50000"/>
                  </a:schemeClr>
                </a:solidFill>
              </a:rPr>
              <a:t>+33 7 44 91 80 34</a:t>
            </a:r>
          </a:p>
        </p:txBody>
      </p:sp>
      <p:pic>
        <p:nvPicPr>
          <p:cNvPr id="4" name="Image 3">
            <a:extLst>
              <a:ext uri="{FF2B5EF4-FFF2-40B4-BE49-F238E27FC236}">
                <a16:creationId xmlns:a16="http://schemas.microsoft.com/office/drawing/2014/main" id="{35B92B67-2389-4DE1-A25E-C0542AAFA99B}"/>
              </a:ext>
            </a:extLst>
          </p:cNvPr>
          <p:cNvPicPr>
            <a:picLocks/>
          </p:cNvPicPr>
          <p:nvPr/>
        </p:nvPicPr>
        <p:blipFill>
          <a:blip r:embed="rId11"/>
          <a:stretch>
            <a:fillRect/>
          </a:stretch>
        </p:blipFill>
        <p:spPr>
          <a:xfrm>
            <a:off x="14446392" y="1171692"/>
            <a:ext cx="1603800" cy="168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3271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14">
            <a:extLst>
              <a:ext uri="{FF2B5EF4-FFF2-40B4-BE49-F238E27FC236}">
                <a16:creationId xmlns:a16="http://schemas.microsoft.com/office/drawing/2014/main" id="{065D3656-6D26-473B-9990-195F9DC9C6DC}"/>
              </a:ext>
            </a:extLst>
          </p:cNvPr>
          <p:cNvSpPr/>
          <p:nvPr/>
        </p:nvSpPr>
        <p:spPr>
          <a:xfrm>
            <a:off x="4545530" y="545030"/>
            <a:ext cx="9196940" cy="9196940"/>
          </a:xfrm>
          <a:prstGeom prst="ellipse">
            <a:avLst/>
          </a:prstGeom>
          <a:solidFill>
            <a:srgbClr val="FAAA66">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4" name="ZoneTexte 3">
            <a:extLst>
              <a:ext uri="{FF2B5EF4-FFF2-40B4-BE49-F238E27FC236}">
                <a16:creationId xmlns:a16="http://schemas.microsoft.com/office/drawing/2014/main" id="{C89C1EEF-3F9A-45A6-9223-C7673F1C34D4}"/>
              </a:ext>
            </a:extLst>
          </p:cNvPr>
          <p:cNvSpPr txBox="1"/>
          <p:nvPr/>
        </p:nvSpPr>
        <p:spPr>
          <a:xfrm>
            <a:off x="5615345" y="5143499"/>
            <a:ext cx="7057317" cy="1431161"/>
          </a:xfrm>
          <a:prstGeom prst="rect">
            <a:avLst/>
          </a:prstGeom>
          <a:noFill/>
          <a:ln>
            <a:noFill/>
          </a:ln>
        </p:spPr>
        <p:txBody>
          <a:bodyPr wrap="none" rtlCol="0">
            <a:spAutoFit/>
          </a:bodyPr>
          <a:lstStyle/>
          <a:p>
            <a:pPr algn="ctr" defTabSz="1371600">
              <a:defRPr/>
            </a:pPr>
            <a:r>
              <a:rPr lang="fr-FR" sz="8700" b="1" dirty="0">
                <a:solidFill>
                  <a:prstClr val="white"/>
                </a:solidFill>
                <a:latin typeface="Hanwha B" panose="02020503020101020101" pitchFamily="18" charset="-127"/>
                <a:ea typeface="Hanwha B" panose="02020503020101020101" pitchFamily="18" charset="-127"/>
              </a:rPr>
              <a:t>Technologies</a:t>
            </a:r>
          </a:p>
        </p:txBody>
      </p:sp>
      <p:pic>
        <p:nvPicPr>
          <p:cNvPr id="5" name="Picture 730">
            <a:extLst>
              <a:ext uri="{FF2B5EF4-FFF2-40B4-BE49-F238E27FC236}">
                <a16:creationId xmlns:a16="http://schemas.microsoft.com/office/drawing/2014/main" id="{B68D775F-9968-49C8-840F-30BB5D800FDF}"/>
              </a:ext>
            </a:extLst>
          </p:cNvPr>
          <p:cNvPicPr>
            <a:picLocks noChangeAspect="1"/>
          </p:cNvPicPr>
          <p:nvPr/>
        </p:nvPicPr>
        <p:blipFill>
          <a:blip r:embed="rId2"/>
          <a:stretch>
            <a:fillRect/>
          </a:stretch>
        </p:blipFill>
        <p:spPr>
          <a:xfrm>
            <a:off x="7163692" y="1581731"/>
            <a:ext cx="3960614" cy="3300509"/>
          </a:xfrm>
          <a:prstGeom prst="rect">
            <a:avLst/>
          </a:prstGeom>
        </p:spPr>
      </p:pic>
    </p:spTree>
    <p:extLst>
      <p:ext uri="{BB962C8B-B14F-4D97-AF65-F5344CB8AC3E}">
        <p14:creationId xmlns:p14="http://schemas.microsoft.com/office/powerpoint/2010/main" val="97427279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anwha Vision 2023 New Corporation Video (Eng sub)">
            <a:hlinkClick r:id="" action="ppaction://media"/>
            <a:extLst>
              <a:ext uri="{FF2B5EF4-FFF2-40B4-BE49-F238E27FC236}">
                <a16:creationId xmlns:a16="http://schemas.microsoft.com/office/drawing/2014/main" id="{1910366E-A74C-4525-AB10-DD2ADFF8688C}"/>
              </a:ext>
            </a:extLst>
          </p:cNvPr>
          <p:cNvPicPr>
            <a:picLocks noChangeAspect="1"/>
          </p:cNvPicPr>
          <p:nvPr>
            <a:videoFile r:link="rId1"/>
            <p:extLst>
              <p:ext uri="{DAA4B4D4-6D71-4841-9C94-3DE7FCFB9230}">
                <p14:media xmlns:p14="http://schemas.microsoft.com/office/powerpoint/2010/main" r:embed="rId2">
                  <p14:trim st="18744" end="203232.3"/>
                  <p14:fade in="500"/>
                </p14:media>
              </p:ext>
            </p:extLst>
          </p:nvPr>
        </p:nvPicPr>
        <p:blipFill>
          <a:blip r:embed="rId5"/>
          <a:stretch>
            <a:fillRect/>
          </a:stretch>
        </p:blipFill>
        <p:spPr>
          <a:xfrm>
            <a:off x="9958388" y="2836962"/>
            <a:ext cx="8201025" cy="4613076"/>
          </a:xfrm>
          <a:prstGeom prst="rect">
            <a:avLst/>
          </a:prstGeom>
        </p:spPr>
      </p:pic>
      <p:sp>
        <p:nvSpPr>
          <p:cNvPr id="6" name="01_텍스트">
            <a:extLst>
              <a:ext uri="{FF2B5EF4-FFF2-40B4-BE49-F238E27FC236}">
                <a16:creationId xmlns:a16="http://schemas.microsoft.com/office/drawing/2014/main" id="{84D7AA25-9394-4EFC-9388-2CE94D9430D6}"/>
              </a:ext>
            </a:extLst>
          </p:cNvPr>
          <p:cNvSpPr/>
          <p:nvPr/>
        </p:nvSpPr>
        <p:spPr>
          <a:xfrm>
            <a:off x="928631" y="595508"/>
            <a:ext cx="11517911" cy="646331"/>
          </a:xfrm>
          <a:prstGeom prst="rect">
            <a:avLst/>
          </a:prstGeom>
        </p:spPr>
        <p:txBody>
          <a:bodyPr wrap="square" lIns="0" tIns="0" rIns="0" bIns="0" anchor="t" anchorCtr="0">
            <a:spAutoFit/>
            <a:scene3d>
              <a:camera prst="orthographicFront"/>
              <a:lightRig rig="threePt" dir="t"/>
            </a:scene3d>
            <a:sp3d>
              <a:bevelT w="1270" h="1270"/>
            </a:sp3d>
          </a:bodyPr>
          <a:lstStyle/>
          <a:p>
            <a:pPr>
              <a:defRPr/>
            </a:pP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Définir le nouveau standard d'excellence</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
        <p:nvSpPr>
          <p:cNvPr id="7" name="01_텍스트">
            <a:extLst>
              <a:ext uri="{FF2B5EF4-FFF2-40B4-BE49-F238E27FC236}">
                <a16:creationId xmlns:a16="http://schemas.microsoft.com/office/drawing/2014/main" id="{9A86BA23-D300-4530-AD2D-4DACD0EB86F1}"/>
              </a:ext>
            </a:extLst>
          </p:cNvPr>
          <p:cNvSpPr/>
          <p:nvPr/>
        </p:nvSpPr>
        <p:spPr>
          <a:xfrm>
            <a:off x="928631" y="1256495"/>
            <a:ext cx="12831144" cy="676467"/>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Tahoma" panose="020B0604030504040204" pitchFamily="34" charset="0"/>
                <a:ea typeface="Tahoma" panose="020B0604030504040204" pitchFamily="34" charset="0"/>
                <a:cs typeface="Tahoma" panose="020B0604030504040204" pitchFamily="34" charset="0"/>
              </a:rPr>
              <a:t>Le plus puissant des processeurs : </a:t>
            </a:r>
            <a:r>
              <a:rPr lang="en-US" altLang="ko-KR" sz="3600" b="1" dirty="0" err="1">
                <a:latin typeface="Tahoma" panose="020B0604030504040204" pitchFamily="34" charset="0"/>
                <a:ea typeface="Tahoma" panose="020B0604030504040204" pitchFamily="34" charset="0"/>
                <a:cs typeface="Tahoma" panose="020B0604030504040204" pitchFamily="34" charset="0"/>
              </a:rPr>
              <a:t>Wisenet</a:t>
            </a:r>
            <a:r>
              <a:rPr lang="en-US" altLang="ko-KR" sz="3600" b="1" dirty="0">
                <a:latin typeface="Tahoma" panose="020B0604030504040204" pitchFamily="34" charset="0"/>
                <a:ea typeface="Tahoma" panose="020B0604030504040204" pitchFamily="34" charset="0"/>
                <a:cs typeface="Tahoma" panose="020B0604030504040204" pitchFamily="34" charset="0"/>
              </a:rPr>
              <a:t> 7</a:t>
            </a:r>
          </a:p>
        </p:txBody>
      </p:sp>
      <p:grpSp>
        <p:nvGrpSpPr>
          <p:cNvPr id="13" name="Groupe 12">
            <a:extLst>
              <a:ext uri="{FF2B5EF4-FFF2-40B4-BE49-F238E27FC236}">
                <a16:creationId xmlns:a16="http://schemas.microsoft.com/office/drawing/2014/main" id="{59495B94-A5D1-4123-9AA9-5B6AF53B5B03}"/>
              </a:ext>
            </a:extLst>
          </p:cNvPr>
          <p:cNvGrpSpPr/>
          <p:nvPr/>
        </p:nvGrpSpPr>
        <p:grpSpPr>
          <a:xfrm>
            <a:off x="267992" y="2995566"/>
            <a:ext cx="9409410" cy="553998"/>
            <a:chOff x="264386" y="1997044"/>
            <a:chExt cx="6272940" cy="369332"/>
          </a:xfrm>
        </p:grpSpPr>
        <p:sp>
          <p:nvSpPr>
            <p:cNvPr id="8" name="Ellipse 7">
              <a:extLst>
                <a:ext uri="{FF2B5EF4-FFF2-40B4-BE49-F238E27FC236}">
                  <a16:creationId xmlns:a16="http://schemas.microsoft.com/office/drawing/2014/main" id="{6B17CC3B-2282-41FA-A225-F9674BF04163}"/>
                </a:ext>
              </a:extLst>
            </p:cNvPr>
            <p:cNvSpPr/>
            <p:nvPr/>
          </p:nvSpPr>
          <p:spPr>
            <a:xfrm>
              <a:off x="6384926" y="2121008"/>
              <a:ext cx="152400" cy="152400"/>
            </a:xfrm>
            <a:prstGeom prst="ellipse">
              <a:avLst/>
            </a:prstGeom>
            <a:noFill/>
            <a:ln w="34925">
              <a:solidFill>
                <a:srgbClr val="F47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Connecteur droit 9">
              <a:extLst>
                <a:ext uri="{FF2B5EF4-FFF2-40B4-BE49-F238E27FC236}">
                  <a16:creationId xmlns:a16="http://schemas.microsoft.com/office/drawing/2014/main" id="{347B9322-61A9-456D-B349-4466BA219A7B}"/>
                </a:ext>
              </a:extLst>
            </p:cNvPr>
            <p:cNvCxnSpPr>
              <a:cxnSpLocks/>
            </p:cNvCxnSpPr>
            <p:nvPr/>
          </p:nvCxnSpPr>
          <p:spPr>
            <a:xfrm flipV="1">
              <a:off x="4870451" y="2197099"/>
              <a:ext cx="1514475" cy="0"/>
            </a:xfrm>
            <a:prstGeom prst="line">
              <a:avLst/>
            </a:prstGeom>
            <a:ln w="34925">
              <a:solidFill>
                <a:srgbClr val="F47D34"/>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0DF9384B-B0F6-4A71-85C2-F0892D81CF92}"/>
                </a:ext>
              </a:extLst>
            </p:cNvPr>
            <p:cNvSpPr txBox="1"/>
            <p:nvPr/>
          </p:nvSpPr>
          <p:spPr>
            <a:xfrm>
              <a:off x="264386" y="1997044"/>
              <a:ext cx="4606065" cy="369332"/>
            </a:xfrm>
            <a:prstGeom prst="rect">
              <a:avLst/>
            </a:prstGeom>
            <a:noFill/>
          </p:spPr>
          <p:txBody>
            <a:bodyPr wrap="square">
              <a:spAutoFit/>
            </a:bodyPr>
            <a:lstStyle/>
            <a:p>
              <a:pPr algn="r" defTabSz="1371600">
                <a:defRPr/>
              </a:pP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Développé</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et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fabriqué</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par Hanwha</a:t>
              </a:r>
              <a:endParaRPr lang="fr-FR" sz="3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e 13">
            <a:extLst>
              <a:ext uri="{FF2B5EF4-FFF2-40B4-BE49-F238E27FC236}">
                <a16:creationId xmlns:a16="http://schemas.microsoft.com/office/drawing/2014/main" id="{388C04D7-89E0-4048-9604-83D183FA5A8F}"/>
              </a:ext>
            </a:extLst>
          </p:cNvPr>
          <p:cNvGrpSpPr/>
          <p:nvPr/>
        </p:nvGrpSpPr>
        <p:grpSpPr>
          <a:xfrm>
            <a:off x="266523" y="3777679"/>
            <a:ext cx="9409410" cy="553998"/>
            <a:chOff x="264386" y="1997044"/>
            <a:chExt cx="6272940" cy="369332"/>
          </a:xfrm>
        </p:grpSpPr>
        <p:sp>
          <p:nvSpPr>
            <p:cNvPr id="15" name="Ellipse 14">
              <a:extLst>
                <a:ext uri="{FF2B5EF4-FFF2-40B4-BE49-F238E27FC236}">
                  <a16:creationId xmlns:a16="http://schemas.microsoft.com/office/drawing/2014/main" id="{6649F76E-0694-4721-A453-9ED488D8DFE5}"/>
                </a:ext>
              </a:extLst>
            </p:cNvPr>
            <p:cNvSpPr/>
            <p:nvPr/>
          </p:nvSpPr>
          <p:spPr>
            <a:xfrm>
              <a:off x="6384926" y="2121008"/>
              <a:ext cx="152400" cy="152400"/>
            </a:xfrm>
            <a:prstGeom prst="ellipse">
              <a:avLst/>
            </a:prstGeom>
            <a:noFill/>
            <a:ln w="34925">
              <a:solidFill>
                <a:srgbClr val="F47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16" name="Connecteur droit 15">
              <a:extLst>
                <a:ext uri="{FF2B5EF4-FFF2-40B4-BE49-F238E27FC236}">
                  <a16:creationId xmlns:a16="http://schemas.microsoft.com/office/drawing/2014/main" id="{F8C45C29-7ABE-4E15-885D-6774AA7A166D}"/>
                </a:ext>
              </a:extLst>
            </p:cNvPr>
            <p:cNvCxnSpPr>
              <a:cxnSpLocks/>
            </p:cNvCxnSpPr>
            <p:nvPr/>
          </p:nvCxnSpPr>
          <p:spPr>
            <a:xfrm flipV="1">
              <a:off x="4870451" y="2197099"/>
              <a:ext cx="1514475" cy="0"/>
            </a:xfrm>
            <a:prstGeom prst="line">
              <a:avLst/>
            </a:prstGeom>
            <a:ln w="34925">
              <a:solidFill>
                <a:srgbClr val="F47D34"/>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5B1DB1CD-9722-41E6-86F5-87505195C863}"/>
                </a:ext>
              </a:extLst>
            </p:cNvPr>
            <p:cNvSpPr txBox="1"/>
            <p:nvPr/>
          </p:nvSpPr>
          <p:spPr>
            <a:xfrm>
              <a:off x="264386" y="1997044"/>
              <a:ext cx="4606065" cy="369332"/>
            </a:xfrm>
            <a:prstGeom prst="rect">
              <a:avLst/>
            </a:prstGeom>
            <a:noFill/>
          </p:spPr>
          <p:txBody>
            <a:bodyPr wrap="square">
              <a:spAutoFit/>
            </a:bodyPr>
            <a:lstStyle/>
            <a:p>
              <a:pPr algn="r" defTabSz="1371600">
                <a:defRPr/>
              </a:pP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Capacités</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d’analyse</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avancées</a:t>
              </a:r>
              <a:endParaRPr lang="fr-FR" sz="3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e 17">
            <a:extLst>
              <a:ext uri="{FF2B5EF4-FFF2-40B4-BE49-F238E27FC236}">
                <a16:creationId xmlns:a16="http://schemas.microsoft.com/office/drawing/2014/main" id="{B41085BC-53F5-405B-9B21-6FF3E56C8E5B}"/>
              </a:ext>
            </a:extLst>
          </p:cNvPr>
          <p:cNvGrpSpPr/>
          <p:nvPr/>
        </p:nvGrpSpPr>
        <p:grpSpPr>
          <a:xfrm>
            <a:off x="266523" y="4559793"/>
            <a:ext cx="9409410" cy="553998"/>
            <a:chOff x="264386" y="1997044"/>
            <a:chExt cx="6272940" cy="369332"/>
          </a:xfrm>
        </p:grpSpPr>
        <p:sp>
          <p:nvSpPr>
            <p:cNvPr id="19" name="Ellipse 18">
              <a:extLst>
                <a:ext uri="{FF2B5EF4-FFF2-40B4-BE49-F238E27FC236}">
                  <a16:creationId xmlns:a16="http://schemas.microsoft.com/office/drawing/2014/main" id="{92B236BD-BA77-4395-8103-59B6D416AF80}"/>
                </a:ext>
              </a:extLst>
            </p:cNvPr>
            <p:cNvSpPr/>
            <p:nvPr/>
          </p:nvSpPr>
          <p:spPr>
            <a:xfrm>
              <a:off x="6384926" y="2121008"/>
              <a:ext cx="152400" cy="152400"/>
            </a:xfrm>
            <a:prstGeom prst="ellipse">
              <a:avLst/>
            </a:prstGeom>
            <a:noFill/>
            <a:ln w="34925">
              <a:solidFill>
                <a:srgbClr val="F47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20" name="Connecteur droit 19">
              <a:extLst>
                <a:ext uri="{FF2B5EF4-FFF2-40B4-BE49-F238E27FC236}">
                  <a16:creationId xmlns:a16="http://schemas.microsoft.com/office/drawing/2014/main" id="{FEC23C86-7D77-48CD-A0C9-AB2604E1939F}"/>
                </a:ext>
              </a:extLst>
            </p:cNvPr>
            <p:cNvCxnSpPr>
              <a:cxnSpLocks/>
            </p:cNvCxnSpPr>
            <p:nvPr/>
          </p:nvCxnSpPr>
          <p:spPr>
            <a:xfrm flipV="1">
              <a:off x="4870451" y="2197099"/>
              <a:ext cx="1514475" cy="0"/>
            </a:xfrm>
            <a:prstGeom prst="line">
              <a:avLst/>
            </a:prstGeom>
            <a:ln w="34925">
              <a:solidFill>
                <a:srgbClr val="F47D34"/>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D46E94C5-F594-4719-8613-3933267A8883}"/>
                </a:ext>
              </a:extLst>
            </p:cNvPr>
            <p:cNvSpPr txBox="1"/>
            <p:nvPr/>
          </p:nvSpPr>
          <p:spPr>
            <a:xfrm>
              <a:off x="264386" y="1997044"/>
              <a:ext cx="4606065" cy="369332"/>
            </a:xfrm>
            <a:prstGeom prst="rect">
              <a:avLst/>
            </a:prstGeom>
            <a:noFill/>
          </p:spPr>
          <p:txBody>
            <a:bodyPr wrap="square">
              <a:spAutoFit/>
            </a:bodyPr>
            <a:lstStyle/>
            <a:p>
              <a:pPr algn="r" defTabSz="1371600">
                <a:defRPr/>
              </a:pP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Qualité</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d’image</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exceptionnelle</a:t>
              </a:r>
              <a:endParaRPr lang="fr-FR" sz="3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oupe 21">
            <a:extLst>
              <a:ext uri="{FF2B5EF4-FFF2-40B4-BE49-F238E27FC236}">
                <a16:creationId xmlns:a16="http://schemas.microsoft.com/office/drawing/2014/main" id="{05B355B2-59D2-48EE-98E5-93AE04DB3D4A}"/>
              </a:ext>
            </a:extLst>
          </p:cNvPr>
          <p:cNvGrpSpPr/>
          <p:nvPr/>
        </p:nvGrpSpPr>
        <p:grpSpPr>
          <a:xfrm>
            <a:off x="266523" y="5341905"/>
            <a:ext cx="9409410" cy="553998"/>
            <a:chOff x="264386" y="1997044"/>
            <a:chExt cx="6272940" cy="369332"/>
          </a:xfrm>
        </p:grpSpPr>
        <p:sp>
          <p:nvSpPr>
            <p:cNvPr id="23" name="Ellipse 22">
              <a:extLst>
                <a:ext uri="{FF2B5EF4-FFF2-40B4-BE49-F238E27FC236}">
                  <a16:creationId xmlns:a16="http://schemas.microsoft.com/office/drawing/2014/main" id="{26FD5397-FDBF-43AA-AB4C-63B407AC085B}"/>
                </a:ext>
              </a:extLst>
            </p:cNvPr>
            <p:cNvSpPr/>
            <p:nvPr/>
          </p:nvSpPr>
          <p:spPr>
            <a:xfrm>
              <a:off x="6384926" y="2121008"/>
              <a:ext cx="152400" cy="152400"/>
            </a:xfrm>
            <a:prstGeom prst="ellipse">
              <a:avLst/>
            </a:prstGeom>
            <a:noFill/>
            <a:ln w="34925">
              <a:solidFill>
                <a:srgbClr val="F47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Connecteur droit 23">
              <a:extLst>
                <a:ext uri="{FF2B5EF4-FFF2-40B4-BE49-F238E27FC236}">
                  <a16:creationId xmlns:a16="http://schemas.microsoft.com/office/drawing/2014/main" id="{E2CF835E-3315-45D5-A7C2-B61D2326B8F3}"/>
                </a:ext>
              </a:extLst>
            </p:cNvPr>
            <p:cNvCxnSpPr>
              <a:cxnSpLocks/>
            </p:cNvCxnSpPr>
            <p:nvPr/>
          </p:nvCxnSpPr>
          <p:spPr>
            <a:xfrm flipV="1">
              <a:off x="4870451" y="2197099"/>
              <a:ext cx="1514475" cy="0"/>
            </a:xfrm>
            <a:prstGeom prst="line">
              <a:avLst/>
            </a:prstGeom>
            <a:ln w="34925">
              <a:solidFill>
                <a:srgbClr val="F47D34"/>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8965212-D8AA-4D35-A2AA-1B8C052C5924}"/>
                </a:ext>
              </a:extLst>
            </p:cNvPr>
            <p:cNvSpPr txBox="1"/>
            <p:nvPr/>
          </p:nvSpPr>
          <p:spPr>
            <a:xfrm>
              <a:off x="264386" y="1997044"/>
              <a:ext cx="4606065" cy="369332"/>
            </a:xfrm>
            <a:prstGeom prst="rect">
              <a:avLst/>
            </a:prstGeom>
            <a:noFill/>
          </p:spPr>
          <p:txBody>
            <a:bodyPr wrap="square">
              <a:spAutoFit/>
            </a:bodyPr>
            <a:lstStyle/>
            <a:p>
              <a:pPr algn="r" defTabSz="1371600">
                <a:defRPr/>
              </a:pP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Faible</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consommation</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d’énergie</a:t>
              </a:r>
              <a:endParaRPr lang="fr-FR" sz="3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e 25">
            <a:extLst>
              <a:ext uri="{FF2B5EF4-FFF2-40B4-BE49-F238E27FC236}">
                <a16:creationId xmlns:a16="http://schemas.microsoft.com/office/drawing/2014/main" id="{EA092ABB-9F34-4CF2-8D83-798B6581AC54}"/>
              </a:ext>
            </a:extLst>
          </p:cNvPr>
          <p:cNvGrpSpPr/>
          <p:nvPr/>
        </p:nvGrpSpPr>
        <p:grpSpPr>
          <a:xfrm>
            <a:off x="266523" y="6124016"/>
            <a:ext cx="9409410" cy="553998"/>
            <a:chOff x="264386" y="1997044"/>
            <a:chExt cx="6272940" cy="369332"/>
          </a:xfrm>
        </p:grpSpPr>
        <p:sp>
          <p:nvSpPr>
            <p:cNvPr id="27" name="Ellipse 26">
              <a:extLst>
                <a:ext uri="{FF2B5EF4-FFF2-40B4-BE49-F238E27FC236}">
                  <a16:creationId xmlns:a16="http://schemas.microsoft.com/office/drawing/2014/main" id="{88038240-D37A-4B74-998C-214950CCF3A1}"/>
                </a:ext>
              </a:extLst>
            </p:cNvPr>
            <p:cNvSpPr/>
            <p:nvPr/>
          </p:nvSpPr>
          <p:spPr>
            <a:xfrm>
              <a:off x="6384926" y="2121008"/>
              <a:ext cx="152400" cy="152400"/>
            </a:xfrm>
            <a:prstGeom prst="ellipse">
              <a:avLst/>
            </a:prstGeom>
            <a:noFill/>
            <a:ln w="34925">
              <a:solidFill>
                <a:srgbClr val="F47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Connecteur droit 27">
              <a:extLst>
                <a:ext uri="{FF2B5EF4-FFF2-40B4-BE49-F238E27FC236}">
                  <a16:creationId xmlns:a16="http://schemas.microsoft.com/office/drawing/2014/main" id="{9EB5F43A-21D6-47C7-920F-9F7D7CFEE5B1}"/>
                </a:ext>
              </a:extLst>
            </p:cNvPr>
            <p:cNvCxnSpPr>
              <a:cxnSpLocks/>
            </p:cNvCxnSpPr>
            <p:nvPr/>
          </p:nvCxnSpPr>
          <p:spPr>
            <a:xfrm flipV="1">
              <a:off x="4870451" y="2197099"/>
              <a:ext cx="1514475" cy="0"/>
            </a:xfrm>
            <a:prstGeom prst="line">
              <a:avLst/>
            </a:prstGeom>
            <a:ln w="34925">
              <a:solidFill>
                <a:srgbClr val="F47D34"/>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F5BFD0F7-EE83-4A1B-83D1-3CC228DCCC71}"/>
                </a:ext>
              </a:extLst>
            </p:cNvPr>
            <p:cNvSpPr txBox="1"/>
            <p:nvPr/>
          </p:nvSpPr>
          <p:spPr>
            <a:xfrm>
              <a:off x="264386" y="1997044"/>
              <a:ext cx="4606065" cy="369332"/>
            </a:xfrm>
            <a:prstGeom prst="rect">
              <a:avLst/>
            </a:prstGeom>
            <a:noFill/>
          </p:spPr>
          <p:txBody>
            <a:bodyPr wrap="square">
              <a:spAutoFit/>
            </a:bodyPr>
            <a:lstStyle/>
            <a:p>
              <a:pPr algn="r" defTabSz="1371600">
                <a:defRPr/>
              </a:pP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Intégration</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simplifiée</a:t>
              </a:r>
              <a:endParaRPr lang="fr-FR" sz="3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0" name="Groupe 29">
            <a:extLst>
              <a:ext uri="{FF2B5EF4-FFF2-40B4-BE49-F238E27FC236}">
                <a16:creationId xmlns:a16="http://schemas.microsoft.com/office/drawing/2014/main" id="{E2BCEAF9-C0E7-41CF-A671-A91A236C1F0C}"/>
              </a:ext>
            </a:extLst>
          </p:cNvPr>
          <p:cNvGrpSpPr/>
          <p:nvPr/>
        </p:nvGrpSpPr>
        <p:grpSpPr>
          <a:xfrm>
            <a:off x="266523" y="6909492"/>
            <a:ext cx="9409410" cy="553998"/>
            <a:chOff x="264386" y="1997044"/>
            <a:chExt cx="6272940" cy="369332"/>
          </a:xfrm>
        </p:grpSpPr>
        <p:sp>
          <p:nvSpPr>
            <p:cNvPr id="31" name="Ellipse 30">
              <a:extLst>
                <a:ext uri="{FF2B5EF4-FFF2-40B4-BE49-F238E27FC236}">
                  <a16:creationId xmlns:a16="http://schemas.microsoft.com/office/drawing/2014/main" id="{A6702C92-6DA4-4541-8C6E-A6CBA5C59774}"/>
                </a:ext>
              </a:extLst>
            </p:cNvPr>
            <p:cNvSpPr/>
            <p:nvPr/>
          </p:nvSpPr>
          <p:spPr>
            <a:xfrm>
              <a:off x="6384926" y="2121008"/>
              <a:ext cx="152400" cy="152400"/>
            </a:xfrm>
            <a:prstGeom prst="ellipse">
              <a:avLst/>
            </a:prstGeom>
            <a:noFill/>
            <a:ln w="34925">
              <a:solidFill>
                <a:srgbClr val="F47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32" name="Connecteur droit 31">
              <a:extLst>
                <a:ext uri="{FF2B5EF4-FFF2-40B4-BE49-F238E27FC236}">
                  <a16:creationId xmlns:a16="http://schemas.microsoft.com/office/drawing/2014/main" id="{370DED6D-0B4A-434B-BC3C-E6DA5AC0AA53}"/>
                </a:ext>
              </a:extLst>
            </p:cNvPr>
            <p:cNvCxnSpPr>
              <a:cxnSpLocks/>
            </p:cNvCxnSpPr>
            <p:nvPr/>
          </p:nvCxnSpPr>
          <p:spPr>
            <a:xfrm flipV="1">
              <a:off x="4870451" y="2197099"/>
              <a:ext cx="1514475" cy="0"/>
            </a:xfrm>
            <a:prstGeom prst="line">
              <a:avLst/>
            </a:prstGeom>
            <a:ln w="34925">
              <a:solidFill>
                <a:srgbClr val="F47D34"/>
              </a:solidFill>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4B976F7B-F865-4CD0-B583-F87C8309B938}"/>
                </a:ext>
              </a:extLst>
            </p:cNvPr>
            <p:cNvSpPr txBox="1"/>
            <p:nvPr/>
          </p:nvSpPr>
          <p:spPr>
            <a:xfrm>
              <a:off x="264386" y="1997044"/>
              <a:ext cx="4606065" cy="369332"/>
            </a:xfrm>
            <a:prstGeom prst="rect">
              <a:avLst/>
            </a:prstGeom>
            <a:noFill/>
          </p:spPr>
          <p:txBody>
            <a:bodyPr wrap="square">
              <a:spAutoFit/>
            </a:bodyPr>
            <a:lstStyle/>
            <a:p>
              <a:pPr algn="r" defTabSz="1371600">
                <a:defRPr/>
              </a:pP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Sécurité</a:t>
              </a:r>
              <a:r>
                <a:rPr lang="en-US" sz="3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prstClr val="black"/>
                  </a:solidFill>
                  <a:latin typeface="Tahoma" panose="020B0604030504040204" pitchFamily="34" charset="0"/>
                  <a:ea typeface="Tahoma" panose="020B0604030504040204" pitchFamily="34" charset="0"/>
                  <a:cs typeface="Tahoma" panose="020B0604030504040204" pitchFamily="34" charset="0"/>
                </a:rPr>
                <a:t>renforcée</a:t>
              </a:r>
              <a:endParaRPr lang="fr-FR" sz="3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085967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600"/>
                                      </p:stCondLst>
                                      <p:childTnLst>
                                        <p:cmd type="call" cmd="togglePause">
                                          <p:cBhvr>
                                            <p:cTn id="6" dur="1" fill="hold"/>
                                            <p:tgtEl>
                                              <p:spTgt spid="5"/>
                                            </p:tgtEl>
                                          </p:cBhvr>
                                        </p:cmd>
                                      </p:childTnLst>
                                    </p:cTn>
                                  </p:par>
                                  <p:par>
                                    <p:cTn id="7" presetID="1" presetClass="entr" presetSubtype="0" fill="hold" grpId="0" nodeType="withEffect">
                                      <p:stCondLst>
                                        <p:cond delay="600"/>
                                      </p:stCondLst>
                                      <p:iterate type="lt">
                                        <p:tmAbs val="30"/>
                                      </p:iterate>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1651"/>
                                </p:stCondLst>
                                <p:childTnLst>
                                  <p:par>
                                    <p:cTn id="10" presetID="1" presetClass="entr" presetSubtype="0" fill="hold" grpId="0" nodeType="afterEffect">
                                      <p:stCondLst>
                                        <p:cond delay="0"/>
                                      </p:stCondLst>
                                      <p:iterate type="lt">
                                        <p:tmAbs val="30"/>
                                      </p:iterate>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2732"/>
                                </p:stCondLst>
                                <p:childTnLst>
                                  <p:par>
                                    <p:cTn id="13" presetID="2" presetClass="entr" presetSubtype="8" fill="hold" nodeType="afterEffect" p14:presetBounceEnd="80000">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14:bounceEnd="8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3732"/>
                                </p:stCondLst>
                                <p:childTnLst>
                                  <p:par>
                                    <p:cTn id="18" presetID="2" presetClass="entr" presetSubtype="8" fill="hold" nodeType="afterEffect" p14:presetBounceEnd="8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80000">
                                          <p:cBhvr additive="base">
                                            <p:cTn id="20"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4232"/>
                                </p:stCondLst>
                                <p:childTnLst>
                                  <p:par>
                                    <p:cTn id="23" presetID="2" presetClass="entr" presetSubtype="8" fill="hold" nodeType="afterEffect" p14:presetBounceEnd="80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80000">
                                          <p:cBhvr additive="base">
                                            <p:cTn id="25"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4732"/>
                                </p:stCondLst>
                                <p:childTnLst>
                                  <p:par>
                                    <p:cTn id="28" presetID="2" presetClass="entr" presetSubtype="8" fill="hold" nodeType="afterEffect" p14:presetBounceEnd="8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80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232"/>
                                </p:stCondLst>
                                <p:childTnLst>
                                  <p:par>
                                    <p:cTn id="33" presetID="2" presetClass="entr" presetSubtype="8" fill="hold" nodeType="afterEffect" p14:presetBounceEnd="80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80000">
                                          <p:cBhvr additive="base">
                                            <p:cTn id="35" dur="500" fill="hold"/>
                                            <p:tgtEl>
                                              <p:spTgt spid="26"/>
                                            </p:tgtEl>
                                            <p:attrNameLst>
                                              <p:attrName>ppt_x</p:attrName>
                                            </p:attrNameLst>
                                          </p:cBhvr>
                                          <p:tavLst>
                                            <p:tav tm="0">
                                              <p:val>
                                                <p:strVal val="0-#ppt_w/2"/>
                                              </p:val>
                                            </p:tav>
                                            <p:tav tm="100000">
                                              <p:val>
                                                <p:strVal val="#ppt_x"/>
                                              </p:val>
                                            </p:tav>
                                          </p:tavLst>
                                        </p:anim>
                                        <p:anim calcmode="lin" valueType="num" p14:bounceEnd="80000">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par>
                              <p:cTn id="37" fill="hold">
                                <p:stCondLst>
                                  <p:cond delay="5732"/>
                                </p:stCondLst>
                                <p:childTnLst>
                                  <p:par>
                                    <p:cTn id="38" presetID="2" presetClass="entr" presetSubtype="8" fill="hold" nodeType="afterEffect" p14:presetBounceEnd="80000">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14:bounceEnd="80000">
                                          <p:cBhvr additive="base">
                                            <p:cTn id="40" dur="500" fill="hold"/>
                                            <p:tgtEl>
                                              <p:spTgt spid="3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repeatCount="indefinite" fill="hold" display="0">
                      <p:stCondLst>
                        <p:cond delay="indefinite"/>
                      </p:stCondLst>
                    </p:cTn>
                    <p:tgtEl>
                      <p:spTgt spid="5"/>
                    </p:tgtEl>
                  </p:cMediaNode>
                </p:video>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600"/>
                                      </p:stCondLst>
                                      <p:childTnLst>
                                        <p:cmd type="call" cmd="togglePause">
                                          <p:cBhvr>
                                            <p:cTn id="6" dur="1" fill="hold"/>
                                            <p:tgtEl>
                                              <p:spTgt spid="5"/>
                                            </p:tgtEl>
                                          </p:cBhvr>
                                        </p:cmd>
                                      </p:childTnLst>
                                    </p:cTn>
                                  </p:par>
                                  <p:par>
                                    <p:cTn id="7" presetID="1" presetClass="entr" presetSubtype="0" fill="hold" grpId="0" nodeType="withEffect">
                                      <p:stCondLst>
                                        <p:cond delay="600"/>
                                      </p:stCondLst>
                                      <p:iterate type="lt">
                                        <p:tmAbs val="30"/>
                                      </p:iterate>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1651"/>
                                </p:stCondLst>
                                <p:childTnLst>
                                  <p:par>
                                    <p:cTn id="10" presetID="1" presetClass="entr" presetSubtype="0" fill="hold" grpId="0" nodeType="afterEffect">
                                      <p:stCondLst>
                                        <p:cond delay="0"/>
                                      </p:stCondLst>
                                      <p:iterate type="lt">
                                        <p:tmAbs val="30"/>
                                      </p:iterate>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2732"/>
                                </p:stCondLst>
                                <p:childTnLst>
                                  <p:par>
                                    <p:cTn id="13" presetID="2" presetClass="entr" presetSubtype="8" fill="hold" nodeType="after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3732"/>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4232"/>
                                </p:stCondLst>
                                <p:childTnLst>
                                  <p:par>
                                    <p:cTn id="23" presetID="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4732"/>
                                </p:stCondLst>
                                <p:childTnLst>
                                  <p:par>
                                    <p:cTn id="28" presetID="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232"/>
                                </p:stCondLst>
                                <p:childTnLst>
                                  <p:par>
                                    <p:cTn id="33" presetID="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par>
                              <p:cTn id="37" fill="hold">
                                <p:stCondLst>
                                  <p:cond delay="5732"/>
                                </p:stCondLst>
                                <p:childTnLst>
                                  <p:par>
                                    <p:cTn id="38" presetID="2" presetClass="entr" presetSubtype="8"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0-#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repeatCount="indefinite" fill="hold" display="0">
                      <p:stCondLst>
                        <p:cond delay="indefinite"/>
                      </p:stCondLst>
                    </p:cTn>
                    <p:tgtEl>
                      <p:spTgt spid="5"/>
                    </p:tgtEl>
                  </p:cMediaNode>
                </p:video>
              </p:childTnLst>
            </p:cTn>
          </p:par>
        </p:tnLst>
        <p:bldLst>
          <p:bldP spid="6" grpId="0"/>
          <p:bldP spid="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직사각형 23">
            <a:extLst>
              <a:ext uri="{FF2B5EF4-FFF2-40B4-BE49-F238E27FC236}">
                <a16:creationId xmlns:a16="http://schemas.microsoft.com/office/drawing/2014/main" id="{B0F5D9D1-E1C1-407E-BD84-096B7E4A8940}"/>
              </a:ext>
            </a:extLst>
          </p:cNvPr>
          <p:cNvSpPr/>
          <p:nvPr/>
        </p:nvSpPr>
        <p:spPr>
          <a:xfrm>
            <a:off x="-4" y="2630472"/>
            <a:ext cx="18288005" cy="6588000"/>
          </a:xfrm>
          <a:prstGeom prst="rect">
            <a:avLst/>
          </a:prstGeom>
          <a:solidFill>
            <a:srgbClr val="F47421"/>
          </a:solidFill>
          <a:ln w="25400" cap="flat" cmpd="sng" algn="ctr">
            <a:noFill/>
            <a:prstDash val="solid"/>
          </a:ln>
          <a:effectLst/>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sp>
        <p:nvSpPr>
          <p:cNvPr id="119" name="도넛 99">
            <a:extLst>
              <a:ext uri="{FF2B5EF4-FFF2-40B4-BE49-F238E27FC236}">
                <a16:creationId xmlns:a16="http://schemas.microsoft.com/office/drawing/2014/main" id="{15774569-814E-4529-8E3D-0113FB592557}"/>
              </a:ext>
            </a:extLst>
          </p:cNvPr>
          <p:cNvSpPr/>
          <p:nvPr/>
        </p:nvSpPr>
        <p:spPr>
          <a:xfrm>
            <a:off x="-3420153" y="-955299"/>
            <a:ext cx="13759542" cy="13759542"/>
          </a:xfrm>
          <a:prstGeom prst="donut">
            <a:avLst>
              <a:gd name="adj" fmla="val 18197"/>
            </a:avLst>
          </a:prstGeom>
          <a:solidFill>
            <a:srgbClr val="EC1D27">
              <a:alpha val="14000"/>
            </a:srgbClr>
          </a:solidFill>
          <a:ln w="1905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pic>
        <p:nvPicPr>
          <p:cNvPr id="120" name="그림 18">
            <a:extLst>
              <a:ext uri="{FF2B5EF4-FFF2-40B4-BE49-F238E27FC236}">
                <a16:creationId xmlns:a16="http://schemas.microsoft.com/office/drawing/2014/main" id="{34AB31A2-CEF4-4FF6-AE9D-C409B43F3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34" y="2986091"/>
            <a:ext cx="5876771" cy="5876771"/>
          </a:xfrm>
          <a:prstGeom prst="rect">
            <a:avLst/>
          </a:prstGeom>
        </p:spPr>
      </p:pic>
      <p:pic>
        <p:nvPicPr>
          <p:cNvPr id="121" name="그림 19">
            <a:extLst>
              <a:ext uri="{FF2B5EF4-FFF2-40B4-BE49-F238E27FC236}">
                <a16:creationId xmlns:a16="http://schemas.microsoft.com/office/drawing/2014/main" id="{209640E4-486F-45F4-A9B5-58A236603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34" y="2986091"/>
            <a:ext cx="5876771" cy="5876771"/>
          </a:xfrm>
          <a:prstGeom prst="rect">
            <a:avLst/>
          </a:prstGeom>
        </p:spPr>
      </p:pic>
      <p:pic>
        <p:nvPicPr>
          <p:cNvPr id="122" name="그림 20">
            <a:extLst>
              <a:ext uri="{FF2B5EF4-FFF2-40B4-BE49-F238E27FC236}">
                <a16:creationId xmlns:a16="http://schemas.microsoft.com/office/drawing/2014/main" id="{643906A5-CEF8-4846-838C-D2B15560DA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34" y="2986091"/>
            <a:ext cx="5876771" cy="5876771"/>
          </a:xfrm>
          <a:prstGeom prst="rect">
            <a:avLst/>
          </a:prstGeom>
        </p:spPr>
      </p:pic>
      <p:pic>
        <p:nvPicPr>
          <p:cNvPr id="123" name="그림 28">
            <a:extLst>
              <a:ext uri="{FF2B5EF4-FFF2-40B4-BE49-F238E27FC236}">
                <a16:creationId xmlns:a16="http://schemas.microsoft.com/office/drawing/2014/main" id="{E469C7EB-961A-4C7D-A591-3D59F80322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34" y="2986091"/>
            <a:ext cx="5876771" cy="5876771"/>
          </a:xfrm>
          <a:prstGeom prst="rect">
            <a:avLst/>
          </a:prstGeom>
        </p:spPr>
      </p:pic>
      <p:sp>
        <p:nvSpPr>
          <p:cNvPr id="124" name="타원 40">
            <a:extLst>
              <a:ext uri="{FF2B5EF4-FFF2-40B4-BE49-F238E27FC236}">
                <a16:creationId xmlns:a16="http://schemas.microsoft.com/office/drawing/2014/main" id="{4BCB9C9B-E880-4BA3-BD0E-0C033664090C}"/>
              </a:ext>
            </a:extLst>
          </p:cNvPr>
          <p:cNvSpPr/>
          <p:nvPr/>
        </p:nvSpPr>
        <p:spPr>
          <a:xfrm>
            <a:off x="-372156" y="2092703"/>
            <a:ext cx="7663547" cy="7663547"/>
          </a:xfrm>
          <a:prstGeom prst="ellipse">
            <a:avLst/>
          </a:prstGeom>
          <a:noFill/>
          <a:ln w="25400" cap="flat" cmpd="sng" algn="ctr">
            <a:solidFill>
              <a:srgbClr val="FFFFFF">
                <a:alpha val="28000"/>
              </a:srgbClr>
            </a:solid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sp>
        <p:nvSpPr>
          <p:cNvPr id="125" name="타원 2">
            <a:extLst>
              <a:ext uri="{FF2B5EF4-FFF2-40B4-BE49-F238E27FC236}">
                <a16:creationId xmlns:a16="http://schemas.microsoft.com/office/drawing/2014/main" id="{267A6CB1-41DC-4C61-B450-A1D3B69B09C7}"/>
              </a:ext>
            </a:extLst>
          </p:cNvPr>
          <p:cNvSpPr/>
          <p:nvPr/>
        </p:nvSpPr>
        <p:spPr>
          <a:xfrm>
            <a:off x="1678521" y="4143377"/>
            <a:ext cx="3562194" cy="3562194"/>
          </a:xfrm>
          <a:prstGeom prst="ellipse">
            <a:avLst/>
          </a:prstGeom>
          <a:solidFill>
            <a:srgbClr val="FFFFFF">
              <a:alpha val="11000"/>
            </a:srgbClr>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sp>
        <p:nvSpPr>
          <p:cNvPr id="126" name="Freeform 5">
            <a:extLst>
              <a:ext uri="{FF2B5EF4-FFF2-40B4-BE49-F238E27FC236}">
                <a16:creationId xmlns:a16="http://schemas.microsoft.com/office/drawing/2014/main" id="{95EAEC0D-4DEE-4752-A8B8-4E5169283901}"/>
              </a:ext>
            </a:extLst>
          </p:cNvPr>
          <p:cNvSpPr>
            <a:spLocks noEditPoints="1"/>
          </p:cNvSpPr>
          <p:nvPr/>
        </p:nvSpPr>
        <p:spPr bwMode="auto">
          <a:xfrm>
            <a:off x="2699081" y="5057051"/>
            <a:ext cx="1521072" cy="1734846"/>
          </a:xfrm>
          <a:custGeom>
            <a:avLst/>
            <a:gdLst>
              <a:gd name="T0" fmla="*/ 153 w 154"/>
              <a:gd name="T1" fmla="*/ 29 h 176"/>
              <a:gd name="T2" fmla="*/ 153 w 154"/>
              <a:gd name="T3" fmla="*/ 29 h 176"/>
              <a:gd name="T4" fmla="*/ 77 w 154"/>
              <a:gd name="T5" fmla="*/ 0 h 176"/>
              <a:gd name="T6" fmla="*/ 1 w 154"/>
              <a:gd name="T7" fmla="*/ 29 h 176"/>
              <a:gd name="T8" fmla="*/ 12 w 154"/>
              <a:gd name="T9" fmla="*/ 114 h 176"/>
              <a:gd name="T10" fmla="*/ 77 w 154"/>
              <a:gd name="T11" fmla="*/ 176 h 176"/>
              <a:gd name="T12" fmla="*/ 142 w 154"/>
              <a:gd name="T13" fmla="*/ 114 h 176"/>
              <a:gd name="T14" fmla="*/ 153 w 154"/>
              <a:gd name="T15" fmla="*/ 29 h 176"/>
              <a:gd name="T16" fmla="*/ 137 w 154"/>
              <a:gd name="T17" fmla="*/ 40 h 176"/>
              <a:gd name="T18" fmla="*/ 127 w 154"/>
              <a:gd name="T19" fmla="*/ 107 h 176"/>
              <a:gd name="T20" fmla="*/ 77 w 154"/>
              <a:gd name="T21" fmla="*/ 159 h 176"/>
              <a:gd name="T22" fmla="*/ 27 w 154"/>
              <a:gd name="T23" fmla="*/ 107 h 176"/>
              <a:gd name="T24" fmla="*/ 17 w 154"/>
              <a:gd name="T25" fmla="*/ 40 h 176"/>
              <a:gd name="T26" fmla="*/ 77 w 154"/>
              <a:gd name="T27" fmla="*/ 17 h 176"/>
              <a:gd name="T28" fmla="*/ 137 w 154"/>
              <a:gd name="T29" fmla="*/ 40 h 176"/>
              <a:gd name="T30" fmla="*/ 126 w 154"/>
              <a:gd name="T31" fmla="*/ 56 h 176"/>
              <a:gd name="T32" fmla="*/ 118 w 154"/>
              <a:gd name="T33" fmla="*/ 104 h 176"/>
              <a:gd name="T34" fmla="*/ 77 w 154"/>
              <a:gd name="T35" fmla="*/ 147 h 176"/>
              <a:gd name="T36" fmla="*/ 44 w 154"/>
              <a:gd name="T37" fmla="*/ 118 h 176"/>
              <a:gd name="T38" fmla="*/ 126 w 154"/>
              <a:gd name="T39" fmla="*/ 56 h 176"/>
              <a:gd name="T40" fmla="*/ 120 w 154"/>
              <a:gd name="T41" fmla="*/ 46 h 176"/>
              <a:gd name="T42" fmla="*/ 38 w 154"/>
              <a:gd name="T43" fmla="*/ 108 h 176"/>
              <a:gd name="T44" fmla="*/ 36 w 154"/>
              <a:gd name="T45" fmla="*/ 104 h 176"/>
              <a:gd name="T46" fmla="*/ 28 w 154"/>
              <a:gd name="T47" fmla="*/ 49 h 176"/>
              <a:gd name="T48" fmla="*/ 77 w 154"/>
              <a:gd name="T49" fmla="*/ 29 h 176"/>
              <a:gd name="T50" fmla="*/ 120 w 154"/>
              <a:gd name="T51" fmla="*/ 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76">
                <a:moveTo>
                  <a:pt x="153" y="29"/>
                </a:moveTo>
                <a:cubicBezTo>
                  <a:pt x="153" y="29"/>
                  <a:pt x="153" y="29"/>
                  <a:pt x="153" y="29"/>
                </a:cubicBezTo>
                <a:cubicBezTo>
                  <a:pt x="77" y="0"/>
                  <a:pt x="77" y="0"/>
                  <a:pt x="77" y="0"/>
                </a:cubicBezTo>
                <a:cubicBezTo>
                  <a:pt x="1" y="29"/>
                  <a:pt x="1" y="29"/>
                  <a:pt x="1" y="29"/>
                </a:cubicBezTo>
                <a:cubicBezTo>
                  <a:pt x="1" y="48"/>
                  <a:pt x="0" y="88"/>
                  <a:pt x="12" y="114"/>
                </a:cubicBezTo>
                <a:cubicBezTo>
                  <a:pt x="23" y="139"/>
                  <a:pt x="44" y="164"/>
                  <a:pt x="77" y="176"/>
                </a:cubicBezTo>
                <a:cubicBezTo>
                  <a:pt x="110" y="164"/>
                  <a:pt x="130" y="139"/>
                  <a:pt x="142" y="114"/>
                </a:cubicBezTo>
                <a:cubicBezTo>
                  <a:pt x="154" y="88"/>
                  <a:pt x="153" y="48"/>
                  <a:pt x="153" y="29"/>
                </a:cubicBezTo>
                <a:close/>
                <a:moveTo>
                  <a:pt x="137" y="40"/>
                </a:moveTo>
                <a:cubicBezTo>
                  <a:pt x="136" y="62"/>
                  <a:pt x="136" y="90"/>
                  <a:pt x="127" y="107"/>
                </a:cubicBezTo>
                <a:cubicBezTo>
                  <a:pt x="117" y="129"/>
                  <a:pt x="101" y="149"/>
                  <a:pt x="77" y="159"/>
                </a:cubicBezTo>
                <a:cubicBezTo>
                  <a:pt x="53" y="149"/>
                  <a:pt x="36" y="129"/>
                  <a:pt x="27" y="107"/>
                </a:cubicBezTo>
                <a:cubicBezTo>
                  <a:pt x="18" y="90"/>
                  <a:pt x="18" y="62"/>
                  <a:pt x="17" y="40"/>
                </a:cubicBezTo>
                <a:cubicBezTo>
                  <a:pt x="77" y="17"/>
                  <a:pt x="77" y="17"/>
                  <a:pt x="77" y="17"/>
                </a:cubicBezTo>
                <a:cubicBezTo>
                  <a:pt x="137" y="40"/>
                  <a:pt x="137" y="40"/>
                  <a:pt x="137" y="40"/>
                </a:cubicBezTo>
                <a:close/>
                <a:moveTo>
                  <a:pt x="126" y="56"/>
                </a:moveTo>
                <a:cubicBezTo>
                  <a:pt x="125" y="72"/>
                  <a:pt x="124" y="91"/>
                  <a:pt x="118" y="104"/>
                </a:cubicBezTo>
                <a:cubicBezTo>
                  <a:pt x="110" y="121"/>
                  <a:pt x="96" y="138"/>
                  <a:pt x="77" y="147"/>
                </a:cubicBezTo>
                <a:cubicBezTo>
                  <a:pt x="63" y="141"/>
                  <a:pt x="52" y="130"/>
                  <a:pt x="44" y="118"/>
                </a:cubicBezTo>
                <a:lnTo>
                  <a:pt x="126" y="56"/>
                </a:lnTo>
                <a:close/>
                <a:moveTo>
                  <a:pt x="120" y="46"/>
                </a:moveTo>
                <a:cubicBezTo>
                  <a:pt x="38" y="108"/>
                  <a:pt x="38" y="108"/>
                  <a:pt x="38" y="108"/>
                </a:cubicBezTo>
                <a:cubicBezTo>
                  <a:pt x="37" y="107"/>
                  <a:pt x="37" y="105"/>
                  <a:pt x="36" y="104"/>
                </a:cubicBezTo>
                <a:cubicBezTo>
                  <a:pt x="29" y="88"/>
                  <a:pt x="28" y="64"/>
                  <a:pt x="28" y="49"/>
                </a:cubicBezTo>
                <a:cubicBezTo>
                  <a:pt x="77" y="29"/>
                  <a:pt x="77" y="29"/>
                  <a:pt x="77" y="29"/>
                </a:cubicBezTo>
                <a:lnTo>
                  <a:pt x="120" y="46"/>
                </a:lnTo>
                <a:close/>
              </a:path>
            </a:pathLst>
          </a:custGeom>
          <a:solidFill>
            <a:srgbClr val="FFFFFF"/>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grpSp>
        <p:nvGrpSpPr>
          <p:cNvPr id="127" name="그룹 61">
            <a:extLst>
              <a:ext uri="{FF2B5EF4-FFF2-40B4-BE49-F238E27FC236}">
                <a16:creationId xmlns:a16="http://schemas.microsoft.com/office/drawing/2014/main" id="{798DB6BA-8FE8-4B73-A139-F16519DC9CCF}"/>
              </a:ext>
            </a:extLst>
          </p:cNvPr>
          <p:cNvGrpSpPr/>
          <p:nvPr/>
        </p:nvGrpSpPr>
        <p:grpSpPr>
          <a:xfrm>
            <a:off x="1678521" y="4143377"/>
            <a:ext cx="3562194" cy="3562194"/>
            <a:chOff x="4908601" y="2762250"/>
            <a:chExt cx="2374796" cy="2374796"/>
          </a:xfrm>
        </p:grpSpPr>
        <p:sp>
          <p:nvSpPr>
            <p:cNvPr id="128" name="타원 62">
              <a:extLst>
                <a:ext uri="{FF2B5EF4-FFF2-40B4-BE49-F238E27FC236}">
                  <a16:creationId xmlns:a16="http://schemas.microsoft.com/office/drawing/2014/main" id="{007857C6-2D12-4EA6-8647-1F0062957752}"/>
                </a:ext>
              </a:extLst>
            </p:cNvPr>
            <p:cNvSpPr/>
            <p:nvPr/>
          </p:nvSpPr>
          <p:spPr>
            <a:xfrm>
              <a:off x="4908601" y="2762250"/>
              <a:ext cx="2374796" cy="2374796"/>
            </a:xfrm>
            <a:prstGeom prst="ellipse">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grpSp>
          <p:nvGrpSpPr>
            <p:cNvPr id="129" name="그룹 63">
              <a:extLst>
                <a:ext uri="{FF2B5EF4-FFF2-40B4-BE49-F238E27FC236}">
                  <a16:creationId xmlns:a16="http://schemas.microsoft.com/office/drawing/2014/main" id="{58762F65-BBF0-4598-A5BA-9D3919B601E7}"/>
                </a:ext>
              </a:extLst>
            </p:cNvPr>
            <p:cNvGrpSpPr/>
            <p:nvPr/>
          </p:nvGrpSpPr>
          <p:grpSpPr>
            <a:xfrm>
              <a:off x="5438775" y="4108570"/>
              <a:ext cx="1314450" cy="332786"/>
              <a:chOff x="5094288" y="3175000"/>
              <a:chExt cx="2000250" cy="506413"/>
            </a:xfrm>
            <a:solidFill>
              <a:srgbClr val="F47421"/>
            </a:solidFill>
          </p:grpSpPr>
          <p:sp>
            <p:nvSpPr>
              <p:cNvPr id="131" name="Freeform 5">
                <a:extLst>
                  <a:ext uri="{FF2B5EF4-FFF2-40B4-BE49-F238E27FC236}">
                    <a16:creationId xmlns:a16="http://schemas.microsoft.com/office/drawing/2014/main" id="{B09EBCA7-13C2-4AF5-B184-5DD3B1D5314E}"/>
                  </a:ext>
                </a:extLst>
              </p:cNvPr>
              <p:cNvSpPr>
                <a:spLocks/>
              </p:cNvSpPr>
              <p:nvPr/>
            </p:nvSpPr>
            <p:spPr bwMode="auto">
              <a:xfrm>
                <a:off x="5094288" y="3175000"/>
                <a:ext cx="339725" cy="506413"/>
              </a:xfrm>
              <a:custGeom>
                <a:avLst/>
                <a:gdLst>
                  <a:gd name="T0" fmla="*/ 93 w 170"/>
                  <a:gd name="T1" fmla="*/ 103 h 252"/>
                  <a:gd name="T2" fmla="*/ 50 w 170"/>
                  <a:gd name="T3" fmla="*/ 74 h 252"/>
                  <a:gd name="T4" fmla="*/ 65 w 170"/>
                  <a:gd name="T5" fmla="*/ 52 h 252"/>
                  <a:gd name="T6" fmla="*/ 90 w 170"/>
                  <a:gd name="T7" fmla="*/ 49 h 252"/>
                  <a:gd name="T8" fmla="*/ 121 w 170"/>
                  <a:gd name="T9" fmla="*/ 61 h 252"/>
                  <a:gd name="T10" fmla="*/ 125 w 170"/>
                  <a:gd name="T11" fmla="*/ 66 h 252"/>
                  <a:gd name="T12" fmla="*/ 160 w 170"/>
                  <a:gd name="T13" fmla="*/ 33 h 252"/>
                  <a:gd name="T14" fmla="*/ 156 w 170"/>
                  <a:gd name="T15" fmla="*/ 29 h 252"/>
                  <a:gd name="T16" fmla="*/ 92 w 170"/>
                  <a:gd name="T17" fmla="*/ 1 h 252"/>
                  <a:gd name="T18" fmla="*/ 36 w 170"/>
                  <a:gd name="T19" fmla="*/ 14 h 252"/>
                  <a:gd name="T20" fmla="*/ 3 w 170"/>
                  <a:gd name="T21" fmla="*/ 72 h 252"/>
                  <a:gd name="T22" fmla="*/ 80 w 170"/>
                  <a:gd name="T23" fmla="*/ 149 h 252"/>
                  <a:gd name="T24" fmla="*/ 122 w 170"/>
                  <a:gd name="T25" fmla="*/ 179 h 252"/>
                  <a:gd name="T26" fmla="*/ 113 w 170"/>
                  <a:gd name="T27" fmla="*/ 195 h 252"/>
                  <a:gd name="T28" fmla="*/ 85 w 170"/>
                  <a:gd name="T29" fmla="*/ 204 h 252"/>
                  <a:gd name="T30" fmla="*/ 83 w 170"/>
                  <a:gd name="T31" fmla="*/ 204 h 252"/>
                  <a:gd name="T32" fmla="*/ 61 w 170"/>
                  <a:gd name="T33" fmla="*/ 198 h 252"/>
                  <a:gd name="T34" fmla="*/ 47 w 170"/>
                  <a:gd name="T35" fmla="*/ 184 h 252"/>
                  <a:gd name="T36" fmla="*/ 45 w 170"/>
                  <a:gd name="T37" fmla="*/ 179 h 252"/>
                  <a:gd name="T38" fmla="*/ 0 w 170"/>
                  <a:gd name="T39" fmla="*/ 195 h 252"/>
                  <a:gd name="T40" fmla="*/ 2 w 170"/>
                  <a:gd name="T41" fmla="*/ 201 h 252"/>
                  <a:gd name="T42" fmla="*/ 35 w 170"/>
                  <a:gd name="T43" fmla="*/ 238 h 252"/>
                  <a:gd name="T44" fmla="*/ 80 w 170"/>
                  <a:gd name="T45" fmla="*/ 252 h 252"/>
                  <a:gd name="T46" fmla="*/ 85 w 170"/>
                  <a:gd name="T47" fmla="*/ 252 h 252"/>
                  <a:gd name="T48" fmla="*/ 142 w 170"/>
                  <a:gd name="T49" fmla="*/ 233 h 252"/>
                  <a:gd name="T50" fmla="*/ 170 w 170"/>
                  <a:gd name="T51" fmla="*/ 181 h 252"/>
                  <a:gd name="T52" fmla="*/ 157 w 170"/>
                  <a:gd name="T53" fmla="*/ 141 h 252"/>
                  <a:gd name="T54" fmla="*/ 93 w 170"/>
                  <a:gd name="T55" fmla="*/ 10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0" h="252">
                    <a:moveTo>
                      <a:pt x="93" y="103"/>
                    </a:moveTo>
                    <a:cubicBezTo>
                      <a:pt x="73" y="98"/>
                      <a:pt x="49" y="88"/>
                      <a:pt x="50" y="74"/>
                    </a:cubicBezTo>
                    <a:cubicBezTo>
                      <a:pt x="51" y="63"/>
                      <a:pt x="55" y="56"/>
                      <a:pt x="65" y="52"/>
                    </a:cubicBezTo>
                    <a:cubicBezTo>
                      <a:pt x="72" y="49"/>
                      <a:pt x="80" y="48"/>
                      <a:pt x="90" y="49"/>
                    </a:cubicBezTo>
                    <a:cubicBezTo>
                      <a:pt x="103" y="49"/>
                      <a:pt x="114" y="53"/>
                      <a:pt x="121" y="61"/>
                    </a:cubicBezTo>
                    <a:cubicBezTo>
                      <a:pt x="125" y="66"/>
                      <a:pt x="125" y="66"/>
                      <a:pt x="125" y="66"/>
                    </a:cubicBezTo>
                    <a:cubicBezTo>
                      <a:pt x="160" y="33"/>
                      <a:pt x="160" y="33"/>
                      <a:pt x="160" y="33"/>
                    </a:cubicBezTo>
                    <a:cubicBezTo>
                      <a:pt x="156" y="29"/>
                      <a:pt x="156" y="29"/>
                      <a:pt x="156" y="29"/>
                    </a:cubicBezTo>
                    <a:cubicBezTo>
                      <a:pt x="140" y="12"/>
                      <a:pt x="118" y="2"/>
                      <a:pt x="92" y="1"/>
                    </a:cubicBezTo>
                    <a:cubicBezTo>
                      <a:pt x="70" y="0"/>
                      <a:pt x="51" y="4"/>
                      <a:pt x="36" y="14"/>
                    </a:cubicBezTo>
                    <a:cubicBezTo>
                      <a:pt x="15" y="27"/>
                      <a:pt x="4" y="46"/>
                      <a:pt x="3" y="72"/>
                    </a:cubicBezTo>
                    <a:cubicBezTo>
                      <a:pt x="1" y="108"/>
                      <a:pt x="27" y="134"/>
                      <a:pt x="80" y="149"/>
                    </a:cubicBezTo>
                    <a:cubicBezTo>
                      <a:pt x="100" y="155"/>
                      <a:pt x="123" y="164"/>
                      <a:pt x="122" y="179"/>
                    </a:cubicBezTo>
                    <a:cubicBezTo>
                      <a:pt x="122" y="185"/>
                      <a:pt x="119" y="190"/>
                      <a:pt x="113" y="195"/>
                    </a:cubicBezTo>
                    <a:cubicBezTo>
                      <a:pt x="105" y="201"/>
                      <a:pt x="96" y="204"/>
                      <a:pt x="85" y="204"/>
                    </a:cubicBezTo>
                    <a:cubicBezTo>
                      <a:pt x="85" y="204"/>
                      <a:pt x="84" y="204"/>
                      <a:pt x="83" y="204"/>
                    </a:cubicBezTo>
                    <a:cubicBezTo>
                      <a:pt x="75" y="204"/>
                      <a:pt x="67" y="202"/>
                      <a:pt x="61" y="198"/>
                    </a:cubicBezTo>
                    <a:cubicBezTo>
                      <a:pt x="54" y="195"/>
                      <a:pt x="49" y="190"/>
                      <a:pt x="47" y="184"/>
                    </a:cubicBezTo>
                    <a:cubicBezTo>
                      <a:pt x="45" y="179"/>
                      <a:pt x="45" y="179"/>
                      <a:pt x="45" y="179"/>
                    </a:cubicBezTo>
                    <a:cubicBezTo>
                      <a:pt x="0" y="195"/>
                      <a:pt x="0" y="195"/>
                      <a:pt x="0" y="195"/>
                    </a:cubicBezTo>
                    <a:cubicBezTo>
                      <a:pt x="2" y="201"/>
                      <a:pt x="2" y="201"/>
                      <a:pt x="2" y="201"/>
                    </a:cubicBezTo>
                    <a:cubicBezTo>
                      <a:pt x="8" y="216"/>
                      <a:pt x="19" y="229"/>
                      <a:pt x="35" y="238"/>
                    </a:cubicBezTo>
                    <a:cubicBezTo>
                      <a:pt x="49" y="246"/>
                      <a:pt x="64" y="251"/>
                      <a:pt x="80" y="252"/>
                    </a:cubicBezTo>
                    <a:cubicBezTo>
                      <a:pt x="82" y="252"/>
                      <a:pt x="84" y="252"/>
                      <a:pt x="85" y="252"/>
                    </a:cubicBezTo>
                    <a:cubicBezTo>
                      <a:pt x="107" y="252"/>
                      <a:pt x="127" y="245"/>
                      <a:pt x="142" y="233"/>
                    </a:cubicBezTo>
                    <a:cubicBezTo>
                      <a:pt x="160" y="219"/>
                      <a:pt x="169" y="201"/>
                      <a:pt x="170" y="181"/>
                    </a:cubicBezTo>
                    <a:cubicBezTo>
                      <a:pt x="170" y="166"/>
                      <a:pt x="166" y="153"/>
                      <a:pt x="157" y="141"/>
                    </a:cubicBezTo>
                    <a:cubicBezTo>
                      <a:pt x="144" y="124"/>
                      <a:pt x="123" y="112"/>
                      <a:pt x="93"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32" name="Rectangle 6">
                <a:extLst>
                  <a:ext uri="{FF2B5EF4-FFF2-40B4-BE49-F238E27FC236}">
                    <a16:creationId xmlns:a16="http://schemas.microsoft.com/office/drawing/2014/main" id="{AF92C6BF-EC9E-423B-98DF-F8213A1A4055}"/>
                  </a:ext>
                </a:extLst>
              </p:cNvPr>
              <p:cNvSpPr>
                <a:spLocks noChangeArrowheads="1"/>
              </p:cNvSpPr>
              <p:nvPr/>
            </p:nvSpPr>
            <p:spPr bwMode="auto">
              <a:xfrm>
                <a:off x="5475288" y="3370263"/>
                <a:ext cx="201613"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33" name="Freeform 7">
                <a:extLst>
                  <a:ext uri="{FF2B5EF4-FFF2-40B4-BE49-F238E27FC236}">
                    <a16:creationId xmlns:a16="http://schemas.microsoft.com/office/drawing/2014/main" id="{97E4BCA5-F1BF-45F3-890D-32438E9F37ED}"/>
                  </a:ext>
                </a:extLst>
              </p:cNvPr>
              <p:cNvSpPr>
                <a:spLocks/>
              </p:cNvSpPr>
              <p:nvPr/>
            </p:nvSpPr>
            <p:spPr bwMode="auto">
              <a:xfrm>
                <a:off x="5729288" y="3176588"/>
                <a:ext cx="341313" cy="504825"/>
              </a:xfrm>
              <a:custGeom>
                <a:avLst/>
                <a:gdLst>
                  <a:gd name="T0" fmla="*/ 125 w 171"/>
                  <a:gd name="T1" fmla="*/ 0 h 251"/>
                  <a:gd name="T2" fmla="*/ 37 w 171"/>
                  <a:gd name="T3" fmla="*/ 37 h 251"/>
                  <a:gd name="T4" fmla="*/ 0 w 171"/>
                  <a:gd name="T5" fmla="*/ 125 h 251"/>
                  <a:gd name="T6" fmla="*/ 37 w 171"/>
                  <a:gd name="T7" fmla="*/ 214 h 251"/>
                  <a:gd name="T8" fmla="*/ 125 w 171"/>
                  <a:gd name="T9" fmla="*/ 251 h 251"/>
                  <a:gd name="T10" fmla="*/ 167 w 171"/>
                  <a:gd name="T11" fmla="*/ 244 h 251"/>
                  <a:gd name="T12" fmla="*/ 171 w 171"/>
                  <a:gd name="T13" fmla="*/ 242 h 251"/>
                  <a:gd name="T14" fmla="*/ 171 w 171"/>
                  <a:gd name="T15" fmla="*/ 189 h 251"/>
                  <a:gd name="T16" fmla="*/ 162 w 171"/>
                  <a:gd name="T17" fmla="*/ 194 h 251"/>
                  <a:gd name="T18" fmla="*/ 125 w 171"/>
                  <a:gd name="T19" fmla="*/ 203 h 251"/>
                  <a:gd name="T20" fmla="*/ 70 w 171"/>
                  <a:gd name="T21" fmla="*/ 180 h 251"/>
                  <a:gd name="T22" fmla="*/ 48 w 171"/>
                  <a:gd name="T23" fmla="*/ 125 h 251"/>
                  <a:gd name="T24" fmla="*/ 70 w 171"/>
                  <a:gd name="T25" fmla="*/ 70 h 251"/>
                  <a:gd name="T26" fmla="*/ 125 w 171"/>
                  <a:gd name="T27" fmla="*/ 47 h 251"/>
                  <a:gd name="T28" fmla="*/ 162 w 171"/>
                  <a:gd name="T29" fmla="*/ 57 h 251"/>
                  <a:gd name="T30" fmla="*/ 171 w 171"/>
                  <a:gd name="T31" fmla="*/ 62 h 251"/>
                  <a:gd name="T32" fmla="*/ 171 w 171"/>
                  <a:gd name="T33" fmla="*/ 8 h 251"/>
                  <a:gd name="T34" fmla="*/ 167 w 171"/>
                  <a:gd name="T35" fmla="*/ 7 h 251"/>
                  <a:gd name="T36" fmla="*/ 125 w 171"/>
                  <a:gd name="T3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51">
                    <a:moveTo>
                      <a:pt x="125" y="0"/>
                    </a:moveTo>
                    <a:cubicBezTo>
                      <a:pt x="91" y="0"/>
                      <a:pt x="61" y="12"/>
                      <a:pt x="37" y="37"/>
                    </a:cubicBezTo>
                    <a:cubicBezTo>
                      <a:pt x="12" y="61"/>
                      <a:pt x="0" y="91"/>
                      <a:pt x="0" y="125"/>
                    </a:cubicBezTo>
                    <a:cubicBezTo>
                      <a:pt x="0" y="160"/>
                      <a:pt x="12" y="190"/>
                      <a:pt x="37" y="214"/>
                    </a:cubicBezTo>
                    <a:cubicBezTo>
                      <a:pt x="61" y="238"/>
                      <a:pt x="91" y="251"/>
                      <a:pt x="125" y="251"/>
                    </a:cubicBezTo>
                    <a:cubicBezTo>
                      <a:pt x="140" y="251"/>
                      <a:pt x="154" y="248"/>
                      <a:pt x="167" y="244"/>
                    </a:cubicBezTo>
                    <a:cubicBezTo>
                      <a:pt x="171" y="242"/>
                      <a:pt x="171" y="242"/>
                      <a:pt x="171" y="242"/>
                    </a:cubicBezTo>
                    <a:cubicBezTo>
                      <a:pt x="171" y="189"/>
                      <a:pt x="171" y="189"/>
                      <a:pt x="171" y="189"/>
                    </a:cubicBezTo>
                    <a:cubicBezTo>
                      <a:pt x="162" y="194"/>
                      <a:pt x="162" y="194"/>
                      <a:pt x="162" y="194"/>
                    </a:cubicBezTo>
                    <a:cubicBezTo>
                      <a:pt x="151" y="200"/>
                      <a:pt x="139" y="203"/>
                      <a:pt x="125" y="203"/>
                    </a:cubicBezTo>
                    <a:cubicBezTo>
                      <a:pt x="104" y="203"/>
                      <a:pt x="86" y="196"/>
                      <a:pt x="70" y="180"/>
                    </a:cubicBezTo>
                    <a:cubicBezTo>
                      <a:pt x="55" y="165"/>
                      <a:pt x="48" y="147"/>
                      <a:pt x="48" y="125"/>
                    </a:cubicBezTo>
                    <a:cubicBezTo>
                      <a:pt x="48" y="104"/>
                      <a:pt x="55" y="86"/>
                      <a:pt x="70" y="70"/>
                    </a:cubicBezTo>
                    <a:cubicBezTo>
                      <a:pt x="86" y="55"/>
                      <a:pt x="104" y="47"/>
                      <a:pt x="125" y="47"/>
                    </a:cubicBezTo>
                    <a:cubicBezTo>
                      <a:pt x="139" y="47"/>
                      <a:pt x="151" y="51"/>
                      <a:pt x="162" y="57"/>
                    </a:cubicBezTo>
                    <a:cubicBezTo>
                      <a:pt x="171" y="62"/>
                      <a:pt x="171" y="62"/>
                      <a:pt x="171" y="62"/>
                    </a:cubicBezTo>
                    <a:cubicBezTo>
                      <a:pt x="171" y="8"/>
                      <a:pt x="171" y="8"/>
                      <a:pt x="171" y="8"/>
                    </a:cubicBezTo>
                    <a:cubicBezTo>
                      <a:pt x="167" y="7"/>
                      <a:pt x="167" y="7"/>
                      <a:pt x="167" y="7"/>
                    </a:cubicBezTo>
                    <a:cubicBezTo>
                      <a:pt x="154" y="2"/>
                      <a:pt x="140"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34" name="Freeform 8">
                <a:extLst>
                  <a:ext uri="{FF2B5EF4-FFF2-40B4-BE49-F238E27FC236}">
                    <a16:creationId xmlns:a16="http://schemas.microsoft.com/office/drawing/2014/main" id="{D95CBC1C-DCAE-4E08-9E9F-206C6B01D93B}"/>
                  </a:ext>
                </a:extLst>
              </p:cNvPr>
              <p:cNvSpPr>
                <a:spLocks/>
              </p:cNvSpPr>
              <p:nvPr/>
            </p:nvSpPr>
            <p:spPr bwMode="auto">
              <a:xfrm>
                <a:off x="6126163" y="3179763"/>
                <a:ext cx="261938" cy="495300"/>
              </a:xfrm>
              <a:custGeom>
                <a:avLst/>
                <a:gdLst>
                  <a:gd name="T0" fmla="*/ 0 w 165"/>
                  <a:gd name="T1" fmla="*/ 312 h 312"/>
                  <a:gd name="T2" fmla="*/ 165 w 165"/>
                  <a:gd name="T3" fmla="*/ 312 h 312"/>
                  <a:gd name="T4" fmla="*/ 165 w 165"/>
                  <a:gd name="T5" fmla="*/ 253 h 312"/>
                  <a:gd name="T6" fmla="*/ 59 w 165"/>
                  <a:gd name="T7" fmla="*/ 253 h 312"/>
                  <a:gd name="T8" fmla="*/ 59 w 165"/>
                  <a:gd name="T9" fmla="*/ 187 h 312"/>
                  <a:gd name="T10" fmla="*/ 141 w 165"/>
                  <a:gd name="T11" fmla="*/ 187 h 312"/>
                  <a:gd name="T12" fmla="*/ 141 w 165"/>
                  <a:gd name="T13" fmla="*/ 126 h 312"/>
                  <a:gd name="T14" fmla="*/ 59 w 165"/>
                  <a:gd name="T15" fmla="*/ 126 h 312"/>
                  <a:gd name="T16" fmla="*/ 59 w 165"/>
                  <a:gd name="T17" fmla="*/ 61 h 312"/>
                  <a:gd name="T18" fmla="*/ 165 w 165"/>
                  <a:gd name="T19" fmla="*/ 61 h 312"/>
                  <a:gd name="T20" fmla="*/ 165 w 165"/>
                  <a:gd name="T21" fmla="*/ 0 h 312"/>
                  <a:gd name="T22" fmla="*/ 0 w 165"/>
                  <a:gd name="T23" fmla="*/ 0 h 312"/>
                  <a:gd name="T24" fmla="*/ 0 w 165"/>
                  <a:gd name="T2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312">
                    <a:moveTo>
                      <a:pt x="0" y="312"/>
                    </a:moveTo>
                    <a:lnTo>
                      <a:pt x="165" y="312"/>
                    </a:lnTo>
                    <a:lnTo>
                      <a:pt x="165" y="253"/>
                    </a:lnTo>
                    <a:lnTo>
                      <a:pt x="59" y="253"/>
                    </a:lnTo>
                    <a:lnTo>
                      <a:pt x="59" y="187"/>
                    </a:lnTo>
                    <a:lnTo>
                      <a:pt x="141" y="187"/>
                    </a:lnTo>
                    <a:lnTo>
                      <a:pt x="141" y="126"/>
                    </a:lnTo>
                    <a:lnTo>
                      <a:pt x="59" y="126"/>
                    </a:lnTo>
                    <a:lnTo>
                      <a:pt x="59" y="61"/>
                    </a:lnTo>
                    <a:lnTo>
                      <a:pt x="165" y="61"/>
                    </a:lnTo>
                    <a:lnTo>
                      <a:pt x="165" y="0"/>
                    </a:lnTo>
                    <a:lnTo>
                      <a:pt x="0" y="0"/>
                    </a:lnTo>
                    <a:lnTo>
                      <a:pt x="0"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35" name="Freeform 9">
                <a:extLst>
                  <a:ext uri="{FF2B5EF4-FFF2-40B4-BE49-F238E27FC236}">
                    <a16:creationId xmlns:a16="http://schemas.microsoft.com/office/drawing/2014/main" id="{89CC0838-B19F-4134-989D-2049B1B62007}"/>
                  </a:ext>
                </a:extLst>
              </p:cNvPr>
              <p:cNvSpPr>
                <a:spLocks noEditPoints="1"/>
              </p:cNvSpPr>
              <p:nvPr/>
            </p:nvSpPr>
            <p:spPr bwMode="auto">
              <a:xfrm>
                <a:off x="6437313" y="3179763"/>
                <a:ext cx="365125" cy="495300"/>
              </a:xfrm>
              <a:custGeom>
                <a:avLst/>
                <a:gdLst>
                  <a:gd name="T0" fmla="*/ 153 w 183"/>
                  <a:gd name="T1" fmla="*/ 115 h 246"/>
                  <a:gd name="T2" fmla="*/ 166 w 183"/>
                  <a:gd name="T3" fmla="*/ 74 h 246"/>
                  <a:gd name="T4" fmla="*/ 144 w 183"/>
                  <a:gd name="T5" fmla="*/ 22 h 246"/>
                  <a:gd name="T6" fmla="*/ 92 w 183"/>
                  <a:gd name="T7" fmla="*/ 0 h 246"/>
                  <a:gd name="T8" fmla="*/ 0 w 183"/>
                  <a:gd name="T9" fmla="*/ 0 h 246"/>
                  <a:gd name="T10" fmla="*/ 0 w 183"/>
                  <a:gd name="T11" fmla="*/ 246 h 246"/>
                  <a:gd name="T12" fmla="*/ 47 w 183"/>
                  <a:gd name="T13" fmla="*/ 246 h 246"/>
                  <a:gd name="T14" fmla="*/ 47 w 183"/>
                  <a:gd name="T15" fmla="*/ 148 h 246"/>
                  <a:gd name="T16" fmla="*/ 78 w 183"/>
                  <a:gd name="T17" fmla="*/ 148 h 246"/>
                  <a:gd name="T18" fmla="*/ 129 w 183"/>
                  <a:gd name="T19" fmla="*/ 246 h 246"/>
                  <a:gd name="T20" fmla="*/ 183 w 183"/>
                  <a:gd name="T21" fmla="*/ 246 h 246"/>
                  <a:gd name="T22" fmla="*/ 127 w 183"/>
                  <a:gd name="T23" fmla="*/ 139 h 246"/>
                  <a:gd name="T24" fmla="*/ 153 w 183"/>
                  <a:gd name="T25" fmla="*/ 115 h 246"/>
                  <a:gd name="T26" fmla="*/ 47 w 183"/>
                  <a:gd name="T27" fmla="*/ 48 h 246"/>
                  <a:gd name="T28" fmla="*/ 92 w 183"/>
                  <a:gd name="T29" fmla="*/ 48 h 246"/>
                  <a:gd name="T30" fmla="*/ 111 w 183"/>
                  <a:gd name="T31" fmla="*/ 56 h 246"/>
                  <a:gd name="T32" fmla="*/ 118 w 183"/>
                  <a:gd name="T33" fmla="*/ 74 h 246"/>
                  <a:gd name="T34" fmla="*/ 111 w 183"/>
                  <a:gd name="T35" fmla="*/ 93 h 246"/>
                  <a:gd name="T36" fmla="*/ 92 w 183"/>
                  <a:gd name="T37" fmla="*/ 100 h 246"/>
                  <a:gd name="T38" fmla="*/ 47 w 183"/>
                  <a:gd name="T39" fmla="*/ 100 h 246"/>
                  <a:gd name="T40" fmla="*/ 47 w 183"/>
                  <a:gd name="T41" fmla="*/ 4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46">
                    <a:moveTo>
                      <a:pt x="153" y="115"/>
                    </a:moveTo>
                    <a:cubicBezTo>
                      <a:pt x="162" y="103"/>
                      <a:pt x="166" y="89"/>
                      <a:pt x="166" y="74"/>
                    </a:cubicBezTo>
                    <a:cubicBezTo>
                      <a:pt x="166" y="54"/>
                      <a:pt x="159" y="36"/>
                      <a:pt x="144" y="22"/>
                    </a:cubicBezTo>
                    <a:cubicBezTo>
                      <a:pt x="130" y="8"/>
                      <a:pt x="112" y="0"/>
                      <a:pt x="92" y="0"/>
                    </a:cubicBezTo>
                    <a:cubicBezTo>
                      <a:pt x="0" y="0"/>
                      <a:pt x="0" y="0"/>
                      <a:pt x="0" y="0"/>
                    </a:cubicBezTo>
                    <a:cubicBezTo>
                      <a:pt x="0" y="246"/>
                      <a:pt x="0" y="246"/>
                      <a:pt x="0" y="246"/>
                    </a:cubicBezTo>
                    <a:cubicBezTo>
                      <a:pt x="47" y="246"/>
                      <a:pt x="47" y="246"/>
                      <a:pt x="47" y="246"/>
                    </a:cubicBezTo>
                    <a:cubicBezTo>
                      <a:pt x="47" y="148"/>
                      <a:pt x="47" y="148"/>
                      <a:pt x="47" y="148"/>
                    </a:cubicBezTo>
                    <a:cubicBezTo>
                      <a:pt x="78" y="148"/>
                      <a:pt x="78" y="148"/>
                      <a:pt x="78" y="148"/>
                    </a:cubicBezTo>
                    <a:cubicBezTo>
                      <a:pt x="129" y="246"/>
                      <a:pt x="129" y="246"/>
                      <a:pt x="129" y="246"/>
                    </a:cubicBezTo>
                    <a:cubicBezTo>
                      <a:pt x="183" y="246"/>
                      <a:pt x="183" y="246"/>
                      <a:pt x="183" y="246"/>
                    </a:cubicBezTo>
                    <a:cubicBezTo>
                      <a:pt x="127" y="139"/>
                      <a:pt x="127" y="139"/>
                      <a:pt x="127" y="139"/>
                    </a:cubicBezTo>
                    <a:cubicBezTo>
                      <a:pt x="137" y="133"/>
                      <a:pt x="146" y="125"/>
                      <a:pt x="153" y="115"/>
                    </a:cubicBezTo>
                    <a:close/>
                    <a:moveTo>
                      <a:pt x="47" y="48"/>
                    </a:moveTo>
                    <a:cubicBezTo>
                      <a:pt x="92" y="48"/>
                      <a:pt x="92" y="48"/>
                      <a:pt x="92" y="48"/>
                    </a:cubicBezTo>
                    <a:cubicBezTo>
                      <a:pt x="99" y="48"/>
                      <a:pt x="105" y="50"/>
                      <a:pt x="111" y="56"/>
                    </a:cubicBezTo>
                    <a:cubicBezTo>
                      <a:pt x="116" y="61"/>
                      <a:pt x="118" y="67"/>
                      <a:pt x="118" y="74"/>
                    </a:cubicBezTo>
                    <a:cubicBezTo>
                      <a:pt x="118" y="81"/>
                      <a:pt x="116" y="87"/>
                      <a:pt x="111" y="93"/>
                    </a:cubicBezTo>
                    <a:cubicBezTo>
                      <a:pt x="105" y="98"/>
                      <a:pt x="99" y="100"/>
                      <a:pt x="92" y="100"/>
                    </a:cubicBezTo>
                    <a:cubicBezTo>
                      <a:pt x="47" y="100"/>
                      <a:pt x="47" y="100"/>
                      <a:pt x="47" y="100"/>
                    </a:cubicBezTo>
                    <a:lnTo>
                      <a:pt x="4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36" name="Freeform 10">
                <a:extLst>
                  <a:ext uri="{FF2B5EF4-FFF2-40B4-BE49-F238E27FC236}">
                    <a16:creationId xmlns:a16="http://schemas.microsoft.com/office/drawing/2014/main" id="{FFDD29CD-459B-474E-A37E-34A0280A5108}"/>
                  </a:ext>
                </a:extLst>
              </p:cNvPr>
              <p:cNvSpPr>
                <a:spLocks/>
              </p:cNvSpPr>
              <p:nvPr/>
            </p:nvSpPr>
            <p:spPr bwMode="auto">
              <a:xfrm>
                <a:off x="6800850" y="3179763"/>
                <a:ext cx="293688" cy="495300"/>
              </a:xfrm>
              <a:custGeom>
                <a:avLst/>
                <a:gdLst>
                  <a:gd name="T0" fmla="*/ 0 w 185"/>
                  <a:gd name="T1" fmla="*/ 0 h 312"/>
                  <a:gd name="T2" fmla="*/ 0 w 185"/>
                  <a:gd name="T3" fmla="*/ 61 h 312"/>
                  <a:gd name="T4" fmla="*/ 63 w 185"/>
                  <a:gd name="T5" fmla="*/ 61 h 312"/>
                  <a:gd name="T6" fmla="*/ 63 w 185"/>
                  <a:gd name="T7" fmla="*/ 312 h 312"/>
                  <a:gd name="T8" fmla="*/ 122 w 185"/>
                  <a:gd name="T9" fmla="*/ 312 h 312"/>
                  <a:gd name="T10" fmla="*/ 122 w 185"/>
                  <a:gd name="T11" fmla="*/ 61 h 312"/>
                  <a:gd name="T12" fmla="*/ 185 w 185"/>
                  <a:gd name="T13" fmla="*/ 61 h 312"/>
                  <a:gd name="T14" fmla="*/ 185 w 185"/>
                  <a:gd name="T15" fmla="*/ 0 h 312"/>
                  <a:gd name="T16" fmla="*/ 0 w 185"/>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12">
                    <a:moveTo>
                      <a:pt x="0" y="0"/>
                    </a:moveTo>
                    <a:lnTo>
                      <a:pt x="0" y="61"/>
                    </a:lnTo>
                    <a:lnTo>
                      <a:pt x="63" y="61"/>
                    </a:lnTo>
                    <a:lnTo>
                      <a:pt x="63" y="312"/>
                    </a:lnTo>
                    <a:lnTo>
                      <a:pt x="122" y="312"/>
                    </a:lnTo>
                    <a:lnTo>
                      <a:pt x="122" y="61"/>
                    </a:lnTo>
                    <a:lnTo>
                      <a:pt x="185" y="61"/>
                    </a:lnTo>
                    <a:lnTo>
                      <a:pt x="1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grpSp>
        <p:sp>
          <p:nvSpPr>
            <p:cNvPr id="130" name="Freeform 5">
              <a:extLst>
                <a:ext uri="{FF2B5EF4-FFF2-40B4-BE49-F238E27FC236}">
                  <a16:creationId xmlns:a16="http://schemas.microsoft.com/office/drawing/2014/main" id="{8AE52B6E-ABF9-4A00-9A56-8AFEA8122F03}"/>
                </a:ext>
              </a:extLst>
            </p:cNvPr>
            <p:cNvSpPr>
              <a:spLocks noEditPoints="1"/>
            </p:cNvSpPr>
            <p:nvPr/>
          </p:nvSpPr>
          <p:spPr bwMode="auto">
            <a:xfrm>
              <a:off x="5802924" y="3187136"/>
              <a:ext cx="624986" cy="712822"/>
            </a:xfrm>
            <a:custGeom>
              <a:avLst/>
              <a:gdLst>
                <a:gd name="T0" fmla="*/ 153 w 154"/>
                <a:gd name="T1" fmla="*/ 29 h 176"/>
                <a:gd name="T2" fmla="*/ 153 w 154"/>
                <a:gd name="T3" fmla="*/ 29 h 176"/>
                <a:gd name="T4" fmla="*/ 77 w 154"/>
                <a:gd name="T5" fmla="*/ 0 h 176"/>
                <a:gd name="T6" fmla="*/ 1 w 154"/>
                <a:gd name="T7" fmla="*/ 29 h 176"/>
                <a:gd name="T8" fmla="*/ 12 w 154"/>
                <a:gd name="T9" fmla="*/ 114 h 176"/>
                <a:gd name="T10" fmla="*/ 77 w 154"/>
                <a:gd name="T11" fmla="*/ 176 h 176"/>
                <a:gd name="T12" fmla="*/ 142 w 154"/>
                <a:gd name="T13" fmla="*/ 114 h 176"/>
                <a:gd name="T14" fmla="*/ 153 w 154"/>
                <a:gd name="T15" fmla="*/ 29 h 176"/>
                <a:gd name="T16" fmla="*/ 137 w 154"/>
                <a:gd name="T17" fmla="*/ 40 h 176"/>
                <a:gd name="T18" fmla="*/ 127 w 154"/>
                <a:gd name="T19" fmla="*/ 107 h 176"/>
                <a:gd name="T20" fmla="*/ 77 w 154"/>
                <a:gd name="T21" fmla="*/ 159 h 176"/>
                <a:gd name="T22" fmla="*/ 27 w 154"/>
                <a:gd name="T23" fmla="*/ 107 h 176"/>
                <a:gd name="T24" fmla="*/ 17 w 154"/>
                <a:gd name="T25" fmla="*/ 40 h 176"/>
                <a:gd name="T26" fmla="*/ 77 w 154"/>
                <a:gd name="T27" fmla="*/ 17 h 176"/>
                <a:gd name="T28" fmla="*/ 137 w 154"/>
                <a:gd name="T29" fmla="*/ 40 h 176"/>
                <a:gd name="T30" fmla="*/ 126 w 154"/>
                <a:gd name="T31" fmla="*/ 56 h 176"/>
                <a:gd name="T32" fmla="*/ 118 w 154"/>
                <a:gd name="T33" fmla="*/ 104 h 176"/>
                <a:gd name="T34" fmla="*/ 77 w 154"/>
                <a:gd name="T35" fmla="*/ 147 h 176"/>
                <a:gd name="T36" fmla="*/ 44 w 154"/>
                <a:gd name="T37" fmla="*/ 118 h 176"/>
                <a:gd name="T38" fmla="*/ 126 w 154"/>
                <a:gd name="T39" fmla="*/ 56 h 176"/>
                <a:gd name="T40" fmla="*/ 120 w 154"/>
                <a:gd name="T41" fmla="*/ 46 h 176"/>
                <a:gd name="T42" fmla="*/ 38 w 154"/>
                <a:gd name="T43" fmla="*/ 108 h 176"/>
                <a:gd name="T44" fmla="*/ 36 w 154"/>
                <a:gd name="T45" fmla="*/ 104 h 176"/>
                <a:gd name="T46" fmla="*/ 28 w 154"/>
                <a:gd name="T47" fmla="*/ 49 h 176"/>
                <a:gd name="T48" fmla="*/ 77 w 154"/>
                <a:gd name="T49" fmla="*/ 29 h 176"/>
                <a:gd name="T50" fmla="*/ 120 w 154"/>
                <a:gd name="T51" fmla="*/ 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76">
                  <a:moveTo>
                    <a:pt x="153" y="29"/>
                  </a:moveTo>
                  <a:cubicBezTo>
                    <a:pt x="153" y="29"/>
                    <a:pt x="153" y="29"/>
                    <a:pt x="153" y="29"/>
                  </a:cubicBezTo>
                  <a:cubicBezTo>
                    <a:pt x="77" y="0"/>
                    <a:pt x="77" y="0"/>
                    <a:pt x="77" y="0"/>
                  </a:cubicBezTo>
                  <a:cubicBezTo>
                    <a:pt x="1" y="29"/>
                    <a:pt x="1" y="29"/>
                    <a:pt x="1" y="29"/>
                  </a:cubicBezTo>
                  <a:cubicBezTo>
                    <a:pt x="1" y="48"/>
                    <a:pt x="0" y="88"/>
                    <a:pt x="12" y="114"/>
                  </a:cubicBezTo>
                  <a:cubicBezTo>
                    <a:pt x="23" y="139"/>
                    <a:pt x="44" y="164"/>
                    <a:pt x="77" y="176"/>
                  </a:cubicBezTo>
                  <a:cubicBezTo>
                    <a:pt x="110" y="164"/>
                    <a:pt x="130" y="139"/>
                    <a:pt x="142" y="114"/>
                  </a:cubicBezTo>
                  <a:cubicBezTo>
                    <a:pt x="154" y="88"/>
                    <a:pt x="153" y="48"/>
                    <a:pt x="153" y="29"/>
                  </a:cubicBezTo>
                  <a:close/>
                  <a:moveTo>
                    <a:pt x="137" y="40"/>
                  </a:moveTo>
                  <a:cubicBezTo>
                    <a:pt x="136" y="62"/>
                    <a:pt x="136" y="90"/>
                    <a:pt x="127" y="107"/>
                  </a:cubicBezTo>
                  <a:cubicBezTo>
                    <a:pt x="117" y="129"/>
                    <a:pt x="101" y="149"/>
                    <a:pt x="77" y="159"/>
                  </a:cubicBezTo>
                  <a:cubicBezTo>
                    <a:pt x="53" y="149"/>
                    <a:pt x="36" y="129"/>
                    <a:pt x="27" y="107"/>
                  </a:cubicBezTo>
                  <a:cubicBezTo>
                    <a:pt x="18" y="90"/>
                    <a:pt x="18" y="62"/>
                    <a:pt x="17" y="40"/>
                  </a:cubicBezTo>
                  <a:cubicBezTo>
                    <a:pt x="77" y="17"/>
                    <a:pt x="77" y="17"/>
                    <a:pt x="77" y="17"/>
                  </a:cubicBezTo>
                  <a:cubicBezTo>
                    <a:pt x="137" y="40"/>
                    <a:pt x="137" y="40"/>
                    <a:pt x="137" y="40"/>
                  </a:cubicBezTo>
                  <a:close/>
                  <a:moveTo>
                    <a:pt x="126" y="56"/>
                  </a:moveTo>
                  <a:cubicBezTo>
                    <a:pt x="125" y="72"/>
                    <a:pt x="124" y="91"/>
                    <a:pt x="118" y="104"/>
                  </a:cubicBezTo>
                  <a:cubicBezTo>
                    <a:pt x="110" y="121"/>
                    <a:pt x="96" y="138"/>
                    <a:pt x="77" y="147"/>
                  </a:cubicBezTo>
                  <a:cubicBezTo>
                    <a:pt x="63" y="141"/>
                    <a:pt x="52" y="130"/>
                    <a:pt x="44" y="118"/>
                  </a:cubicBezTo>
                  <a:lnTo>
                    <a:pt x="126" y="56"/>
                  </a:lnTo>
                  <a:close/>
                  <a:moveTo>
                    <a:pt x="120" y="46"/>
                  </a:moveTo>
                  <a:cubicBezTo>
                    <a:pt x="38" y="108"/>
                    <a:pt x="38" y="108"/>
                    <a:pt x="38" y="108"/>
                  </a:cubicBezTo>
                  <a:cubicBezTo>
                    <a:pt x="37" y="107"/>
                    <a:pt x="37" y="105"/>
                    <a:pt x="36" y="104"/>
                  </a:cubicBezTo>
                  <a:cubicBezTo>
                    <a:pt x="29" y="88"/>
                    <a:pt x="28" y="64"/>
                    <a:pt x="28" y="49"/>
                  </a:cubicBezTo>
                  <a:cubicBezTo>
                    <a:pt x="77" y="29"/>
                    <a:pt x="77" y="29"/>
                    <a:pt x="77" y="29"/>
                  </a:cubicBezTo>
                  <a:lnTo>
                    <a:pt x="120" y="46"/>
                  </a:lnTo>
                  <a:close/>
                </a:path>
              </a:pathLst>
            </a:custGeom>
            <a:solidFill>
              <a:srgbClr val="000000"/>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grpSp>
      <p:grpSp>
        <p:nvGrpSpPr>
          <p:cNvPr id="137" name="그룹 71">
            <a:extLst>
              <a:ext uri="{FF2B5EF4-FFF2-40B4-BE49-F238E27FC236}">
                <a16:creationId xmlns:a16="http://schemas.microsoft.com/office/drawing/2014/main" id="{FE611A4A-AACF-45DE-9E75-A9DA2443D0A8}"/>
              </a:ext>
            </a:extLst>
          </p:cNvPr>
          <p:cNvGrpSpPr/>
          <p:nvPr/>
        </p:nvGrpSpPr>
        <p:grpSpPr>
          <a:xfrm>
            <a:off x="1678521" y="4143377"/>
            <a:ext cx="3562194" cy="3562194"/>
            <a:chOff x="4908601" y="2762250"/>
            <a:chExt cx="2374796" cy="2374796"/>
          </a:xfrm>
        </p:grpSpPr>
        <p:sp>
          <p:nvSpPr>
            <p:cNvPr id="138" name="타원 72">
              <a:extLst>
                <a:ext uri="{FF2B5EF4-FFF2-40B4-BE49-F238E27FC236}">
                  <a16:creationId xmlns:a16="http://schemas.microsoft.com/office/drawing/2014/main" id="{1A5E065E-43CB-4AD7-A039-F6BECE1F0394}"/>
                </a:ext>
              </a:extLst>
            </p:cNvPr>
            <p:cNvSpPr/>
            <p:nvPr/>
          </p:nvSpPr>
          <p:spPr>
            <a:xfrm>
              <a:off x="4908601" y="2762250"/>
              <a:ext cx="2374796" cy="2374796"/>
            </a:xfrm>
            <a:prstGeom prst="ellipse">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grpSp>
          <p:nvGrpSpPr>
            <p:cNvPr id="139" name="그룹 73">
              <a:extLst>
                <a:ext uri="{FF2B5EF4-FFF2-40B4-BE49-F238E27FC236}">
                  <a16:creationId xmlns:a16="http://schemas.microsoft.com/office/drawing/2014/main" id="{155960C7-B4CB-4D93-A2CD-618BBE0A2306}"/>
                </a:ext>
              </a:extLst>
            </p:cNvPr>
            <p:cNvGrpSpPr/>
            <p:nvPr/>
          </p:nvGrpSpPr>
          <p:grpSpPr>
            <a:xfrm>
              <a:off x="5438775" y="4108570"/>
              <a:ext cx="1314450" cy="332786"/>
              <a:chOff x="5094288" y="3175000"/>
              <a:chExt cx="2000250" cy="506413"/>
            </a:xfrm>
            <a:solidFill>
              <a:srgbClr val="F47421"/>
            </a:solidFill>
          </p:grpSpPr>
          <p:sp>
            <p:nvSpPr>
              <p:cNvPr id="141" name="Freeform 5">
                <a:extLst>
                  <a:ext uri="{FF2B5EF4-FFF2-40B4-BE49-F238E27FC236}">
                    <a16:creationId xmlns:a16="http://schemas.microsoft.com/office/drawing/2014/main" id="{EEC029B8-DF57-49AC-995D-07668A1B668E}"/>
                  </a:ext>
                </a:extLst>
              </p:cNvPr>
              <p:cNvSpPr>
                <a:spLocks/>
              </p:cNvSpPr>
              <p:nvPr/>
            </p:nvSpPr>
            <p:spPr bwMode="auto">
              <a:xfrm>
                <a:off x="5094288" y="3175000"/>
                <a:ext cx="339725" cy="506413"/>
              </a:xfrm>
              <a:custGeom>
                <a:avLst/>
                <a:gdLst>
                  <a:gd name="T0" fmla="*/ 93 w 170"/>
                  <a:gd name="T1" fmla="*/ 103 h 252"/>
                  <a:gd name="T2" fmla="*/ 50 w 170"/>
                  <a:gd name="T3" fmla="*/ 74 h 252"/>
                  <a:gd name="T4" fmla="*/ 65 w 170"/>
                  <a:gd name="T5" fmla="*/ 52 h 252"/>
                  <a:gd name="T6" fmla="*/ 90 w 170"/>
                  <a:gd name="T7" fmla="*/ 49 h 252"/>
                  <a:gd name="T8" fmla="*/ 121 w 170"/>
                  <a:gd name="T9" fmla="*/ 61 h 252"/>
                  <a:gd name="T10" fmla="*/ 125 w 170"/>
                  <a:gd name="T11" fmla="*/ 66 h 252"/>
                  <a:gd name="T12" fmla="*/ 160 w 170"/>
                  <a:gd name="T13" fmla="*/ 33 h 252"/>
                  <a:gd name="T14" fmla="*/ 156 w 170"/>
                  <a:gd name="T15" fmla="*/ 29 h 252"/>
                  <a:gd name="T16" fmla="*/ 92 w 170"/>
                  <a:gd name="T17" fmla="*/ 1 h 252"/>
                  <a:gd name="T18" fmla="*/ 36 w 170"/>
                  <a:gd name="T19" fmla="*/ 14 h 252"/>
                  <a:gd name="T20" fmla="*/ 3 w 170"/>
                  <a:gd name="T21" fmla="*/ 72 h 252"/>
                  <a:gd name="T22" fmla="*/ 80 w 170"/>
                  <a:gd name="T23" fmla="*/ 149 h 252"/>
                  <a:gd name="T24" fmla="*/ 122 w 170"/>
                  <a:gd name="T25" fmla="*/ 179 h 252"/>
                  <a:gd name="T26" fmla="*/ 113 w 170"/>
                  <a:gd name="T27" fmla="*/ 195 h 252"/>
                  <a:gd name="T28" fmla="*/ 85 w 170"/>
                  <a:gd name="T29" fmla="*/ 204 h 252"/>
                  <a:gd name="T30" fmla="*/ 83 w 170"/>
                  <a:gd name="T31" fmla="*/ 204 h 252"/>
                  <a:gd name="T32" fmla="*/ 61 w 170"/>
                  <a:gd name="T33" fmla="*/ 198 h 252"/>
                  <a:gd name="T34" fmla="*/ 47 w 170"/>
                  <a:gd name="T35" fmla="*/ 184 h 252"/>
                  <a:gd name="T36" fmla="*/ 45 w 170"/>
                  <a:gd name="T37" fmla="*/ 179 h 252"/>
                  <a:gd name="T38" fmla="*/ 0 w 170"/>
                  <a:gd name="T39" fmla="*/ 195 h 252"/>
                  <a:gd name="T40" fmla="*/ 2 w 170"/>
                  <a:gd name="T41" fmla="*/ 201 h 252"/>
                  <a:gd name="T42" fmla="*/ 35 w 170"/>
                  <a:gd name="T43" fmla="*/ 238 h 252"/>
                  <a:gd name="T44" fmla="*/ 80 w 170"/>
                  <a:gd name="T45" fmla="*/ 252 h 252"/>
                  <a:gd name="T46" fmla="*/ 85 w 170"/>
                  <a:gd name="T47" fmla="*/ 252 h 252"/>
                  <a:gd name="T48" fmla="*/ 142 w 170"/>
                  <a:gd name="T49" fmla="*/ 233 h 252"/>
                  <a:gd name="T50" fmla="*/ 170 w 170"/>
                  <a:gd name="T51" fmla="*/ 181 h 252"/>
                  <a:gd name="T52" fmla="*/ 157 w 170"/>
                  <a:gd name="T53" fmla="*/ 141 h 252"/>
                  <a:gd name="T54" fmla="*/ 93 w 170"/>
                  <a:gd name="T55" fmla="*/ 10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0" h="252">
                    <a:moveTo>
                      <a:pt x="93" y="103"/>
                    </a:moveTo>
                    <a:cubicBezTo>
                      <a:pt x="73" y="98"/>
                      <a:pt x="49" y="88"/>
                      <a:pt x="50" y="74"/>
                    </a:cubicBezTo>
                    <a:cubicBezTo>
                      <a:pt x="51" y="63"/>
                      <a:pt x="55" y="56"/>
                      <a:pt x="65" y="52"/>
                    </a:cubicBezTo>
                    <a:cubicBezTo>
                      <a:pt x="72" y="49"/>
                      <a:pt x="80" y="48"/>
                      <a:pt x="90" y="49"/>
                    </a:cubicBezTo>
                    <a:cubicBezTo>
                      <a:pt x="103" y="49"/>
                      <a:pt x="114" y="53"/>
                      <a:pt x="121" y="61"/>
                    </a:cubicBezTo>
                    <a:cubicBezTo>
                      <a:pt x="125" y="66"/>
                      <a:pt x="125" y="66"/>
                      <a:pt x="125" y="66"/>
                    </a:cubicBezTo>
                    <a:cubicBezTo>
                      <a:pt x="160" y="33"/>
                      <a:pt x="160" y="33"/>
                      <a:pt x="160" y="33"/>
                    </a:cubicBezTo>
                    <a:cubicBezTo>
                      <a:pt x="156" y="29"/>
                      <a:pt x="156" y="29"/>
                      <a:pt x="156" y="29"/>
                    </a:cubicBezTo>
                    <a:cubicBezTo>
                      <a:pt x="140" y="12"/>
                      <a:pt x="118" y="2"/>
                      <a:pt x="92" y="1"/>
                    </a:cubicBezTo>
                    <a:cubicBezTo>
                      <a:pt x="70" y="0"/>
                      <a:pt x="51" y="4"/>
                      <a:pt x="36" y="14"/>
                    </a:cubicBezTo>
                    <a:cubicBezTo>
                      <a:pt x="15" y="27"/>
                      <a:pt x="4" y="46"/>
                      <a:pt x="3" y="72"/>
                    </a:cubicBezTo>
                    <a:cubicBezTo>
                      <a:pt x="1" y="108"/>
                      <a:pt x="27" y="134"/>
                      <a:pt x="80" y="149"/>
                    </a:cubicBezTo>
                    <a:cubicBezTo>
                      <a:pt x="100" y="155"/>
                      <a:pt x="123" y="164"/>
                      <a:pt x="122" y="179"/>
                    </a:cubicBezTo>
                    <a:cubicBezTo>
                      <a:pt x="122" y="185"/>
                      <a:pt x="119" y="190"/>
                      <a:pt x="113" y="195"/>
                    </a:cubicBezTo>
                    <a:cubicBezTo>
                      <a:pt x="105" y="201"/>
                      <a:pt x="96" y="204"/>
                      <a:pt x="85" y="204"/>
                    </a:cubicBezTo>
                    <a:cubicBezTo>
                      <a:pt x="85" y="204"/>
                      <a:pt x="84" y="204"/>
                      <a:pt x="83" y="204"/>
                    </a:cubicBezTo>
                    <a:cubicBezTo>
                      <a:pt x="75" y="204"/>
                      <a:pt x="67" y="202"/>
                      <a:pt x="61" y="198"/>
                    </a:cubicBezTo>
                    <a:cubicBezTo>
                      <a:pt x="54" y="195"/>
                      <a:pt x="49" y="190"/>
                      <a:pt x="47" y="184"/>
                    </a:cubicBezTo>
                    <a:cubicBezTo>
                      <a:pt x="45" y="179"/>
                      <a:pt x="45" y="179"/>
                      <a:pt x="45" y="179"/>
                    </a:cubicBezTo>
                    <a:cubicBezTo>
                      <a:pt x="0" y="195"/>
                      <a:pt x="0" y="195"/>
                      <a:pt x="0" y="195"/>
                    </a:cubicBezTo>
                    <a:cubicBezTo>
                      <a:pt x="2" y="201"/>
                      <a:pt x="2" y="201"/>
                      <a:pt x="2" y="201"/>
                    </a:cubicBezTo>
                    <a:cubicBezTo>
                      <a:pt x="8" y="216"/>
                      <a:pt x="19" y="229"/>
                      <a:pt x="35" y="238"/>
                    </a:cubicBezTo>
                    <a:cubicBezTo>
                      <a:pt x="49" y="246"/>
                      <a:pt x="64" y="251"/>
                      <a:pt x="80" y="252"/>
                    </a:cubicBezTo>
                    <a:cubicBezTo>
                      <a:pt x="82" y="252"/>
                      <a:pt x="84" y="252"/>
                      <a:pt x="85" y="252"/>
                    </a:cubicBezTo>
                    <a:cubicBezTo>
                      <a:pt x="107" y="252"/>
                      <a:pt x="127" y="245"/>
                      <a:pt x="142" y="233"/>
                    </a:cubicBezTo>
                    <a:cubicBezTo>
                      <a:pt x="160" y="219"/>
                      <a:pt x="169" y="201"/>
                      <a:pt x="170" y="181"/>
                    </a:cubicBezTo>
                    <a:cubicBezTo>
                      <a:pt x="170" y="166"/>
                      <a:pt x="166" y="153"/>
                      <a:pt x="157" y="141"/>
                    </a:cubicBezTo>
                    <a:cubicBezTo>
                      <a:pt x="144" y="124"/>
                      <a:pt x="123" y="112"/>
                      <a:pt x="93"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42" name="Rectangle 6">
                <a:extLst>
                  <a:ext uri="{FF2B5EF4-FFF2-40B4-BE49-F238E27FC236}">
                    <a16:creationId xmlns:a16="http://schemas.microsoft.com/office/drawing/2014/main" id="{5CA52DB2-9631-487A-B9E4-05E4EE9306A5}"/>
                  </a:ext>
                </a:extLst>
              </p:cNvPr>
              <p:cNvSpPr>
                <a:spLocks noChangeArrowheads="1"/>
              </p:cNvSpPr>
              <p:nvPr/>
            </p:nvSpPr>
            <p:spPr bwMode="auto">
              <a:xfrm>
                <a:off x="5475288" y="3370263"/>
                <a:ext cx="201613"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43" name="Freeform 7">
                <a:extLst>
                  <a:ext uri="{FF2B5EF4-FFF2-40B4-BE49-F238E27FC236}">
                    <a16:creationId xmlns:a16="http://schemas.microsoft.com/office/drawing/2014/main" id="{3E4006C4-7670-4AFC-996C-EB0F24EDEAA2}"/>
                  </a:ext>
                </a:extLst>
              </p:cNvPr>
              <p:cNvSpPr>
                <a:spLocks/>
              </p:cNvSpPr>
              <p:nvPr/>
            </p:nvSpPr>
            <p:spPr bwMode="auto">
              <a:xfrm>
                <a:off x="5729288" y="3176588"/>
                <a:ext cx="341313" cy="504825"/>
              </a:xfrm>
              <a:custGeom>
                <a:avLst/>
                <a:gdLst>
                  <a:gd name="T0" fmla="*/ 125 w 171"/>
                  <a:gd name="T1" fmla="*/ 0 h 251"/>
                  <a:gd name="T2" fmla="*/ 37 w 171"/>
                  <a:gd name="T3" fmla="*/ 37 h 251"/>
                  <a:gd name="T4" fmla="*/ 0 w 171"/>
                  <a:gd name="T5" fmla="*/ 125 h 251"/>
                  <a:gd name="T6" fmla="*/ 37 w 171"/>
                  <a:gd name="T7" fmla="*/ 214 h 251"/>
                  <a:gd name="T8" fmla="*/ 125 w 171"/>
                  <a:gd name="T9" fmla="*/ 251 h 251"/>
                  <a:gd name="T10" fmla="*/ 167 w 171"/>
                  <a:gd name="T11" fmla="*/ 244 h 251"/>
                  <a:gd name="T12" fmla="*/ 171 w 171"/>
                  <a:gd name="T13" fmla="*/ 242 h 251"/>
                  <a:gd name="T14" fmla="*/ 171 w 171"/>
                  <a:gd name="T15" fmla="*/ 189 h 251"/>
                  <a:gd name="T16" fmla="*/ 162 w 171"/>
                  <a:gd name="T17" fmla="*/ 194 h 251"/>
                  <a:gd name="T18" fmla="*/ 125 w 171"/>
                  <a:gd name="T19" fmla="*/ 203 h 251"/>
                  <a:gd name="T20" fmla="*/ 70 w 171"/>
                  <a:gd name="T21" fmla="*/ 180 h 251"/>
                  <a:gd name="T22" fmla="*/ 48 w 171"/>
                  <a:gd name="T23" fmla="*/ 125 h 251"/>
                  <a:gd name="T24" fmla="*/ 70 w 171"/>
                  <a:gd name="T25" fmla="*/ 70 h 251"/>
                  <a:gd name="T26" fmla="*/ 125 w 171"/>
                  <a:gd name="T27" fmla="*/ 47 h 251"/>
                  <a:gd name="T28" fmla="*/ 162 w 171"/>
                  <a:gd name="T29" fmla="*/ 57 h 251"/>
                  <a:gd name="T30" fmla="*/ 171 w 171"/>
                  <a:gd name="T31" fmla="*/ 62 h 251"/>
                  <a:gd name="T32" fmla="*/ 171 w 171"/>
                  <a:gd name="T33" fmla="*/ 8 h 251"/>
                  <a:gd name="T34" fmla="*/ 167 w 171"/>
                  <a:gd name="T35" fmla="*/ 7 h 251"/>
                  <a:gd name="T36" fmla="*/ 125 w 171"/>
                  <a:gd name="T3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51">
                    <a:moveTo>
                      <a:pt x="125" y="0"/>
                    </a:moveTo>
                    <a:cubicBezTo>
                      <a:pt x="91" y="0"/>
                      <a:pt x="61" y="12"/>
                      <a:pt x="37" y="37"/>
                    </a:cubicBezTo>
                    <a:cubicBezTo>
                      <a:pt x="12" y="61"/>
                      <a:pt x="0" y="91"/>
                      <a:pt x="0" y="125"/>
                    </a:cubicBezTo>
                    <a:cubicBezTo>
                      <a:pt x="0" y="160"/>
                      <a:pt x="12" y="190"/>
                      <a:pt x="37" y="214"/>
                    </a:cubicBezTo>
                    <a:cubicBezTo>
                      <a:pt x="61" y="238"/>
                      <a:pt x="91" y="251"/>
                      <a:pt x="125" y="251"/>
                    </a:cubicBezTo>
                    <a:cubicBezTo>
                      <a:pt x="140" y="251"/>
                      <a:pt x="154" y="248"/>
                      <a:pt x="167" y="244"/>
                    </a:cubicBezTo>
                    <a:cubicBezTo>
                      <a:pt x="171" y="242"/>
                      <a:pt x="171" y="242"/>
                      <a:pt x="171" y="242"/>
                    </a:cubicBezTo>
                    <a:cubicBezTo>
                      <a:pt x="171" y="189"/>
                      <a:pt x="171" y="189"/>
                      <a:pt x="171" y="189"/>
                    </a:cubicBezTo>
                    <a:cubicBezTo>
                      <a:pt x="162" y="194"/>
                      <a:pt x="162" y="194"/>
                      <a:pt x="162" y="194"/>
                    </a:cubicBezTo>
                    <a:cubicBezTo>
                      <a:pt x="151" y="200"/>
                      <a:pt x="139" y="203"/>
                      <a:pt x="125" y="203"/>
                    </a:cubicBezTo>
                    <a:cubicBezTo>
                      <a:pt x="104" y="203"/>
                      <a:pt x="86" y="196"/>
                      <a:pt x="70" y="180"/>
                    </a:cubicBezTo>
                    <a:cubicBezTo>
                      <a:pt x="55" y="165"/>
                      <a:pt x="48" y="147"/>
                      <a:pt x="48" y="125"/>
                    </a:cubicBezTo>
                    <a:cubicBezTo>
                      <a:pt x="48" y="104"/>
                      <a:pt x="55" y="86"/>
                      <a:pt x="70" y="70"/>
                    </a:cubicBezTo>
                    <a:cubicBezTo>
                      <a:pt x="86" y="55"/>
                      <a:pt x="104" y="47"/>
                      <a:pt x="125" y="47"/>
                    </a:cubicBezTo>
                    <a:cubicBezTo>
                      <a:pt x="139" y="47"/>
                      <a:pt x="151" y="51"/>
                      <a:pt x="162" y="57"/>
                    </a:cubicBezTo>
                    <a:cubicBezTo>
                      <a:pt x="171" y="62"/>
                      <a:pt x="171" y="62"/>
                      <a:pt x="171" y="62"/>
                    </a:cubicBezTo>
                    <a:cubicBezTo>
                      <a:pt x="171" y="8"/>
                      <a:pt x="171" y="8"/>
                      <a:pt x="171" y="8"/>
                    </a:cubicBezTo>
                    <a:cubicBezTo>
                      <a:pt x="167" y="7"/>
                      <a:pt x="167" y="7"/>
                      <a:pt x="167" y="7"/>
                    </a:cubicBezTo>
                    <a:cubicBezTo>
                      <a:pt x="154" y="2"/>
                      <a:pt x="140"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44" name="Freeform 8">
                <a:extLst>
                  <a:ext uri="{FF2B5EF4-FFF2-40B4-BE49-F238E27FC236}">
                    <a16:creationId xmlns:a16="http://schemas.microsoft.com/office/drawing/2014/main" id="{AE93E0DC-23D1-419F-8DA7-5E1190BA55FB}"/>
                  </a:ext>
                </a:extLst>
              </p:cNvPr>
              <p:cNvSpPr>
                <a:spLocks/>
              </p:cNvSpPr>
              <p:nvPr/>
            </p:nvSpPr>
            <p:spPr bwMode="auto">
              <a:xfrm>
                <a:off x="6126163" y="3179763"/>
                <a:ext cx="261938" cy="495300"/>
              </a:xfrm>
              <a:custGeom>
                <a:avLst/>
                <a:gdLst>
                  <a:gd name="T0" fmla="*/ 0 w 165"/>
                  <a:gd name="T1" fmla="*/ 312 h 312"/>
                  <a:gd name="T2" fmla="*/ 165 w 165"/>
                  <a:gd name="T3" fmla="*/ 312 h 312"/>
                  <a:gd name="T4" fmla="*/ 165 w 165"/>
                  <a:gd name="T5" fmla="*/ 253 h 312"/>
                  <a:gd name="T6" fmla="*/ 59 w 165"/>
                  <a:gd name="T7" fmla="*/ 253 h 312"/>
                  <a:gd name="T8" fmla="*/ 59 w 165"/>
                  <a:gd name="T9" fmla="*/ 187 h 312"/>
                  <a:gd name="T10" fmla="*/ 141 w 165"/>
                  <a:gd name="T11" fmla="*/ 187 h 312"/>
                  <a:gd name="T12" fmla="*/ 141 w 165"/>
                  <a:gd name="T13" fmla="*/ 126 h 312"/>
                  <a:gd name="T14" fmla="*/ 59 w 165"/>
                  <a:gd name="T15" fmla="*/ 126 h 312"/>
                  <a:gd name="T16" fmla="*/ 59 w 165"/>
                  <a:gd name="T17" fmla="*/ 61 h 312"/>
                  <a:gd name="T18" fmla="*/ 165 w 165"/>
                  <a:gd name="T19" fmla="*/ 61 h 312"/>
                  <a:gd name="T20" fmla="*/ 165 w 165"/>
                  <a:gd name="T21" fmla="*/ 0 h 312"/>
                  <a:gd name="T22" fmla="*/ 0 w 165"/>
                  <a:gd name="T23" fmla="*/ 0 h 312"/>
                  <a:gd name="T24" fmla="*/ 0 w 165"/>
                  <a:gd name="T2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312">
                    <a:moveTo>
                      <a:pt x="0" y="312"/>
                    </a:moveTo>
                    <a:lnTo>
                      <a:pt x="165" y="312"/>
                    </a:lnTo>
                    <a:lnTo>
                      <a:pt x="165" y="253"/>
                    </a:lnTo>
                    <a:lnTo>
                      <a:pt x="59" y="253"/>
                    </a:lnTo>
                    <a:lnTo>
                      <a:pt x="59" y="187"/>
                    </a:lnTo>
                    <a:lnTo>
                      <a:pt x="141" y="187"/>
                    </a:lnTo>
                    <a:lnTo>
                      <a:pt x="141" y="126"/>
                    </a:lnTo>
                    <a:lnTo>
                      <a:pt x="59" y="126"/>
                    </a:lnTo>
                    <a:lnTo>
                      <a:pt x="59" y="61"/>
                    </a:lnTo>
                    <a:lnTo>
                      <a:pt x="165" y="61"/>
                    </a:lnTo>
                    <a:lnTo>
                      <a:pt x="165" y="0"/>
                    </a:lnTo>
                    <a:lnTo>
                      <a:pt x="0" y="0"/>
                    </a:lnTo>
                    <a:lnTo>
                      <a:pt x="0"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45" name="Freeform 9">
                <a:extLst>
                  <a:ext uri="{FF2B5EF4-FFF2-40B4-BE49-F238E27FC236}">
                    <a16:creationId xmlns:a16="http://schemas.microsoft.com/office/drawing/2014/main" id="{FBE9C574-9A87-418D-A2A4-F5DDA23C8002}"/>
                  </a:ext>
                </a:extLst>
              </p:cNvPr>
              <p:cNvSpPr>
                <a:spLocks noEditPoints="1"/>
              </p:cNvSpPr>
              <p:nvPr/>
            </p:nvSpPr>
            <p:spPr bwMode="auto">
              <a:xfrm>
                <a:off x="6437313" y="3179763"/>
                <a:ext cx="365125" cy="495300"/>
              </a:xfrm>
              <a:custGeom>
                <a:avLst/>
                <a:gdLst>
                  <a:gd name="T0" fmla="*/ 153 w 183"/>
                  <a:gd name="T1" fmla="*/ 115 h 246"/>
                  <a:gd name="T2" fmla="*/ 166 w 183"/>
                  <a:gd name="T3" fmla="*/ 74 h 246"/>
                  <a:gd name="T4" fmla="*/ 144 w 183"/>
                  <a:gd name="T5" fmla="*/ 22 h 246"/>
                  <a:gd name="T6" fmla="*/ 92 w 183"/>
                  <a:gd name="T7" fmla="*/ 0 h 246"/>
                  <a:gd name="T8" fmla="*/ 0 w 183"/>
                  <a:gd name="T9" fmla="*/ 0 h 246"/>
                  <a:gd name="T10" fmla="*/ 0 w 183"/>
                  <a:gd name="T11" fmla="*/ 246 h 246"/>
                  <a:gd name="T12" fmla="*/ 47 w 183"/>
                  <a:gd name="T13" fmla="*/ 246 h 246"/>
                  <a:gd name="T14" fmla="*/ 47 w 183"/>
                  <a:gd name="T15" fmla="*/ 148 h 246"/>
                  <a:gd name="T16" fmla="*/ 78 w 183"/>
                  <a:gd name="T17" fmla="*/ 148 h 246"/>
                  <a:gd name="T18" fmla="*/ 129 w 183"/>
                  <a:gd name="T19" fmla="*/ 246 h 246"/>
                  <a:gd name="T20" fmla="*/ 183 w 183"/>
                  <a:gd name="T21" fmla="*/ 246 h 246"/>
                  <a:gd name="T22" fmla="*/ 127 w 183"/>
                  <a:gd name="T23" fmla="*/ 139 h 246"/>
                  <a:gd name="T24" fmla="*/ 153 w 183"/>
                  <a:gd name="T25" fmla="*/ 115 h 246"/>
                  <a:gd name="T26" fmla="*/ 47 w 183"/>
                  <a:gd name="T27" fmla="*/ 48 h 246"/>
                  <a:gd name="T28" fmla="*/ 92 w 183"/>
                  <a:gd name="T29" fmla="*/ 48 h 246"/>
                  <a:gd name="T30" fmla="*/ 111 w 183"/>
                  <a:gd name="T31" fmla="*/ 56 h 246"/>
                  <a:gd name="T32" fmla="*/ 118 w 183"/>
                  <a:gd name="T33" fmla="*/ 74 h 246"/>
                  <a:gd name="T34" fmla="*/ 111 w 183"/>
                  <a:gd name="T35" fmla="*/ 93 h 246"/>
                  <a:gd name="T36" fmla="*/ 92 w 183"/>
                  <a:gd name="T37" fmla="*/ 100 h 246"/>
                  <a:gd name="T38" fmla="*/ 47 w 183"/>
                  <a:gd name="T39" fmla="*/ 100 h 246"/>
                  <a:gd name="T40" fmla="*/ 47 w 183"/>
                  <a:gd name="T41" fmla="*/ 4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46">
                    <a:moveTo>
                      <a:pt x="153" y="115"/>
                    </a:moveTo>
                    <a:cubicBezTo>
                      <a:pt x="162" y="103"/>
                      <a:pt x="166" y="89"/>
                      <a:pt x="166" y="74"/>
                    </a:cubicBezTo>
                    <a:cubicBezTo>
                      <a:pt x="166" y="54"/>
                      <a:pt x="159" y="36"/>
                      <a:pt x="144" y="22"/>
                    </a:cubicBezTo>
                    <a:cubicBezTo>
                      <a:pt x="130" y="8"/>
                      <a:pt x="112" y="0"/>
                      <a:pt x="92" y="0"/>
                    </a:cubicBezTo>
                    <a:cubicBezTo>
                      <a:pt x="0" y="0"/>
                      <a:pt x="0" y="0"/>
                      <a:pt x="0" y="0"/>
                    </a:cubicBezTo>
                    <a:cubicBezTo>
                      <a:pt x="0" y="246"/>
                      <a:pt x="0" y="246"/>
                      <a:pt x="0" y="246"/>
                    </a:cubicBezTo>
                    <a:cubicBezTo>
                      <a:pt x="47" y="246"/>
                      <a:pt x="47" y="246"/>
                      <a:pt x="47" y="246"/>
                    </a:cubicBezTo>
                    <a:cubicBezTo>
                      <a:pt x="47" y="148"/>
                      <a:pt x="47" y="148"/>
                      <a:pt x="47" y="148"/>
                    </a:cubicBezTo>
                    <a:cubicBezTo>
                      <a:pt x="78" y="148"/>
                      <a:pt x="78" y="148"/>
                      <a:pt x="78" y="148"/>
                    </a:cubicBezTo>
                    <a:cubicBezTo>
                      <a:pt x="129" y="246"/>
                      <a:pt x="129" y="246"/>
                      <a:pt x="129" y="246"/>
                    </a:cubicBezTo>
                    <a:cubicBezTo>
                      <a:pt x="183" y="246"/>
                      <a:pt x="183" y="246"/>
                      <a:pt x="183" y="246"/>
                    </a:cubicBezTo>
                    <a:cubicBezTo>
                      <a:pt x="127" y="139"/>
                      <a:pt x="127" y="139"/>
                      <a:pt x="127" y="139"/>
                    </a:cubicBezTo>
                    <a:cubicBezTo>
                      <a:pt x="137" y="133"/>
                      <a:pt x="146" y="125"/>
                      <a:pt x="153" y="115"/>
                    </a:cubicBezTo>
                    <a:close/>
                    <a:moveTo>
                      <a:pt x="47" y="48"/>
                    </a:moveTo>
                    <a:cubicBezTo>
                      <a:pt x="92" y="48"/>
                      <a:pt x="92" y="48"/>
                      <a:pt x="92" y="48"/>
                    </a:cubicBezTo>
                    <a:cubicBezTo>
                      <a:pt x="99" y="48"/>
                      <a:pt x="105" y="50"/>
                      <a:pt x="111" y="56"/>
                    </a:cubicBezTo>
                    <a:cubicBezTo>
                      <a:pt x="116" y="61"/>
                      <a:pt x="118" y="67"/>
                      <a:pt x="118" y="74"/>
                    </a:cubicBezTo>
                    <a:cubicBezTo>
                      <a:pt x="118" y="81"/>
                      <a:pt x="116" y="87"/>
                      <a:pt x="111" y="93"/>
                    </a:cubicBezTo>
                    <a:cubicBezTo>
                      <a:pt x="105" y="98"/>
                      <a:pt x="99" y="100"/>
                      <a:pt x="92" y="100"/>
                    </a:cubicBezTo>
                    <a:cubicBezTo>
                      <a:pt x="47" y="100"/>
                      <a:pt x="47" y="100"/>
                      <a:pt x="47" y="100"/>
                    </a:cubicBezTo>
                    <a:lnTo>
                      <a:pt x="4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sp>
            <p:nvSpPr>
              <p:cNvPr id="146" name="Freeform 10">
                <a:extLst>
                  <a:ext uri="{FF2B5EF4-FFF2-40B4-BE49-F238E27FC236}">
                    <a16:creationId xmlns:a16="http://schemas.microsoft.com/office/drawing/2014/main" id="{4C2FC1B6-7191-438D-8C76-A2152C2047DE}"/>
                  </a:ext>
                </a:extLst>
              </p:cNvPr>
              <p:cNvSpPr>
                <a:spLocks/>
              </p:cNvSpPr>
              <p:nvPr/>
            </p:nvSpPr>
            <p:spPr bwMode="auto">
              <a:xfrm>
                <a:off x="6800850" y="3179763"/>
                <a:ext cx="293688" cy="495300"/>
              </a:xfrm>
              <a:custGeom>
                <a:avLst/>
                <a:gdLst>
                  <a:gd name="T0" fmla="*/ 0 w 185"/>
                  <a:gd name="T1" fmla="*/ 0 h 312"/>
                  <a:gd name="T2" fmla="*/ 0 w 185"/>
                  <a:gd name="T3" fmla="*/ 61 h 312"/>
                  <a:gd name="T4" fmla="*/ 63 w 185"/>
                  <a:gd name="T5" fmla="*/ 61 h 312"/>
                  <a:gd name="T6" fmla="*/ 63 w 185"/>
                  <a:gd name="T7" fmla="*/ 312 h 312"/>
                  <a:gd name="T8" fmla="*/ 122 w 185"/>
                  <a:gd name="T9" fmla="*/ 312 h 312"/>
                  <a:gd name="T10" fmla="*/ 122 w 185"/>
                  <a:gd name="T11" fmla="*/ 61 h 312"/>
                  <a:gd name="T12" fmla="*/ 185 w 185"/>
                  <a:gd name="T13" fmla="*/ 61 h 312"/>
                  <a:gd name="T14" fmla="*/ 185 w 185"/>
                  <a:gd name="T15" fmla="*/ 0 h 312"/>
                  <a:gd name="T16" fmla="*/ 0 w 185"/>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12">
                    <a:moveTo>
                      <a:pt x="0" y="0"/>
                    </a:moveTo>
                    <a:lnTo>
                      <a:pt x="0" y="61"/>
                    </a:lnTo>
                    <a:lnTo>
                      <a:pt x="63" y="61"/>
                    </a:lnTo>
                    <a:lnTo>
                      <a:pt x="63" y="312"/>
                    </a:lnTo>
                    <a:lnTo>
                      <a:pt x="122" y="312"/>
                    </a:lnTo>
                    <a:lnTo>
                      <a:pt x="122" y="61"/>
                    </a:lnTo>
                    <a:lnTo>
                      <a:pt x="185" y="61"/>
                    </a:lnTo>
                    <a:lnTo>
                      <a:pt x="1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grpSp>
        <p:sp>
          <p:nvSpPr>
            <p:cNvPr id="140" name="Freeform 5">
              <a:extLst>
                <a:ext uri="{FF2B5EF4-FFF2-40B4-BE49-F238E27FC236}">
                  <a16:creationId xmlns:a16="http://schemas.microsoft.com/office/drawing/2014/main" id="{283C5C49-0048-4D5C-B094-4F1D45DA4FB1}"/>
                </a:ext>
              </a:extLst>
            </p:cNvPr>
            <p:cNvSpPr>
              <a:spLocks noEditPoints="1"/>
            </p:cNvSpPr>
            <p:nvPr/>
          </p:nvSpPr>
          <p:spPr bwMode="auto">
            <a:xfrm>
              <a:off x="5802924" y="3187136"/>
              <a:ext cx="624986" cy="712822"/>
            </a:xfrm>
            <a:custGeom>
              <a:avLst/>
              <a:gdLst>
                <a:gd name="T0" fmla="*/ 153 w 154"/>
                <a:gd name="T1" fmla="*/ 29 h 176"/>
                <a:gd name="T2" fmla="*/ 153 w 154"/>
                <a:gd name="T3" fmla="*/ 29 h 176"/>
                <a:gd name="T4" fmla="*/ 77 w 154"/>
                <a:gd name="T5" fmla="*/ 0 h 176"/>
                <a:gd name="T6" fmla="*/ 1 w 154"/>
                <a:gd name="T7" fmla="*/ 29 h 176"/>
                <a:gd name="T8" fmla="*/ 12 w 154"/>
                <a:gd name="T9" fmla="*/ 114 h 176"/>
                <a:gd name="T10" fmla="*/ 77 w 154"/>
                <a:gd name="T11" fmla="*/ 176 h 176"/>
                <a:gd name="T12" fmla="*/ 142 w 154"/>
                <a:gd name="T13" fmla="*/ 114 h 176"/>
                <a:gd name="T14" fmla="*/ 153 w 154"/>
                <a:gd name="T15" fmla="*/ 29 h 176"/>
                <a:gd name="T16" fmla="*/ 137 w 154"/>
                <a:gd name="T17" fmla="*/ 40 h 176"/>
                <a:gd name="T18" fmla="*/ 127 w 154"/>
                <a:gd name="T19" fmla="*/ 107 h 176"/>
                <a:gd name="T20" fmla="*/ 77 w 154"/>
                <a:gd name="T21" fmla="*/ 159 h 176"/>
                <a:gd name="T22" fmla="*/ 27 w 154"/>
                <a:gd name="T23" fmla="*/ 107 h 176"/>
                <a:gd name="T24" fmla="*/ 17 w 154"/>
                <a:gd name="T25" fmla="*/ 40 h 176"/>
                <a:gd name="T26" fmla="*/ 77 w 154"/>
                <a:gd name="T27" fmla="*/ 17 h 176"/>
                <a:gd name="T28" fmla="*/ 137 w 154"/>
                <a:gd name="T29" fmla="*/ 40 h 176"/>
                <a:gd name="T30" fmla="*/ 126 w 154"/>
                <a:gd name="T31" fmla="*/ 56 h 176"/>
                <a:gd name="T32" fmla="*/ 118 w 154"/>
                <a:gd name="T33" fmla="*/ 104 h 176"/>
                <a:gd name="T34" fmla="*/ 77 w 154"/>
                <a:gd name="T35" fmla="*/ 147 h 176"/>
                <a:gd name="T36" fmla="*/ 44 w 154"/>
                <a:gd name="T37" fmla="*/ 118 h 176"/>
                <a:gd name="T38" fmla="*/ 126 w 154"/>
                <a:gd name="T39" fmla="*/ 56 h 176"/>
                <a:gd name="T40" fmla="*/ 120 w 154"/>
                <a:gd name="T41" fmla="*/ 46 h 176"/>
                <a:gd name="T42" fmla="*/ 38 w 154"/>
                <a:gd name="T43" fmla="*/ 108 h 176"/>
                <a:gd name="T44" fmla="*/ 36 w 154"/>
                <a:gd name="T45" fmla="*/ 104 h 176"/>
                <a:gd name="T46" fmla="*/ 28 w 154"/>
                <a:gd name="T47" fmla="*/ 49 h 176"/>
                <a:gd name="T48" fmla="*/ 77 w 154"/>
                <a:gd name="T49" fmla="*/ 29 h 176"/>
                <a:gd name="T50" fmla="*/ 120 w 154"/>
                <a:gd name="T51" fmla="*/ 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76">
                  <a:moveTo>
                    <a:pt x="153" y="29"/>
                  </a:moveTo>
                  <a:cubicBezTo>
                    <a:pt x="153" y="29"/>
                    <a:pt x="153" y="29"/>
                    <a:pt x="153" y="29"/>
                  </a:cubicBezTo>
                  <a:cubicBezTo>
                    <a:pt x="77" y="0"/>
                    <a:pt x="77" y="0"/>
                    <a:pt x="77" y="0"/>
                  </a:cubicBezTo>
                  <a:cubicBezTo>
                    <a:pt x="1" y="29"/>
                    <a:pt x="1" y="29"/>
                    <a:pt x="1" y="29"/>
                  </a:cubicBezTo>
                  <a:cubicBezTo>
                    <a:pt x="1" y="48"/>
                    <a:pt x="0" y="88"/>
                    <a:pt x="12" y="114"/>
                  </a:cubicBezTo>
                  <a:cubicBezTo>
                    <a:pt x="23" y="139"/>
                    <a:pt x="44" y="164"/>
                    <a:pt x="77" y="176"/>
                  </a:cubicBezTo>
                  <a:cubicBezTo>
                    <a:pt x="110" y="164"/>
                    <a:pt x="130" y="139"/>
                    <a:pt x="142" y="114"/>
                  </a:cubicBezTo>
                  <a:cubicBezTo>
                    <a:pt x="154" y="88"/>
                    <a:pt x="153" y="48"/>
                    <a:pt x="153" y="29"/>
                  </a:cubicBezTo>
                  <a:close/>
                  <a:moveTo>
                    <a:pt x="137" y="40"/>
                  </a:moveTo>
                  <a:cubicBezTo>
                    <a:pt x="136" y="62"/>
                    <a:pt x="136" y="90"/>
                    <a:pt x="127" y="107"/>
                  </a:cubicBezTo>
                  <a:cubicBezTo>
                    <a:pt x="117" y="129"/>
                    <a:pt x="101" y="149"/>
                    <a:pt x="77" y="159"/>
                  </a:cubicBezTo>
                  <a:cubicBezTo>
                    <a:pt x="53" y="149"/>
                    <a:pt x="36" y="129"/>
                    <a:pt x="27" y="107"/>
                  </a:cubicBezTo>
                  <a:cubicBezTo>
                    <a:pt x="18" y="90"/>
                    <a:pt x="18" y="62"/>
                    <a:pt x="17" y="40"/>
                  </a:cubicBezTo>
                  <a:cubicBezTo>
                    <a:pt x="77" y="17"/>
                    <a:pt x="77" y="17"/>
                    <a:pt x="77" y="17"/>
                  </a:cubicBezTo>
                  <a:cubicBezTo>
                    <a:pt x="137" y="40"/>
                    <a:pt x="137" y="40"/>
                    <a:pt x="137" y="40"/>
                  </a:cubicBezTo>
                  <a:close/>
                  <a:moveTo>
                    <a:pt x="126" y="56"/>
                  </a:moveTo>
                  <a:cubicBezTo>
                    <a:pt x="125" y="72"/>
                    <a:pt x="124" y="91"/>
                    <a:pt x="118" y="104"/>
                  </a:cubicBezTo>
                  <a:cubicBezTo>
                    <a:pt x="110" y="121"/>
                    <a:pt x="96" y="138"/>
                    <a:pt x="77" y="147"/>
                  </a:cubicBezTo>
                  <a:cubicBezTo>
                    <a:pt x="63" y="141"/>
                    <a:pt x="52" y="130"/>
                    <a:pt x="44" y="118"/>
                  </a:cubicBezTo>
                  <a:lnTo>
                    <a:pt x="126" y="56"/>
                  </a:lnTo>
                  <a:close/>
                  <a:moveTo>
                    <a:pt x="120" y="46"/>
                  </a:moveTo>
                  <a:cubicBezTo>
                    <a:pt x="38" y="108"/>
                    <a:pt x="38" y="108"/>
                    <a:pt x="38" y="108"/>
                  </a:cubicBezTo>
                  <a:cubicBezTo>
                    <a:pt x="37" y="107"/>
                    <a:pt x="37" y="105"/>
                    <a:pt x="36" y="104"/>
                  </a:cubicBezTo>
                  <a:cubicBezTo>
                    <a:pt x="29" y="88"/>
                    <a:pt x="28" y="64"/>
                    <a:pt x="28" y="49"/>
                  </a:cubicBezTo>
                  <a:cubicBezTo>
                    <a:pt x="77" y="29"/>
                    <a:pt x="77" y="29"/>
                    <a:pt x="77" y="29"/>
                  </a:cubicBezTo>
                  <a:lnTo>
                    <a:pt x="120" y="46"/>
                  </a:lnTo>
                  <a:close/>
                </a:path>
              </a:pathLst>
            </a:custGeom>
            <a:solidFill>
              <a:srgbClr val="000000"/>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sz="3600" kern="0">
                <a:solidFill>
                  <a:prstClr val="black"/>
                </a:solidFill>
                <a:latin typeface="맑은 고딕" panose="020F0502020204030204"/>
              </a:endParaRPr>
            </a:p>
          </p:txBody>
        </p:sp>
      </p:grpSp>
      <p:sp>
        <p:nvSpPr>
          <p:cNvPr id="147" name="직사각형 1">
            <a:extLst>
              <a:ext uri="{FF2B5EF4-FFF2-40B4-BE49-F238E27FC236}">
                <a16:creationId xmlns:a16="http://schemas.microsoft.com/office/drawing/2014/main" id="{6BF3A57E-539B-4B27-BBB8-DDABFB524F0F}"/>
              </a:ext>
            </a:extLst>
          </p:cNvPr>
          <p:cNvSpPr/>
          <p:nvPr/>
        </p:nvSpPr>
        <p:spPr>
          <a:xfrm>
            <a:off x="0" y="0"/>
            <a:ext cx="18288000" cy="2628900"/>
          </a:xfrm>
          <a:prstGeom prst="rect">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a:solidFill>
                <a:prstClr val="white"/>
              </a:solidFill>
              <a:latin typeface="맑은 고딕" panose="020F0502020204030204"/>
            </a:endParaRPr>
          </a:p>
        </p:txBody>
      </p:sp>
      <p:sp>
        <p:nvSpPr>
          <p:cNvPr id="148" name="01_텍스트">
            <a:extLst>
              <a:ext uri="{FF2B5EF4-FFF2-40B4-BE49-F238E27FC236}">
                <a16:creationId xmlns:a16="http://schemas.microsoft.com/office/drawing/2014/main" id="{1370D086-5D69-40E1-983A-5FC3C4A17B1D}"/>
              </a:ext>
            </a:extLst>
          </p:cNvPr>
          <p:cNvSpPr/>
          <p:nvPr/>
        </p:nvSpPr>
        <p:spPr>
          <a:xfrm>
            <a:off x="943040" y="1542314"/>
            <a:ext cx="16148042" cy="681533"/>
          </a:xfrm>
          <a:prstGeom prst="rect">
            <a:avLst/>
          </a:prstGeom>
        </p:spPr>
        <p:txBody>
          <a:bodyPr wrap="square" lIns="0" tIns="0" rIns="0" bIns="0" anchor="t" anchorCtr="0">
            <a:spAutoFit/>
            <a:scene3d>
              <a:camera prst="orthographicFront"/>
              <a:lightRig rig="threePt" dir="t"/>
            </a:scene3d>
            <a:sp3d>
              <a:bevelT w="1270" h="1270"/>
            </a:sp3d>
          </a:bodyPr>
          <a:lstStyle/>
          <a:p>
            <a:pPr defTabSz="1371531" eaLnBrk="0" fontAlgn="base" latinLnBrk="1" hangingPunct="0">
              <a:lnSpc>
                <a:spcPct val="120000"/>
              </a:lnSpc>
              <a:spcBef>
                <a:spcPct val="0"/>
              </a:spcBef>
              <a:spcAft>
                <a:spcPct val="0"/>
              </a:spcAft>
            </a:pPr>
            <a:r>
              <a:rPr lang="en-US" altLang="ko-KR" sz="195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Hanwha Vision </a:t>
            </a:r>
            <a:r>
              <a:rPr lang="fr-FR" altLang="ko-KR" sz="195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gère une équipe de réponse aux failles de sécurité (S-CERT) afin de prévenir les atteintes illégales et non autorisées à la sécurité provenant de sources externes et les failles de sécurité internes.</a:t>
            </a:r>
            <a:endParaRPr lang="en-US" altLang="ko-KR" sz="195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149" name="직사각형 49">
            <a:extLst>
              <a:ext uri="{FF2B5EF4-FFF2-40B4-BE49-F238E27FC236}">
                <a16:creationId xmlns:a16="http://schemas.microsoft.com/office/drawing/2014/main" id="{30E954AF-01FA-4663-B1E1-9515E904E3F6}"/>
              </a:ext>
            </a:extLst>
          </p:cNvPr>
          <p:cNvSpPr/>
          <p:nvPr/>
        </p:nvSpPr>
        <p:spPr>
          <a:xfrm>
            <a:off x="0" y="9215441"/>
            <a:ext cx="18288000" cy="1071563"/>
          </a:xfrm>
          <a:prstGeom prst="rect">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sz="3600" kern="0" dirty="0">
              <a:solidFill>
                <a:prstClr val="white"/>
              </a:solidFill>
              <a:latin typeface="맑은 고딕" panose="020F0502020204030204"/>
            </a:endParaRPr>
          </a:p>
        </p:txBody>
      </p:sp>
      <p:grpSp>
        <p:nvGrpSpPr>
          <p:cNvPr id="150" name="그룹 14">
            <a:extLst>
              <a:ext uri="{FF2B5EF4-FFF2-40B4-BE49-F238E27FC236}">
                <a16:creationId xmlns:a16="http://schemas.microsoft.com/office/drawing/2014/main" id="{5874E654-39C9-49FB-ACF0-DBEC8FA3D13E}"/>
              </a:ext>
            </a:extLst>
          </p:cNvPr>
          <p:cNvGrpSpPr/>
          <p:nvPr/>
        </p:nvGrpSpPr>
        <p:grpSpPr>
          <a:xfrm>
            <a:off x="12732958" y="6194654"/>
            <a:ext cx="5241536" cy="1273756"/>
            <a:chOff x="4330290" y="2738574"/>
            <a:chExt cx="3494354" cy="849168"/>
          </a:xfrm>
        </p:grpSpPr>
        <p:sp>
          <p:nvSpPr>
            <p:cNvPr id="151" name="01_텍스트">
              <a:extLst>
                <a:ext uri="{FF2B5EF4-FFF2-40B4-BE49-F238E27FC236}">
                  <a16:creationId xmlns:a16="http://schemas.microsoft.com/office/drawing/2014/main" id="{EDA317E3-98C3-4B5B-A2A6-9AC921355918}"/>
                </a:ext>
              </a:extLst>
            </p:cNvPr>
            <p:cNvSpPr/>
            <p:nvPr/>
          </p:nvSpPr>
          <p:spPr>
            <a:xfrm>
              <a:off x="5379164" y="2947569"/>
              <a:ext cx="2445480" cy="430886"/>
            </a:xfrm>
            <a:prstGeom prst="rect">
              <a:avLst/>
            </a:prstGeom>
          </p:spPr>
          <p:txBody>
            <a:bodyPr wrap="square" lIns="0" tIns="0" rIns="0" bIns="0" anchor="ctr" anchorCtr="0">
              <a:spAutoFit/>
              <a:scene3d>
                <a:camera prst="orthographicFront"/>
                <a:lightRig rig="threePt" dir="t"/>
              </a:scene3d>
              <a:sp3d>
                <a:bevelT w="1270" h="1270"/>
              </a:sp3d>
            </a:bodyPr>
            <a:lstStyle/>
            <a:p>
              <a:pPr defTabSz="1371531" eaLnBrk="0" fontAlgn="base" latinLnBrk="1" hangingPunct="0">
                <a:spcBef>
                  <a:spcPct val="0"/>
                </a:spcBef>
                <a:spcAft>
                  <a:spcPct val="0"/>
                </a:spcAft>
                <a:defRPr/>
              </a:pP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Acquisition de certifications de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sécurité</a:t>
              </a:r>
              <a:endPar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2" name="타원 90">
              <a:extLst>
                <a:ext uri="{FF2B5EF4-FFF2-40B4-BE49-F238E27FC236}">
                  <a16:creationId xmlns:a16="http://schemas.microsoft.com/office/drawing/2014/main" id="{73316103-6BF9-4D39-89A3-877095809F81}"/>
                </a:ext>
              </a:extLst>
            </p:cNvPr>
            <p:cNvSpPr/>
            <p:nvPr/>
          </p:nvSpPr>
          <p:spPr>
            <a:xfrm>
              <a:off x="4330290" y="2738574"/>
              <a:ext cx="857660" cy="849168"/>
            </a:xfrm>
            <a:prstGeom prst="ellipse">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kern="0">
                <a:solidFill>
                  <a:prstClr val="white"/>
                </a:solidFill>
                <a:latin typeface="맑은 고딕" panose="020F0502020204030204"/>
              </a:endParaRPr>
            </a:p>
          </p:txBody>
        </p:sp>
        <p:sp>
          <p:nvSpPr>
            <p:cNvPr id="153" name="Freeform 5">
              <a:extLst>
                <a:ext uri="{FF2B5EF4-FFF2-40B4-BE49-F238E27FC236}">
                  <a16:creationId xmlns:a16="http://schemas.microsoft.com/office/drawing/2014/main" id="{4ABE43C9-4E5D-4FCF-B204-19C25FF1ED38}"/>
                </a:ext>
              </a:extLst>
            </p:cNvPr>
            <p:cNvSpPr>
              <a:spLocks noEditPoints="1"/>
            </p:cNvSpPr>
            <p:nvPr/>
          </p:nvSpPr>
          <p:spPr bwMode="auto">
            <a:xfrm>
              <a:off x="4604239" y="2940696"/>
              <a:ext cx="309763" cy="444925"/>
            </a:xfrm>
            <a:custGeom>
              <a:avLst/>
              <a:gdLst>
                <a:gd name="T0" fmla="*/ 1241 w 1705"/>
                <a:gd name="T1" fmla="*/ 533 h 2475"/>
                <a:gd name="T2" fmla="*/ 422 w 1705"/>
                <a:gd name="T3" fmla="*/ 533 h 2475"/>
                <a:gd name="T4" fmla="*/ 1192 w 1705"/>
                <a:gd name="T5" fmla="*/ 680 h 2475"/>
                <a:gd name="T6" fmla="*/ 1200 w 1705"/>
                <a:gd name="T7" fmla="*/ 2048 h 2475"/>
                <a:gd name="T8" fmla="*/ 757 w 1705"/>
                <a:gd name="T9" fmla="*/ 1923 h 2475"/>
                <a:gd name="T10" fmla="*/ 131 w 1705"/>
                <a:gd name="T11" fmla="*/ 1860 h 2475"/>
                <a:gd name="T12" fmla="*/ 1476 w 1705"/>
                <a:gd name="T13" fmla="*/ 131 h 2475"/>
                <a:gd name="T14" fmla="*/ 1521 w 1705"/>
                <a:gd name="T15" fmla="*/ 1895 h 2475"/>
                <a:gd name="T16" fmla="*/ 1664 w 1705"/>
                <a:gd name="T17" fmla="*/ 189 h 2475"/>
                <a:gd name="T18" fmla="*/ 0 w 1705"/>
                <a:gd name="T19" fmla="*/ 189 h 2475"/>
                <a:gd name="T20" fmla="*/ 850 w 1705"/>
                <a:gd name="T21" fmla="*/ 2048 h 2475"/>
                <a:gd name="T22" fmla="*/ 1364 w 1705"/>
                <a:gd name="T23" fmla="*/ 1029 h 2475"/>
                <a:gd name="T24" fmla="*/ 324 w 1705"/>
                <a:gd name="T25" fmla="*/ 955 h 2475"/>
                <a:gd name="T26" fmla="*/ 324 w 1705"/>
                <a:gd name="T27" fmla="*/ 1053 h 2475"/>
                <a:gd name="T28" fmla="*/ 754 w 1705"/>
                <a:gd name="T29" fmla="*/ 1223 h 2475"/>
                <a:gd name="T30" fmla="*/ 349 w 1705"/>
                <a:gd name="T31" fmla="*/ 1321 h 2475"/>
                <a:gd name="T32" fmla="*/ 349 w 1705"/>
                <a:gd name="T33" fmla="*/ 1490 h 2475"/>
                <a:gd name="T34" fmla="*/ 562 w 1705"/>
                <a:gd name="T35" fmla="*/ 1589 h 2475"/>
                <a:gd name="T36" fmla="*/ 1294 w 1705"/>
                <a:gd name="T37" fmla="*/ 1876 h 2475"/>
                <a:gd name="T38" fmla="*/ 1404 w 1705"/>
                <a:gd name="T39" fmla="*/ 1724 h 2475"/>
                <a:gd name="T40" fmla="*/ 1452 w 1705"/>
                <a:gd name="T41" fmla="*/ 1527 h 2475"/>
                <a:gd name="T42" fmla="*/ 1404 w 1705"/>
                <a:gd name="T43" fmla="*/ 1380 h 2475"/>
                <a:gd name="T44" fmla="*/ 1249 w 1705"/>
                <a:gd name="T45" fmla="*/ 1249 h 2475"/>
                <a:gd name="T46" fmla="*/ 1070 w 1705"/>
                <a:gd name="T47" fmla="*/ 1191 h 2475"/>
                <a:gd name="T48" fmla="*/ 912 w 1705"/>
                <a:gd name="T49" fmla="*/ 1174 h 2475"/>
                <a:gd name="T50" fmla="*/ 837 w 1705"/>
                <a:gd name="T51" fmla="*/ 1249 h 2475"/>
                <a:gd name="T52" fmla="*/ 683 w 1705"/>
                <a:gd name="T53" fmla="*/ 1380 h 2475"/>
                <a:gd name="T54" fmla="*/ 635 w 1705"/>
                <a:gd name="T55" fmla="*/ 1528 h 2475"/>
                <a:gd name="T56" fmla="*/ 684 w 1705"/>
                <a:gd name="T57" fmla="*/ 1724 h 2475"/>
                <a:gd name="T58" fmla="*/ 794 w 1705"/>
                <a:gd name="T59" fmla="*/ 1877 h 2475"/>
                <a:gd name="T60" fmla="*/ 967 w 1705"/>
                <a:gd name="T61" fmla="*/ 1983 h 2475"/>
                <a:gd name="T62" fmla="*/ 1122 w 1705"/>
                <a:gd name="T63" fmla="*/ 1983 h 2475"/>
                <a:gd name="T64" fmla="*/ 1294 w 1705"/>
                <a:gd name="T65" fmla="*/ 1876 h 2475"/>
                <a:gd name="T66" fmla="*/ 952 w 1705"/>
                <a:gd name="T67" fmla="*/ 1298 h 2475"/>
                <a:gd name="T68" fmla="*/ 1164 w 1705"/>
                <a:gd name="T69" fmla="*/ 1577 h 2475"/>
                <a:gd name="T70" fmla="*/ 1225 w 1705"/>
                <a:gd name="T71" fmla="*/ 1427 h 2475"/>
                <a:gd name="T72" fmla="*/ 967 w 1705"/>
                <a:gd name="T73" fmla="*/ 1344 h 2475"/>
                <a:gd name="T74" fmla="*/ 808 w 1705"/>
                <a:gd name="T75" fmla="*/ 1563 h 2475"/>
                <a:gd name="T76" fmla="*/ 946 w 1705"/>
                <a:gd name="T77" fmla="*/ 1648 h 2475"/>
                <a:gd name="T78" fmla="*/ 976 w 1705"/>
                <a:gd name="T79" fmla="*/ 1810 h 2475"/>
                <a:gd name="T80" fmla="*/ 1226 w 1705"/>
                <a:gd name="T81" fmla="*/ 1726 h 2475"/>
                <a:gd name="T82" fmla="*/ 1164 w 1705"/>
                <a:gd name="T83" fmla="*/ 1577 h 2475"/>
                <a:gd name="T84" fmla="*/ 1297 w 1705"/>
                <a:gd name="T85" fmla="*/ 1912 h 2475"/>
                <a:gd name="T86" fmla="*/ 1388 w 1705"/>
                <a:gd name="T87" fmla="*/ 2312 h 2475"/>
                <a:gd name="T88" fmla="*/ 1690 w 1705"/>
                <a:gd name="T89" fmla="*/ 2211 h 2475"/>
                <a:gd name="T90" fmla="*/ 1131 w 1705"/>
                <a:gd name="T91" fmla="*/ 2019 h 2475"/>
                <a:gd name="T92" fmla="*/ 1087 w 1705"/>
                <a:gd name="T93" fmla="*/ 2007 h 2475"/>
                <a:gd name="T94" fmla="*/ 910 w 1705"/>
                <a:gd name="T95" fmla="*/ 2018 h 2475"/>
                <a:gd name="T96" fmla="*/ 894 w 1705"/>
                <a:gd name="T97" fmla="*/ 2471 h 2475"/>
                <a:gd name="T98" fmla="*/ 1197 w 1705"/>
                <a:gd name="T99" fmla="*/ 2374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5" h="2475">
                  <a:moveTo>
                    <a:pt x="1192" y="680"/>
                  </a:moveTo>
                  <a:cubicBezTo>
                    <a:pt x="1219" y="680"/>
                    <a:pt x="1241" y="658"/>
                    <a:pt x="1241" y="631"/>
                  </a:cubicBezTo>
                  <a:cubicBezTo>
                    <a:pt x="1241" y="533"/>
                    <a:pt x="1241" y="533"/>
                    <a:pt x="1241" y="533"/>
                  </a:cubicBezTo>
                  <a:cubicBezTo>
                    <a:pt x="1241" y="506"/>
                    <a:pt x="1219" y="484"/>
                    <a:pt x="1192" y="484"/>
                  </a:cubicBezTo>
                  <a:cubicBezTo>
                    <a:pt x="471" y="484"/>
                    <a:pt x="471" y="484"/>
                    <a:pt x="471" y="484"/>
                  </a:cubicBezTo>
                  <a:cubicBezTo>
                    <a:pt x="444" y="484"/>
                    <a:pt x="422" y="506"/>
                    <a:pt x="422" y="533"/>
                  </a:cubicBezTo>
                  <a:cubicBezTo>
                    <a:pt x="422" y="631"/>
                    <a:pt x="422" y="631"/>
                    <a:pt x="422" y="631"/>
                  </a:cubicBezTo>
                  <a:cubicBezTo>
                    <a:pt x="422" y="658"/>
                    <a:pt x="444" y="680"/>
                    <a:pt x="471" y="680"/>
                  </a:cubicBezTo>
                  <a:lnTo>
                    <a:pt x="1192" y="680"/>
                  </a:lnTo>
                  <a:close/>
                  <a:moveTo>
                    <a:pt x="1195" y="2036"/>
                  </a:moveTo>
                  <a:cubicBezTo>
                    <a:pt x="1195" y="2040"/>
                    <a:pt x="1196" y="2044"/>
                    <a:pt x="1197" y="2048"/>
                  </a:cubicBezTo>
                  <a:cubicBezTo>
                    <a:pt x="1200" y="2048"/>
                    <a:pt x="1200" y="2048"/>
                    <a:pt x="1200" y="2048"/>
                  </a:cubicBezTo>
                  <a:cubicBezTo>
                    <a:pt x="1198" y="2044"/>
                    <a:pt x="1196" y="2040"/>
                    <a:pt x="1195" y="2036"/>
                  </a:cubicBezTo>
                  <a:close/>
                  <a:moveTo>
                    <a:pt x="814" y="1977"/>
                  </a:moveTo>
                  <a:cubicBezTo>
                    <a:pt x="804" y="1952"/>
                    <a:pt x="783" y="1930"/>
                    <a:pt x="757" y="1923"/>
                  </a:cubicBezTo>
                  <a:cubicBezTo>
                    <a:pt x="747" y="1922"/>
                    <a:pt x="737" y="1920"/>
                    <a:pt x="727" y="1917"/>
                  </a:cubicBezTo>
                  <a:cubicBezTo>
                    <a:pt x="188" y="1917"/>
                    <a:pt x="188" y="1917"/>
                    <a:pt x="188" y="1917"/>
                  </a:cubicBezTo>
                  <a:cubicBezTo>
                    <a:pt x="155" y="1917"/>
                    <a:pt x="131" y="1893"/>
                    <a:pt x="131" y="1860"/>
                  </a:cubicBezTo>
                  <a:cubicBezTo>
                    <a:pt x="131" y="189"/>
                    <a:pt x="131" y="189"/>
                    <a:pt x="131" y="189"/>
                  </a:cubicBezTo>
                  <a:cubicBezTo>
                    <a:pt x="131" y="156"/>
                    <a:pt x="155" y="131"/>
                    <a:pt x="188" y="131"/>
                  </a:cubicBezTo>
                  <a:cubicBezTo>
                    <a:pt x="1476" y="131"/>
                    <a:pt x="1476" y="131"/>
                    <a:pt x="1476" y="131"/>
                  </a:cubicBezTo>
                  <a:cubicBezTo>
                    <a:pt x="1509" y="131"/>
                    <a:pt x="1533" y="156"/>
                    <a:pt x="1533" y="189"/>
                  </a:cubicBezTo>
                  <a:cubicBezTo>
                    <a:pt x="1533" y="1860"/>
                    <a:pt x="1533" y="1860"/>
                    <a:pt x="1533" y="1860"/>
                  </a:cubicBezTo>
                  <a:cubicBezTo>
                    <a:pt x="1533" y="1874"/>
                    <a:pt x="1529" y="1886"/>
                    <a:pt x="1521" y="1895"/>
                  </a:cubicBezTo>
                  <a:cubicBezTo>
                    <a:pt x="1550" y="1928"/>
                    <a:pt x="1579" y="1961"/>
                    <a:pt x="1607" y="1994"/>
                  </a:cubicBezTo>
                  <a:cubicBezTo>
                    <a:pt x="1642" y="1960"/>
                    <a:pt x="1664" y="1912"/>
                    <a:pt x="1664" y="1860"/>
                  </a:cubicBezTo>
                  <a:cubicBezTo>
                    <a:pt x="1664" y="189"/>
                    <a:pt x="1664" y="189"/>
                    <a:pt x="1664" y="189"/>
                  </a:cubicBezTo>
                  <a:cubicBezTo>
                    <a:pt x="1664" y="85"/>
                    <a:pt x="1579" y="0"/>
                    <a:pt x="1476" y="0"/>
                  </a:cubicBezTo>
                  <a:cubicBezTo>
                    <a:pt x="188" y="0"/>
                    <a:pt x="188" y="0"/>
                    <a:pt x="188" y="0"/>
                  </a:cubicBezTo>
                  <a:cubicBezTo>
                    <a:pt x="85" y="0"/>
                    <a:pt x="0" y="85"/>
                    <a:pt x="0" y="189"/>
                  </a:cubicBezTo>
                  <a:cubicBezTo>
                    <a:pt x="0" y="1860"/>
                    <a:pt x="0" y="1860"/>
                    <a:pt x="0" y="1860"/>
                  </a:cubicBezTo>
                  <a:cubicBezTo>
                    <a:pt x="0" y="1963"/>
                    <a:pt x="85" y="2048"/>
                    <a:pt x="188" y="2048"/>
                  </a:cubicBezTo>
                  <a:cubicBezTo>
                    <a:pt x="850" y="2048"/>
                    <a:pt x="850" y="2048"/>
                    <a:pt x="850" y="2048"/>
                  </a:cubicBezTo>
                  <a:cubicBezTo>
                    <a:pt x="850" y="2043"/>
                    <a:pt x="851" y="2038"/>
                    <a:pt x="851" y="2032"/>
                  </a:cubicBezTo>
                  <a:cubicBezTo>
                    <a:pt x="860" y="2006"/>
                    <a:pt x="825" y="1996"/>
                    <a:pt x="814" y="1977"/>
                  </a:cubicBezTo>
                  <a:close/>
                  <a:moveTo>
                    <a:pt x="1364" y="1029"/>
                  </a:moveTo>
                  <a:cubicBezTo>
                    <a:pt x="1364" y="980"/>
                    <a:pt x="1364" y="980"/>
                    <a:pt x="1364" y="980"/>
                  </a:cubicBezTo>
                  <a:cubicBezTo>
                    <a:pt x="1364" y="966"/>
                    <a:pt x="1353" y="955"/>
                    <a:pt x="1340" y="955"/>
                  </a:cubicBezTo>
                  <a:cubicBezTo>
                    <a:pt x="324" y="955"/>
                    <a:pt x="324" y="955"/>
                    <a:pt x="324" y="955"/>
                  </a:cubicBezTo>
                  <a:cubicBezTo>
                    <a:pt x="310" y="955"/>
                    <a:pt x="299" y="966"/>
                    <a:pt x="299" y="980"/>
                  </a:cubicBezTo>
                  <a:cubicBezTo>
                    <a:pt x="299" y="1029"/>
                    <a:pt x="299" y="1029"/>
                    <a:pt x="299" y="1029"/>
                  </a:cubicBezTo>
                  <a:cubicBezTo>
                    <a:pt x="299" y="1042"/>
                    <a:pt x="310" y="1053"/>
                    <a:pt x="324" y="1053"/>
                  </a:cubicBezTo>
                  <a:cubicBezTo>
                    <a:pt x="1340" y="1053"/>
                    <a:pt x="1340" y="1053"/>
                    <a:pt x="1340" y="1053"/>
                  </a:cubicBezTo>
                  <a:cubicBezTo>
                    <a:pt x="1353" y="1053"/>
                    <a:pt x="1364" y="1042"/>
                    <a:pt x="1364" y="1029"/>
                  </a:cubicBezTo>
                  <a:close/>
                  <a:moveTo>
                    <a:pt x="754" y="1223"/>
                  </a:moveTo>
                  <a:cubicBezTo>
                    <a:pt x="349" y="1223"/>
                    <a:pt x="349" y="1223"/>
                    <a:pt x="349" y="1223"/>
                  </a:cubicBezTo>
                  <a:cubicBezTo>
                    <a:pt x="321" y="1223"/>
                    <a:pt x="299" y="1245"/>
                    <a:pt x="299" y="1272"/>
                  </a:cubicBezTo>
                  <a:cubicBezTo>
                    <a:pt x="299" y="1299"/>
                    <a:pt x="321" y="1321"/>
                    <a:pt x="349" y="1321"/>
                  </a:cubicBezTo>
                  <a:cubicBezTo>
                    <a:pt x="639" y="1321"/>
                    <a:pt x="639" y="1321"/>
                    <a:pt x="639" y="1321"/>
                  </a:cubicBezTo>
                  <a:cubicBezTo>
                    <a:pt x="668" y="1267"/>
                    <a:pt x="728" y="1241"/>
                    <a:pt x="754" y="1223"/>
                  </a:cubicBezTo>
                  <a:close/>
                  <a:moveTo>
                    <a:pt x="349" y="1490"/>
                  </a:moveTo>
                  <a:cubicBezTo>
                    <a:pt x="321" y="1490"/>
                    <a:pt x="299" y="1512"/>
                    <a:pt x="299" y="1540"/>
                  </a:cubicBezTo>
                  <a:cubicBezTo>
                    <a:pt x="299" y="1567"/>
                    <a:pt x="321" y="1589"/>
                    <a:pt x="349" y="1589"/>
                  </a:cubicBezTo>
                  <a:cubicBezTo>
                    <a:pt x="562" y="1589"/>
                    <a:pt x="562" y="1589"/>
                    <a:pt x="562" y="1589"/>
                  </a:cubicBezTo>
                  <a:cubicBezTo>
                    <a:pt x="561" y="1554"/>
                    <a:pt x="570" y="1519"/>
                    <a:pt x="589" y="1490"/>
                  </a:cubicBezTo>
                  <a:lnTo>
                    <a:pt x="349" y="1490"/>
                  </a:lnTo>
                  <a:close/>
                  <a:moveTo>
                    <a:pt x="1294" y="1876"/>
                  </a:moveTo>
                  <a:cubicBezTo>
                    <a:pt x="1344" y="1860"/>
                    <a:pt x="1344" y="1860"/>
                    <a:pt x="1344" y="1860"/>
                  </a:cubicBezTo>
                  <a:cubicBezTo>
                    <a:pt x="1380" y="1848"/>
                    <a:pt x="1405" y="1815"/>
                    <a:pt x="1404" y="1777"/>
                  </a:cubicBezTo>
                  <a:cubicBezTo>
                    <a:pt x="1404" y="1724"/>
                    <a:pt x="1404" y="1724"/>
                    <a:pt x="1404" y="1724"/>
                  </a:cubicBezTo>
                  <a:cubicBezTo>
                    <a:pt x="1404" y="1705"/>
                    <a:pt x="1410" y="1687"/>
                    <a:pt x="1421" y="1672"/>
                  </a:cubicBezTo>
                  <a:cubicBezTo>
                    <a:pt x="1452" y="1629"/>
                    <a:pt x="1452" y="1629"/>
                    <a:pt x="1452" y="1629"/>
                  </a:cubicBezTo>
                  <a:cubicBezTo>
                    <a:pt x="1475" y="1599"/>
                    <a:pt x="1474" y="1558"/>
                    <a:pt x="1452" y="1527"/>
                  </a:cubicBezTo>
                  <a:cubicBezTo>
                    <a:pt x="1421" y="1484"/>
                    <a:pt x="1421" y="1484"/>
                    <a:pt x="1421" y="1484"/>
                  </a:cubicBezTo>
                  <a:cubicBezTo>
                    <a:pt x="1410" y="1469"/>
                    <a:pt x="1404" y="1451"/>
                    <a:pt x="1404" y="1433"/>
                  </a:cubicBezTo>
                  <a:cubicBezTo>
                    <a:pt x="1404" y="1380"/>
                    <a:pt x="1404" y="1380"/>
                    <a:pt x="1404" y="1380"/>
                  </a:cubicBezTo>
                  <a:cubicBezTo>
                    <a:pt x="1404" y="1342"/>
                    <a:pt x="1380" y="1308"/>
                    <a:pt x="1344" y="1297"/>
                  </a:cubicBezTo>
                  <a:cubicBezTo>
                    <a:pt x="1293" y="1281"/>
                    <a:pt x="1293" y="1281"/>
                    <a:pt x="1293" y="1281"/>
                  </a:cubicBezTo>
                  <a:cubicBezTo>
                    <a:pt x="1276" y="1275"/>
                    <a:pt x="1260" y="1264"/>
                    <a:pt x="1249" y="1249"/>
                  </a:cubicBezTo>
                  <a:cubicBezTo>
                    <a:pt x="1218" y="1206"/>
                    <a:pt x="1218" y="1206"/>
                    <a:pt x="1218" y="1206"/>
                  </a:cubicBezTo>
                  <a:cubicBezTo>
                    <a:pt x="1196" y="1175"/>
                    <a:pt x="1157" y="1163"/>
                    <a:pt x="1121" y="1174"/>
                  </a:cubicBezTo>
                  <a:cubicBezTo>
                    <a:pt x="1070" y="1191"/>
                    <a:pt x="1070" y="1191"/>
                    <a:pt x="1070" y="1191"/>
                  </a:cubicBezTo>
                  <a:cubicBezTo>
                    <a:pt x="1053" y="1197"/>
                    <a:pt x="1034" y="1197"/>
                    <a:pt x="1016" y="1191"/>
                  </a:cubicBezTo>
                  <a:cubicBezTo>
                    <a:pt x="966" y="1174"/>
                    <a:pt x="966" y="1174"/>
                    <a:pt x="966" y="1174"/>
                  </a:cubicBezTo>
                  <a:cubicBezTo>
                    <a:pt x="948" y="1169"/>
                    <a:pt x="929" y="1169"/>
                    <a:pt x="912" y="1174"/>
                  </a:cubicBezTo>
                  <a:cubicBezTo>
                    <a:pt x="912" y="1174"/>
                    <a:pt x="912" y="1174"/>
                    <a:pt x="912" y="1174"/>
                  </a:cubicBezTo>
                  <a:cubicBezTo>
                    <a:pt x="895" y="1180"/>
                    <a:pt x="880" y="1191"/>
                    <a:pt x="869" y="1206"/>
                  </a:cubicBezTo>
                  <a:cubicBezTo>
                    <a:pt x="837" y="1249"/>
                    <a:pt x="837" y="1249"/>
                    <a:pt x="837" y="1249"/>
                  </a:cubicBezTo>
                  <a:cubicBezTo>
                    <a:pt x="827" y="1264"/>
                    <a:pt x="811" y="1276"/>
                    <a:pt x="794" y="1281"/>
                  </a:cubicBezTo>
                  <a:cubicBezTo>
                    <a:pt x="743" y="1297"/>
                    <a:pt x="743" y="1297"/>
                    <a:pt x="743" y="1297"/>
                  </a:cubicBezTo>
                  <a:cubicBezTo>
                    <a:pt x="707" y="1309"/>
                    <a:pt x="683" y="1343"/>
                    <a:pt x="683" y="1380"/>
                  </a:cubicBezTo>
                  <a:cubicBezTo>
                    <a:pt x="683" y="1434"/>
                    <a:pt x="683" y="1434"/>
                    <a:pt x="683" y="1434"/>
                  </a:cubicBezTo>
                  <a:cubicBezTo>
                    <a:pt x="683" y="1452"/>
                    <a:pt x="678" y="1470"/>
                    <a:pt x="667" y="1485"/>
                  </a:cubicBezTo>
                  <a:cubicBezTo>
                    <a:pt x="635" y="1528"/>
                    <a:pt x="635" y="1528"/>
                    <a:pt x="635" y="1528"/>
                  </a:cubicBezTo>
                  <a:cubicBezTo>
                    <a:pt x="613" y="1558"/>
                    <a:pt x="613" y="1600"/>
                    <a:pt x="635" y="1630"/>
                  </a:cubicBezTo>
                  <a:cubicBezTo>
                    <a:pt x="667" y="1673"/>
                    <a:pt x="667" y="1673"/>
                    <a:pt x="667" y="1673"/>
                  </a:cubicBezTo>
                  <a:cubicBezTo>
                    <a:pt x="678" y="1688"/>
                    <a:pt x="684" y="1706"/>
                    <a:pt x="684" y="1724"/>
                  </a:cubicBezTo>
                  <a:cubicBezTo>
                    <a:pt x="683" y="1778"/>
                    <a:pt x="683" y="1778"/>
                    <a:pt x="683" y="1778"/>
                  </a:cubicBezTo>
                  <a:cubicBezTo>
                    <a:pt x="683" y="1815"/>
                    <a:pt x="708" y="1849"/>
                    <a:pt x="744" y="1860"/>
                  </a:cubicBezTo>
                  <a:cubicBezTo>
                    <a:pt x="794" y="1877"/>
                    <a:pt x="794" y="1877"/>
                    <a:pt x="794" y="1877"/>
                  </a:cubicBezTo>
                  <a:cubicBezTo>
                    <a:pt x="812" y="1882"/>
                    <a:pt x="827" y="1893"/>
                    <a:pt x="838" y="1908"/>
                  </a:cubicBezTo>
                  <a:cubicBezTo>
                    <a:pt x="869" y="1952"/>
                    <a:pt x="869" y="1952"/>
                    <a:pt x="869" y="1952"/>
                  </a:cubicBezTo>
                  <a:cubicBezTo>
                    <a:pt x="891" y="1982"/>
                    <a:pt x="931" y="1995"/>
                    <a:pt x="967" y="1983"/>
                  </a:cubicBezTo>
                  <a:cubicBezTo>
                    <a:pt x="1017" y="1966"/>
                    <a:pt x="1017" y="1966"/>
                    <a:pt x="1017" y="1966"/>
                  </a:cubicBezTo>
                  <a:cubicBezTo>
                    <a:pt x="1035" y="1961"/>
                    <a:pt x="1054" y="1961"/>
                    <a:pt x="1071" y="1966"/>
                  </a:cubicBezTo>
                  <a:cubicBezTo>
                    <a:pt x="1122" y="1983"/>
                    <a:pt x="1122" y="1983"/>
                    <a:pt x="1122" y="1983"/>
                  </a:cubicBezTo>
                  <a:cubicBezTo>
                    <a:pt x="1158" y="1995"/>
                    <a:pt x="1197" y="1982"/>
                    <a:pt x="1219" y="1951"/>
                  </a:cubicBezTo>
                  <a:cubicBezTo>
                    <a:pt x="1250" y="1908"/>
                    <a:pt x="1250" y="1908"/>
                    <a:pt x="1250" y="1908"/>
                  </a:cubicBezTo>
                  <a:cubicBezTo>
                    <a:pt x="1261" y="1893"/>
                    <a:pt x="1276" y="1882"/>
                    <a:pt x="1294" y="1876"/>
                  </a:cubicBezTo>
                  <a:close/>
                  <a:moveTo>
                    <a:pt x="1135" y="1859"/>
                  </a:moveTo>
                  <a:cubicBezTo>
                    <a:pt x="981" y="1909"/>
                    <a:pt x="814" y="1824"/>
                    <a:pt x="764" y="1670"/>
                  </a:cubicBezTo>
                  <a:cubicBezTo>
                    <a:pt x="713" y="1516"/>
                    <a:pt x="798" y="1349"/>
                    <a:pt x="952" y="1298"/>
                  </a:cubicBezTo>
                  <a:cubicBezTo>
                    <a:pt x="1107" y="1248"/>
                    <a:pt x="1274" y="1333"/>
                    <a:pt x="1324" y="1487"/>
                  </a:cubicBezTo>
                  <a:cubicBezTo>
                    <a:pt x="1374" y="1642"/>
                    <a:pt x="1290" y="1809"/>
                    <a:pt x="1135" y="1859"/>
                  </a:cubicBezTo>
                  <a:close/>
                  <a:moveTo>
                    <a:pt x="1164" y="1577"/>
                  </a:moveTo>
                  <a:cubicBezTo>
                    <a:pt x="1241" y="1449"/>
                    <a:pt x="1241" y="1449"/>
                    <a:pt x="1241" y="1449"/>
                  </a:cubicBezTo>
                  <a:cubicBezTo>
                    <a:pt x="1245" y="1444"/>
                    <a:pt x="1244" y="1438"/>
                    <a:pt x="1241" y="1433"/>
                  </a:cubicBezTo>
                  <a:cubicBezTo>
                    <a:pt x="1237" y="1428"/>
                    <a:pt x="1231" y="1426"/>
                    <a:pt x="1225" y="1427"/>
                  </a:cubicBezTo>
                  <a:cubicBezTo>
                    <a:pt x="1080" y="1462"/>
                    <a:pt x="1080" y="1462"/>
                    <a:pt x="1080" y="1462"/>
                  </a:cubicBezTo>
                  <a:cubicBezTo>
                    <a:pt x="983" y="1349"/>
                    <a:pt x="983" y="1349"/>
                    <a:pt x="983" y="1349"/>
                  </a:cubicBezTo>
                  <a:cubicBezTo>
                    <a:pt x="979" y="1344"/>
                    <a:pt x="973" y="1343"/>
                    <a:pt x="967" y="1344"/>
                  </a:cubicBezTo>
                  <a:cubicBezTo>
                    <a:pt x="962" y="1346"/>
                    <a:pt x="958" y="1351"/>
                    <a:pt x="957" y="1357"/>
                  </a:cubicBezTo>
                  <a:cubicBezTo>
                    <a:pt x="945" y="1506"/>
                    <a:pt x="945" y="1506"/>
                    <a:pt x="945" y="1506"/>
                  </a:cubicBezTo>
                  <a:cubicBezTo>
                    <a:pt x="808" y="1563"/>
                    <a:pt x="808" y="1563"/>
                    <a:pt x="808" y="1563"/>
                  </a:cubicBezTo>
                  <a:cubicBezTo>
                    <a:pt x="802" y="1566"/>
                    <a:pt x="799" y="1571"/>
                    <a:pt x="799" y="1577"/>
                  </a:cubicBezTo>
                  <a:cubicBezTo>
                    <a:pt x="799" y="1583"/>
                    <a:pt x="802" y="1588"/>
                    <a:pt x="808" y="1591"/>
                  </a:cubicBezTo>
                  <a:cubicBezTo>
                    <a:pt x="946" y="1648"/>
                    <a:pt x="946" y="1648"/>
                    <a:pt x="946" y="1648"/>
                  </a:cubicBezTo>
                  <a:cubicBezTo>
                    <a:pt x="958" y="1796"/>
                    <a:pt x="958" y="1796"/>
                    <a:pt x="958" y="1796"/>
                  </a:cubicBezTo>
                  <a:cubicBezTo>
                    <a:pt x="958" y="1801"/>
                    <a:pt x="960" y="1805"/>
                    <a:pt x="964" y="1807"/>
                  </a:cubicBezTo>
                  <a:cubicBezTo>
                    <a:pt x="967" y="1810"/>
                    <a:pt x="972" y="1811"/>
                    <a:pt x="976" y="1810"/>
                  </a:cubicBezTo>
                  <a:cubicBezTo>
                    <a:pt x="979" y="1809"/>
                    <a:pt x="982" y="1807"/>
                    <a:pt x="984" y="1805"/>
                  </a:cubicBezTo>
                  <a:cubicBezTo>
                    <a:pt x="1081" y="1692"/>
                    <a:pt x="1081" y="1692"/>
                    <a:pt x="1081" y="1692"/>
                  </a:cubicBezTo>
                  <a:cubicBezTo>
                    <a:pt x="1226" y="1726"/>
                    <a:pt x="1226" y="1726"/>
                    <a:pt x="1226" y="1726"/>
                  </a:cubicBezTo>
                  <a:cubicBezTo>
                    <a:pt x="1231" y="1727"/>
                    <a:pt x="1238" y="1725"/>
                    <a:pt x="1241" y="1720"/>
                  </a:cubicBezTo>
                  <a:cubicBezTo>
                    <a:pt x="1244" y="1716"/>
                    <a:pt x="1245" y="1709"/>
                    <a:pt x="1242" y="1704"/>
                  </a:cubicBezTo>
                  <a:lnTo>
                    <a:pt x="1164" y="1577"/>
                  </a:lnTo>
                  <a:close/>
                  <a:moveTo>
                    <a:pt x="1701" y="2189"/>
                  </a:moveTo>
                  <a:cubicBezTo>
                    <a:pt x="1411" y="1855"/>
                    <a:pt x="1411" y="1855"/>
                    <a:pt x="1411" y="1855"/>
                  </a:cubicBezTo>
                  <a:cubicBezTo>
                    <a:pt x="1384" y="1891"/>
                    <a:pt x="1335" y="1895"/>
                    <a:pt x="1297" y="1912"/>
                  </a:cubicBezTo>
                  <a:cubicBezTo>
                    <a:pt x="1269" y="1930"/>
                    <a:pt x="1256" y="1963"/>
                    <a:pt x="1233" y="1986"/>
                  </a:cubicBezTo>
                  <a:cubicBezTo>
                    <a:pt x="1378" y="2304"/>
                    <a:pt x="1378" y="2304"/>
                    <a:pt x="1378" y="2304"/>
                  </a:cubicBezTo>
                  <a:cubicBezTo>
                    <a:pt x="1380" y="2308"/>
                    <a:pt x="1384" y="2311"/>
                    <a:pt x="1388" y="2312"/>
                  </a:cubicBezTo>
                  <a:cubicBezTo>
                    <a:pt x="1393" y="2312"/>
                    <a:pt x="1398" y="2310"/>
                    <a:pt x="1400" y="2307"/>
                  </a:cubicBezTo>
                  <a:cubicBezTo>
                    <a:pt x="1484" y="2201"/>
                    <a:pt x="1484" y="2201"/>
                    <a:pt x="1484" y="2201"/>
                  </a:cubicBezTo>
                  <a:cubicBezTo>
                    <a:pt x="1690" y="2211"/>
                    <a:pt x="1690" y="2211"/>
                    <a:pt x="1690" y="2211"/>
                  </a:cubicBezTo>
                  <a:cubicBezTo>
                    <a:pt x="1696" y="2212"/>
                    <a:pt x="1701" y="2209"/>
                    <a:pt x="1703" y="2204"/>
                  </a:cubicBezTo>
                  <a:cubicBezTo>
                    <a:pt x="1705" y="2199"/>
                    <a:pt x="1705" y="2193"/>
                    <a:pt x="1701" y="2189"/>
                  </a:cubicBezTo>
                  <a:close/>
                  <a:moveTo>
                    <a:pt x="1131" y="2019"/>
                  </a:moveTo>
                  <a:cubicBezTo>
                    <a:pt x="1118" y="2017"/>
                    <a:pt x="1104" y="2014"/>
                    <a:pt x="1092" y="2009"/>
                  </a:cubicBezTo>
                  <a:cubicBezTo>
                    <a:pt x="1091" y="2009"/>
                    <a:pt x="1089" y="2008"/>
                    <a:pt x="1088" y="2007"/>
                  </a:cubicBezTo>
                  <a:cubicBezTo>
                    <a:pt x="1087" y="2007"/>
                    <a:pt x="1087" y="2007"/>
                    <a:pt x="1087" y="2007"/>
                  </a:cubicBezTo>
                  <a:cubicBezTo>
                    <a:pt x="1064" y="1996"/>
                    <a:pt x="1038" y="1994"/>
                    <a:pt x="1014" y="2002"/>
                  </a:cubicBezTo>
                  <a:cubicBezTo>
                    <a:pt x="983" y="2017"/>
                    <a:pt x="945" y="2026"/>
                    <a:pt x="910" y="2018"/>
                  </a:cubicBezTo>
                  <a:cubicBezTo>
                    <a:pt x="910" y="2018"/>
                    <a:pt x="910" y="2018"/>
                    <a:pt x="910" y="2018"/>
                  </a:cubicBezTo>
                  <a:cubicBezTo>
                    <a:pt x="872" y="2459"/>
                    <a:pt x="872" y="2459"/>
                    <a:pt x="872" y="2459"/>
                  </a:cubicBezTo>
                  <a:cubicBezTo>
                    <a:pt x="872" y="2465"/>
                    <a:pt x="875" y="2470"/>
                    <a:pt x="879" y="2472"/>
                  </a:cubicBezTo>
                  <a:cubicBezTo>
                    <a:pt x="884" y="2475"/>
                    <a:pt x="890" y="2474"/>
                    <a:pt x="894" y="2471"/>
                  </a:cubicBezTo>
                  <a:cubicBezTo>
                    <a:pt x="1055" y="2341"/>
                    <a:pt x="1055" y="2341"/>
                    <a:pt x="1055" y="2341"/>
                  </a:cubicBezTo>
                  <a:cubicBezTo>
                    <a:pt x="1185" y="2377"/>
                    <a:pt x="1185" y="2377"/>
                    <a:pt x="1185" y="2377"/>
                  </a:cubicBezTo>
                  <a:cubicBezTo>
                    <a:pt x="1189" y="2378"/>
                    <a:pt x="1194" y="2377"/>
                    <a:pt x="1197" y="2374"/>
                  </a:cubicBezTo>
                  <a:cubicBezTo>
                    <a:pt x="1201" y="2371"/>
                    <a:pt x="1202" y="2366"/>
                    <a:pt x="1201" y="2362"/>
                  </a:cubicBezTo>
                  <a:lnTo>
                    <a:pt x="1131" y="2019"/>
                  </a:lnTo>
                  <a:close/>
                </a:path>
              </a:pathLst>
            </a:custGeom>
            <a:solidFill>
              <a:srgbClr val="000000"/>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kern="0">
                <a:solidFill>
                  <a:prstClr val="black"/>
                </a:solidFill>
                <a:latin typeface="맑은 고딕" panose="020F0502020204030204"/>
              </a:endParaRPr>
            </a:p>
          </p:txBody>
        </p:sp>
      </p:grpSp>
      <p:grpSp>
        <p:nvGrpSpPr>
          <p:cNvPr id="154" name="그룹 25">
            <a:extLst>
              <a:ext uri="{FF2B5EF4-FFF2-40B4-BE49-F238E27FC236}">
                <a16:creationId xmlns:a16="http://schemas.microsoft.com/office/drawing/2014/main" id="{F5AA14BA-5D40-4C2B-BBFB-A58FE8992884}"/>
              </a:ext>
            </a:extLst>
          </p:cNvPr>
          <p:cNvGrpSpPr/>
          <p:nvPr/>
        </p:nvGrpSpPr>
        <p:grpSpPr>
          <a:xfrm>
            <a:off x="7428886" y="6168553"/>
            <a:ext cx="4990043" cy="1273755"/>
            <a:chOff x="7975190" y="4300674"/>
            <a:chExt cx="3326693" cy="849168"/>
          </a:xfrm>
        </p:grpSpPr>
        <p:grpSp>
          <p:nvGrpSpPr>
            <p:cNvPr id="155" name="그룹 24">
              <a:extLst>
                <a:ext uri="{FF2B5EF4-FFF2-40B4-BE49-F238E27FC236}">
                  <a16:creationId xmlns:a16="http://schemas.microsoft.com/office/drawing/2014/main" id="{A42CAF14-B627-46D8-AAE7-828F0E16BF5D}"/>
                </a:ext>
              </a:extLst>
            </p:cNvPr>
            <p:cNvGrpSpPr/>
            <p:nvPr/>
          </p:nvGrpSpPr>
          <p:grpSpPr>
            <a:xfrm>
              <a:off x="7975190" y="4300674"/>
              <a:ext cx="3326693" cy="849168"/>
              <a:chOff x="7979430" y="4300674"/>
              <a:chExt cx="3326693" cy="849168"/>
            </a:xfrm>
          </p:grpSpPr>
          <p:sp>
            <p:nvSpPr>
              <p:cNvPr id="157" name="01_텍스트">
                <a:extLst>
                  <a:ext uri="{FF2B5EF4-FFF2-40B4-BE49-F238E27FC236}">
                    <a16:creationId xmlns:a16="http://schemas.microsoft.com/office/drawing/2014/main" id="{DBAC1ECE-1CAA-412A-A399-A87B1C088F58}"/>
                  </a:ext>
                </a:extLst>
              </p:cNvPr>
              <p:cNvSpPr/>
              <p:nvPr/>
            </p:nvSpPr>
            <p:spPr>
              <a:xfrm>
                <a:off x="9019915" y="4509687"/>
                <a:ext cx="2286208" cy="430886"/>
              </a:xfrm>
              <a:prstGeom prst="rect">
                <a:avLst/>
              </a:prstGeom>
            </p:spPr>
            <p:txBody>
              <a:bodyPr wrap="square" lIns="0" tIns="0" rIns="0" bIns="0" anchor="ctr" anchorCtr="0">
                <a:spAutoFit/>
                <a:scene3d>
                  <a:camera prst="orthographicFront"/>
                  <a:lightRig rig="threePt" dir="t"/>
                </a:scene3d>
                <a:sp3d>
                  <a:bevelT w="1270" h="1270"/>
                </a:sp3d>
              </a:bodyPr>
              <a:lstStyle/>
              <a:p>
                <a:pPr defTabSz="1371531" eaLnBrk="0" fontAlgn="base" latinLnBrk="1" hangingPunct="0">
                  <a:spcBef>
                    <a:spcPct val="0"/>
                  </a:spcBef>
                  <a:spcAft>
                    <a:spcPct val="0"/>
                  </a:spcAft>
                  <a:defRPr/>
                </a:pP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Développement</a:t>
                </a: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 de solution de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sécurité</a:t>
                </a:r>
                <a:endPar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8" name="타원 94">
                <a:extLst>
                  <a:ext uri="{FF2B5EF4-FFF2-40B4-BE49-F238E27FC236}">
                    <a16:creationId xmlns:a16="http://schemas.microsoft.com/office/drawing/2014/main" id="{260D55A8-E7F9-4110-996F-FFC520B86289}"/>
                  </a:ext>
                </a:extLst>
              </p:cNvPr>
              <p:cNvSpPr/>
              <p:nvPr/>
            </p:nvSpPr>
            <p:spPr>
              <a:xfrm>
                <a:off x="7979430" y="4300674"/>
                <a:ext cx="857660" cy="849168"/>
              </a:xfrm>
              <a:prstGeom prst="ellipse">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kern="0">
                  <a:solidFill>
                    <a:prstClr val="white"/>
                  </a:solidFill>
                  <a:latin typeface="Tahoma" panose="020B0604030504040204" pitchFamily="34" charset="0"/>
                  <a:cs typeface="Tahoma" panose="020B0604030504040204" pitchFamily="34" charset="0"/>
                </a:endParaRPr>
              </a:p>
            </p:txBody>
          </p:sp>
        </p:grpSp>
        <p:sp>
          <p:nvSpPr>
            <p:cNvPr id="156" name="Freeform 9">
              <a:extLst>
                <a:ext uri="{FF2B5EF4-FFF2-40B4-BE49-F238E27FC236}">
                  <a16:creationId xmlns:a16="http://schemas.microsoft.com/office/drawing/2014/main" id="{A4C150F1-1BFE-447D-88EB-CB8790A4365E}"/>
                </a:ext>
              </a:extLst>
            </p:cNvPr>
            <p:cNvSpPr>
              <a:spLocks noEditPoints="1"/>
            </p:cNvSpPr>
            <p:nvPr/>
          </p:nvSpPr>
          <p:spPr bwMode="auto">
            <a:xfrm>
              <a:off x="8212956" y="4561267"/>
              <a:ext cx="390608" cy="327982"/>
            </a:xfrm>
            <a:custGeom>
              <a:avLst/>
              <a:gdLst>
                <a:gd name="T0" fmla="*/ 32 w 304"/>
                <a:gd name="T1" fmla="*/ 38 h 257"/>
                <a:gd name="T2" fmla="*/ 48 w 304"/>
                <a:gd name="T3" fmla="*/ 38 h 257"/>
                <a:gd name="T4" fmla="*/ 65 w 304"/>
                <a:gd name="T5" fmla="*/ 30 h 257"/>
                <a:gd name="T6" fmla="*/ 65 w 304"/>
                <a:gd name="T7" fmla="*/ 46 h 257"/>
                <a:gd name="T8" fmla="*/ 65 w 304"/>
                <a:gd name="T9" fmla="*/ 30 h 257"/>
                <a:gd name="T10" fmla="*/ 34 w 304"/>
                <a:gd name="T11" fmla="*/ 0 h 257"/>
                <a:gd name="T12" fmla="*/ 0 w 304"/>
                <a:gd name="T13" fmla="*/ 247 h 257"/>
                <a:gd name="T14" fmla="*/ 294 w 304"/>
                <a:gd name="T15" fmla="*/ 257 h 257"/>
                <a:gd name="T16" fmla="*/ 304 w 304"/>
                <a:gd name="T17" fmla="*/ 34 h 257"/>
                <a:gd name="T18" fmla="*/ 284 w 304"/>
                <a:gd name="T19" fmla="*/ 237 h 257"/>
                <a:gd name="T20" fmla="*/ 20 w 304"/>
                <a:gd name="T21" fmla="*/ 76 h 257"/>
                <a:gd name="T22" fmla="*/ 284 w 304"/>
                <a:gd name="T23" fmla="*/ 237 h 257"/>
                <a:gd name="T24" fmla="*/ 20 w 304"/>
                <a:gd name="T25" fmla="*/ 56 h 257"/>
                <a:gd name="T26" fmla="*/ 34 w 304"/>
                <a:gd name="T27" fmla="*/ 20 h 257"/>
                <a:gd name="T28" fmla="*/ 284 w 304"/>
                <a:gd name="T29" fmla="*/ 34 h 257"/>
                <a:gd name="T30" fmla="*/ 107 w 304"/>
                <a:gd name="T31" fmla="*/ 185 h 257"/>
                <a:gd name="T32" fmla="*/ 113 w 304"/>
                <a:gd name="T33" fmla="*/ 209 h 257"/>
                <a:gd name="T34" fmla="*/ 140 w 304"/>
                <a:gd name="T35" fmla="*/ 209 h 257"/>
                <a:gd name="T36" fmla="*/ 162 w 304"/>
                <a:gd name="T37" fmla="*/ 222 h 257"/>
                <a:gd name="T38" fmla="*/ 181 w 304"/>
                <a:gd name="T39" fmla="*/ 202 h 257"/>
                <a:gd name="T40" fmla="*/ 205 w 304"/>
                <a:gd name="T41" fmla="*/ 196 h 257"/>
                <a:gd name="T42" fmla="*/ 205 w 304"/>
                <a:gd name="T43" fmla="*/ 168 h 257"/>
                <a:gd name="T44" fmla="*/ 217 w 304"/>
                <a:gd name="T45" fmla="*/ 147 h 257"/>
                <a:gd name="T46" fmla="*/ 197 w 304"/>
                <a:gd name="T47" fmla="*/ 128 h 257"/>
                <a:gd name="T48" fmla="*/ 191 w 304"/>
                <a:gd name="T49" fmla="*/ 104 h 257"/>
                <a:gd name="T50" fmla="*/ 164 w 304"/>
                <a:gd name="T51" fmla="*/ 104 h 257"/>
                <a:gd name="T52" fmla="*/ 142 w 304"/>
                <a:gd name="T53" fmla="*/ 91 h 257"/>
                <a:gd name="T54" fmla="*/ 123 w 304"/>
                <a:gd name="T55" fmla="*/ 111 h 257"/>
                <a:gd name="T56" fmla="*/ 99 w 304"/>
                <a:gd name="T57" fmla="*/ 117 h 257"/>
                <a:gd name="T58" fmla="*/ 100 w 304"/>
                <a:gd name="T59" fmla="*/ 145 h 257"/>
                <a:gd name="T60" fmla="*/ 87 w 304"/>
                <a:gd name="T61" fmla="*/ 166 h 257"/>
                <a:gd name="T62" fmla="*/ 107 w 304"/>
                <a:gd name="T63" fmla="*/ 185 h 257"/>
                <a:gd name="T64" fmla="*/ 187 w 304"/>
                <a:gd name="T65" fmla="*/ 156 h 257"/>
                <a:gd name="T66" fmla="*/ 117 w 304"/>
                <a:gd name="T67" fmla="*/ 15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4" h="257">
                  <a:moveTo>
                    <a:pt x="40" y="30"/>
                  </a:moveTo>
                  <a:cubicBezTo>
                    <a:pt x="35" y="30"/>
                    <a:pt x="32" y="34"/>
                    <a:pt x="32" y="38"/>
                  </a:cubicBezTo>
                  <a:cubicBezTo>
                    <a:pt x="32" y="43"/>
                    <a:pt x="35" y="46"/>
                    <a:pt x="40" y="46"/>
                  </a:cubicBezTo>
                  <a:cubicBezTo>
                    <a:pt x="44" y="46"/>
                    <a:pt x="48" y="43"/>
                    <a:pt x="48" y="38"/>
                  </a:cubicBezTo>
                  <a:cubicBezTo>
                    <a:pt x="48" y="34"/>
                    <a:pt x="44" y="30"/>
                    <a:pt x="40" y="30"/>
                  </a:cubicBezTo>
                  <a:close/>
                  <a:moveTo>
                    <a:pt x="65" y="30"/>
                  </a:moveTo>
                  <a:cubicBezTo>
                    <a:pt x="60" y="30"/>
                    <a:pt x="57" y="34"/>
                    <a:pt x="57" y="38"/>
                  </a:cubicBezTo>
                  <a:cubicBezTo>
                    <a:pt x="57" y="43"/>
                    <a:pt x="60" y="46"/>
                    <a:pt x="65" y="46"/>
                  </a:cubicBezTo>
                  <a:cubicBezTo>
                    <a:pt x="69" y="46"/>
                    <a:pt x="73" y="43"/>
                    <a:pt x="73" y="38"/>
                  </a:cubicBezTo>
                  <a:cubicBezTo>
                    <a:pt x="73" y="34"/>
                    <a:pt x="69" y="30"/>
                    <a:pt x="65" y="30"/>
                  </a:cubicBezTo>
                  <a:close/>
                  <a:moveTo>
                    <a:pt x="270" y="0"/>
                  </a:moveTo>
                  <a:cubicBezTo>
                    <a:pt x="34" y="0"/>
                    <a:pt x="34" y="0"/>
                    <a:pt x="34" y="0"/>
                  </a:cubicBezTo>
                  <a:cubicBezTo>
                    <a:pt x="15" y="0"/>
                    <a:pt x="0" y="15"/>
                    <a:pt x="0" y="34"/>
                  </a:cubicBezTo>
                  <a:cubicBezTo>
                    <a:pt x="0" y="247"/>
                    <a:pt x="0" y="247"/>
                    <a:pt x="0" y="247"/>
                  </a:cubicBezTo>
                  <a:cubicBezTo>
                    <a:pt x="0" y="252"/>
                    <a:pt x="5" y="257"/>
                    <a:pt x="10" y="257"/>
                  </a:cubicBezTo>
                  <a:cubicBezTo>
                    <a:pt x="294" y="257"/>
                    <a:pt x="294" y="257"/>
                    <a:pt x="294" y="257"/>
                  </a:cubicBezTo>
                  <a:cubicBezTo>
                    <a:pt x="299" y="257"/>
                    <a:pt x="304" y="252"/>
                    <a:pt x="304" y="247"/>
                  </a:cubicBezTo>
                  <a:cubicBezTo>
                    <a:pt x="304" y="34"/>
                    <a:pt x="304" y="34"/>
                    <a:pt x="304" y="34"/>
                  </a:cubicBezTo>
                  <a:cubicBezTo>
                    <a:pt x="304" y="15"/>
                    <a:pt x="289" y="0"/>
                    <a:pt x="270" y="0"/>
                  </a:cubicBezTo>
                  <a:close/>
                  <a:moveTo>
                    <a:pt x="284" y="237"/>
                  </a:moveTo>
                  <a:cubicBezTo>
                    <a:pt x="20" y="237"/>
                    <a:pt x="20" y="237"/>
                    <a:pt x="20" y="237"/>
                  </a:cubicBezTo>
                  <a:cubicBezTo>
                    <a:pt x="20" y="76"/>
                    <a:pt x="20" y="76"/>
                    <a:pt x="20" y="76"/>
                  </a:cubicBezTo>
                  <a:cubicBezTo>
                    <a:pt x="284" y="76"/>
                    <a:pt x="284" y="76"/>
                    <a:pt x="284" y="76"/>
                  </a:cubicBezTo>
                  <a:lnTo>
                    <a:pt x="284" y="237"/>
                  </a:lnTo>
                  <a:close/>
                  <a:moveTo>
                    <a:pt x="284" y="56"/>
                  </a:moveTo>
                  <a:cubicBezTo>
                    <a:pt x="20" y="56"/>
                    <a:pt x="20" y="56"/>
                    <a:pt x="20" y="56"/>
                  </a:cubicBezTo>
                  <a:cubicBezTo>
                    <a:pt x="20" y="34"/>
                    <a:pt x="20" y="34"/>
                    <a:pt x="20" y="34"/>
                  </a:cubicBezTo>
                  <a:cubicBezTo>
                    <a:pt x="20" y="26"/>
                    <a:pt x="26" y="20"/>
                    <a:pt x="34" y="20"/>
                  </a:cubicBezTo>
                  <a:cubicBezTo>
                    <a:pt x="270" y="20"/>
                    <a:pt x="270" y="20"/>
                    <a:pt x="270" y="20"/>
                  </a:cubicBezTo>
                  <a:cubicBezTo>
                    <a:pt x="278" y="20"/>
                    <a:pt x="284" y="26"/>
                    <a:pt x="284" y="34"/>
                  </a:cubicBezTo>
                  <a:lnTo>
                    <a:pt x="284" y="56"/>
                  </a:lnTo>
                  <a:close/>
                  <a:moveTo>
                    <a:pt x="107" y="185"/>
                  </a:moveTo>
                  <a:cubicBezTo>
                    <a:pt x="99" y="196"/>
                    <a:pt x="99" y="196"/>
                    <a:pt x="99" y="196"/>
                  </a:cubicBezTo>
                  <a:cubicBezTo>
                    <a:pt x="113" y="209"/>
                    <a:pt x="113" y="209"/>
                    <a:pt x="113" y="209"/>
                  </a:cubicBezTo>
                  <a:cubicBezTo>
                    <a:pt x="123" y="202"/>
                    <a:pt x="123" y="202"/>
                    <a:pt x="123" y="202"/>
                  </a:cubicBezTo>
                  <a:cubicBezTo>
                    <a:pt x="128" y="205"/>
                    <a:pt x="134" y="208"/>
                    <a:pt x="140" y="209"/>
                  </a:cubicBezTo>
                  <a:cubicBezTo>
                    <a:pt x="142" y="222"/>
                    <a:pt x="142" y="222"/>
                    <a:pt x="142" y="222"/>
                  </a:cubicBezTo>
                  <a:cubicBezTo>
                    <a:pt x="162" y="222"/>
                    <a:pt x="162" y="222"/>
                    <a:pt x="162" y="222"/>
                  </a:cubicBezTo>
                  <a:cubicBezTo>
                    <a:pt x="164" y="209"/>
                    <a:pt x="164" y="209"/>
                    <a:pt x="164" y="209"/>
                  </a:cubicBezTo>
                  <a:cubicBezTo>
                    <a:pt x="170" y="208"/>
                    <a:pt x="176" y="205"/>
                    <a:pt x="181" y="202"/>
                  </a:cubicBezTo>
                  <a:cubicBezTo>
                    <a:pt x="191" y="209"/>
                    <a:pt x="191" y="209"/>
                    <a:pt x="191" y="209"/>
                  </a:cubicBezTo>
                  <a:cubicBezTo>
                    <a:pt x="205" y="196"/>
                    <a:pt x="205" y="196"/>
                    <a:pt x="205" y="196"/>
                  </a:cubicBezTo>
                  <a:cubicBezTo>
                    <a:pt x="197" y="185"/>
                    <a:pt x="197" y="185"/>
                    <a:pt x="197" y="185"/>
                  </a:cubicBezTo>
                  <a:cubicBezTo>
                    <a:pt x="201" y="180"/>
                    <a:pt x="203" y="174"/>
                    <a:pt x="205" y="168"/>
                  </a:cubicBezTo>
                  <a:cubicBezTo>
                    <a:pt x="217" y="166"/>
                    <a:pt x="217" y="166"/>
                    <a:pt x="217" y="166"/>
                  </a:cubicBezTo>
                  <a:cubicBezTo>
                    <a:pt x="217" y="147"/>
                    <a:pt x="217" y="147"/>
                    <a:pt x="217" y="147"/>
                  </a:cubicBezTo>
                  <a:cubicBezTo>
                    <a:pt x="205" y="145"/>
                    <a:pt x="205" y="145"/>
                    <a:pt x="205" y="145"/>
                  </a:cubicBezTo>
                  <a:cubicBezTo>
                    <a:pt x="203" y="139"/>
                    <a:pt x="201" y="133"/>
                    <a:pt x="197" y="128"/>
                  </a:cubicBezTo>
                  <a:cubicBezTo>
                    <a:pt x="205" y="117"/>
                    <a:pt x="205" y="117"/>
                    <a:pt x="205" y="117"/>
                  </a:cubicBezTo>
                  <a:cubicBezTo>
                    <a:pt x="191" y="104"/>
                    <a:pt x="191" y="104"/>
                    <a:pt x="191" y="104"/>
                  </a:cubicBezTo>
                  <a:cubicBezTo>
                    <a:pt x="181" y="111"/>
                    <a:pt x="181" y="111"/>
                    <a:pt x="181" y="111"/>
                  </a:cubicBezTo>
                  <a:cubicBezTo>
                    <a:pt x="176" y="108"/>
                    <a:pt x="170" y="105"/>
                    <a:pt x="164" y="104"/>
                  </a:cubicBezTo>
                  <a:cubicBezTo>
                    <a:pt x="162" y="91"/>
                    <a:pt x="162" y="91"/>
                    <a:pt x="162" y="91"/>
                  </a:cubicBezTo>
                  <a:cubicBezTo>
                    <a:pt x="142" y="91"/>
                    <a:pt x="142" y="91"/>
                    <a:pt x="142" y="91"/>
                  </a:cubicBezTo>
                  <a:cubicBezTo>
                    <a:pt x="140" y="104"/>
                    <a:pt x="140" y="104"/>
                    <a:pt x="140" y="104"/>
                  </a:cubicBezTo>
                  <a:cubicBezTo>
                    <a:pt x="134" y="105"/>
                    <a:pt x="128" y="108"/>
                    <a:pt x="123" y="111"/>
                  </a:cubicBezTo>
                  <a:cubicBezTo>
                    <a:pt x="113" y="104"/>
                    <a:pt x="113" y="104"/>
                    <a:pt x="113" y="104"/>
                  </a:cubicBezTo>
                  <a:cubicBezTo>
                    <a:pt x="99" y="117"/>
                    <a:pt x="99" y="117"/>
                    <a:pt x="99" y="117"/>
                  </a:cubicBezTo>
                  <a:cubicBezTo>
                    <a:pt x="107" y="128"/>
                    <a:pt x="107" y="128"/>
                    <a:pt x="107" y="128"/>
                  </a:cubicBezTo>
                  <a:cubicBezTo>
                    <a:pt x="103" y="133"/>
                    <a:pt x="101" y="139"/>
                    <a:pt x="100" y="145"/>
                  </a:cubicBezTo>
                  <a:cubicBezTo>
                    <a:pt x="87" y="147"/>
                    <a:pt x="87" y="147"/>
                    <a:pt x="87" y="147"/>
                  </a:cubicBezTo>
                  <a:cubicBezTo>
                    <a:pt x="87" y="166"/>
                    <a:pt x="87" y="166"/>
                    <a:pt x="87" y="166"/>
                  </a:cubicBezTo>
                  <a:cubicBezTo>
                    <a:pt x="100" y="168"/>
                    <a:pt x="100" y="168"/>
                    <a:pt x="100" y="168"/>
                  </a:cubicBezTo>
                  <a:cubicBezTo>
                    <a:pt x="101" y="174"/>
                    <a:pt x="103" y="180"/>
                    <a:pt x="107" y="185"/>
                  </a:cubicBezTo>
                  <a:close/>
                  <a:moveTo>
                    <a:pt x="152" y="121"/>
                  </a:moveTo>
                  <a:cubicBezTo>
                    <a:pt x="171" y="121"/>
                    <a:pt x="187" y="137"/>
                    <a:pt x="187" y="156"/>
                  </a:cubicBezTo>
                  <a:cubicBezTo>
                    <a:pt x="187" y="176"/>
                    <a:pt x="171" y="192"/>
                    <a:pt x="152" y="192"/>
                  </a:cubicBezTo>
                  <a:cubicBezTo>
                    <a:pt x="133" y="192"/>
                    <a:pt x="117" y="176"/>
                    <a:pt x="117" y="156"/>
                  </a:cubicBezTo>
                  <a:cubicBezTo>
                    <a:pt x="117" y="137"/>
                    <a:pt x="133" y="121"/>
                    <a:pt x="152" y="121"/>
                  </a:cubicBezTo>
                  <a:close/>
                </a:path>
              </a:pathLst>
            </a:custGeom>
            <a:solidFill>
              <a:srgbClr val="000000"/>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kern="0">
                <a:solidFill>
                  <a:prstClr val="black"/>
                </a:solidFill>
                <a:latin typeface="Tahoma" panose="020B0604030504040204" pitchFamily="34" charset="0"/>
                <a:cs typeface="Tahoma" panose="020B0604030504040204" pitchFamily="34" charset="0"/>
              </a:endParaRPr>
            </a:p>
          </p:txBody>
        </p:sp>
      </p:grpSp>
      <p:grpSp>
        <p:nvGrpSpPr>
          <p:cNvPr id="159" name="그룹 16">
            <a:extLst>
              <a:ext uri="{FF2B5EF4-FFF2-40B4-BE49-F238E27FC236}">
                <a16:creationId xmlns:a16="http://schemas.microsoft.com/office/drawing/2014/main" id="{12F199E1-A667-444C-A101-5DE8B9E82CBE}"/>
              </a:ext>
            </a:extLst>
          </p:cNvPr>
          <p:cNvGrpSpPr/>
          <p:nvPr/>
        </p:nvGrpSpPr>
        <p:grpSpPr>
          <a:xfrm>
            <a:off x="7428889" y="3866064"/>
            <a:ext cx="4990037" cy="1273751"/>
            <a:chOff x="4330290" y="3993601"/>
            <a:chExt cx="3326692" cy="849168"/>
          </a:xfrm>
        </p:grpSpPr>
        <p:sp>
          <p:nvSpPr>
            <p:cNvPr id="160" name="01_텍스트">
              <a:extLst>
                <a:ext uri="{FF2B5EF4-FFF2-40B4-BE49-F238E27FC236}">
                  <a16:creationId xmlns:a16="http://schemas.microsoft.com/office/drawing/2014/main" id="{C3932987-1252-4F3E-BE3B-93B22726A5DE}"/>
                </a:ext>
              </a:extLst>
            </p:cNvPr>
            <p:cNvSpPr/>
            <p:nvPr/>
          </p:nvSpPr>
          <p:spPr>
            <a:xfrm>
              <a:off x="5379161" y="4202609"/>
              <a:ext cx="2277821" cy="430888"/>
            </a:xfrm>
            <a:prstGeom prst="rect">
              <a:avLst/>
            </a:prstGeom>
          </p:spPr>
          <p:txBody>
            <a:bodyPr wrap="square" lIns="0" tIns="0" rIns="0" bIns="0" anchor="ctr" anchorCtr="0">
              <a:spAutoFit/>
              <a:scene3d>
                <a:camera prst="orthographicFront"/>
                <a:lightRig rig="threePt" dir="t"/>
              </a:scene3d>
              <a:sp3d>
                <a:bevelT w="1270" h="1270"/>
              </a:sp3d>
            </a:bodyPr>
            <a:lstStyle/>
            <a:p>
              <a:pPr defTabSz="1371531" eaLnBrk="0" fontAlgn="base" latinLnBrk="1" hangingPunct="0">
                <a:spcBef>
                  <a:spcPct val="0"/>
                </a:spcBef>
                <a:spcAft>
                  <a:spcPct val="0"/>
                </a:spcAft>
                <a:defRPr/>
              </a:pP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Réponse</a:t>
              </a: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rapide</a:t>
              </a: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 et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efficace</a:t>
              </a: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 aux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vulnérabilité</a:t>
              </a:r>
              <a:endPar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61" name="그룹 3">
              <a:extLst>
                <a:ext uri="{FF2B5EF4-FFF2-40B4-BE49-F238E27FC236}">
                  <a16:creationId xmlns:a16="http://schemas.microsoft.com/office/drawing/2014/main" id="{26C79DFF-261F-4A3D-A2FA-C338E8FBDBE0}"/>
                </a:ext>
              </a:extLst>
            </p:cNvPr>
            <p:cNvGrpSpPr/>
            <p:nvPr/>
          </p:nvGrpSpPr>
          <p:grpSpPr>
            <a:xfrm>
              <a:off x="4330290" y="3993601"/>
              <a:ext cx="857660" cy="849168"/>
              <a:chOff x="4343109" y="2265595"/>
              <a:chExt cx="857660" cy="849168"/>
            </a:xfrm>
          </p:grpSpPr>
          <p:sp>
            <p:nvSpPr>
              <p:cNvPr id="162" name="타원 86">
                <a:extLst>
                  <a:ext uri="{FF2B5EF4-FFF2-40B4-BE49-F238E27FC236}">
                    <a16:creationId xmlns:a16="http://schemas.microsoft.com/office/drawing/2014/main" id="{28E9B1A4-59F6-4D20-A539-2698C2E0DCA5}"/>
                  </a:ext>
                </a:extLst>
              </p:cNvPr>
              <p:cNvSpPr/>
              <p:nvPr/>
            </p:nvSpPr>
            <p:spPr>
              <a:xfrm>
                <a:off x="4343109" y="2265595"/>
                <a:ext cx="857660" cy="849168"/>
              </a:xfrm>
              <a:prstGeom prst="ellipse">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kern="0">
                  <a:solidFill>
                    <a:prstClr val="white"/>
                  </a:solidFill>
                  <a:latin typeface="Tahoma" panose="020B0604030504040204" pitchFamily="34" charset="0"/>
                  <a:cs typeface="Tahoma" panose="020B0604030504040204" pitchFamily="34" charset="0"/>
                </a:endParaRPr>
              </a:p>
            </p:txBody>
          </p:sp>
          <p:sp>
            <p:nvSpPr>
              <p:cNvPr id="163" name="Freeform 17">
                <a:extLst>
                  <a:ext uri="{FF2B5EF4-FFF2-40B4-BE49-F238E27FC236}">
                    <a16:creationId xmlns:a16="http://schemas.microsoft.com/office/drawing/2014/main" id="{14FAD9BC-3CAB-4C52-BFB0-89BCF225BE9A}"/>
                  </a:ext>
                </a:extLst>
              </p:cNvPr>
              <p:cNvSpPr>
                <a:spLocks noEditPoints="1"/>
              </p:cNvSpPr>
              <p:nvPr/>
            </p:nvSpPr>
            <p:spPr bwMode="auto">
              <a:xfrm>
                <a:off x="4555751" y="2476132"/>
                <a:ext cx="432376" cy="428095"/>
              </a:xfrm>
              <a:custGeom>
                <a:avLst/>
                <a:gdLst>
                  <a:gd name="T0" fmla="*/ 457 w 474"/>
                  <a:gd name="T1" fmla="*/ 398 h 474"/>
                  <a:gd name="T2" fmla="*/ 402 w 474"/>
                  <a:gd name="T3" fmla="*/ 342 h 474"/>
                  <a:gd name="T4" fmla="*/ 402 w 474"/>
                  <a:gd name="T5" fmla="*/ 326 h 474"/>
                  <a:gd name="T6" fmla="*/ 401 w 474"/>
                  <a:gd name="T7" fmla="*/ 325 h 474"/>
                  <a:gd name="T8" fmla="*/ 367 w 474"/>
                  <a:gd name="T9" fmla="*/ 368 h 474"/>
                  <a:gd name="T10" fmla="*/ 325 w 474"/>
                  <a:gd name="T11" fmla="*/ 401 h 474"/>
                  <a:gd name="T12" fmla="*/ 326 w 474"/>
                  <a:gd name="T13" fmla="*/ 402 h 474"/>
                  <a:gd name="T14" fmla="*/ 342 w 474"/>
                  <a:gd name="T15" fmla="*/ 402 h 474"/>
                  <a:gd name="T16" fmla="*/ 397 w 474"/>
                  <a:gd name="T17" fmla="*/ 457 h 474"/>
                  <a:gd name="T18" fmla="*/ 457 w 474"/>
                  <a:gd name="T19" fmla="*/ 457 h 474"/>
                  <a:gd name="T20" fmla="*/ 457 w 474"/>
                  <a:gd name="T21" fmla="*/ 398 h 474"/>
                  <a:gd name="T22" fmla="*/ 347 w 474"/>
                  <a:gd name="T23" fmla="*/ 75 h 474"/>
                  <a:gd name="T24" fmla="*/ 75 w 474"/>
                  <a:gd name="T25" fmla="*/ 75 h 474"/>
                  <a:gd name="T26" fmla="*/ 75 w 474"/>
                  <a:gd name="T27" fmla="*/ 347 h 474"/>
                  <a:gd name="T28" fmla="*/ 346 w 474"/>
                  <a:gd name="T29" fmla="*/ 347 h 474"/>
                  <a:gd name="T30" fmla="*/ 347 w 474"/>
                  <a:gd name="T31" fmla="*/ 75 h 474"/>
                  <a:gd name="T32" fmla="*/ 110 w 474"/>
                  <a:gd name="T33" fmla="*/ 312 h 474"/>
                  <a:gd name="T34" fmla="*/ 110 w 474"/>
                  <a:gd name="T35" fmla="*/ 110 h 474"/>
                  <a:gd name="T36" fmla="*/ 312 w 474"/>
                  <a:gd name="T37" fmla="*/ 110 h 474"/>
                  <a:gd name="T38" fmla="*/ 311 w 474"/>
                  <a:gd name="T39" fmla="*/ 312 h 474"/>
                  <a:gd name="T40" fmla="*/ 110 w 474"/>
                  <a:gd name="T41" fmla="*/ 312 h 474"/>
                  <a:gd name="T42" fmla="*/ 261 w 474"/>
                  <a:gd name="T43" fmla="*/ 175 h 474"/>
                  <a:gd name="T44" fmla="*/ 254 w 474"/>
                  <a:gd name="T45" fmla="*/ 175 h 474"/>
                  <a:gd name="T46" fmla="*/ 254 w 474"/>
                  <a:gd name="T47" fmla="*/ 151 h 474"/>
                  <a:gd name="T48" fmla="*/ 213 w 474"/>
                  <a:gd name="T49" fmla="*/ 110 h 474"/>
                  <a:gd name="T50" fmla="*/ 171 w 474"/>
                  <a:gd name="T51" fmla="*/ 151 h 474"/>
                  <a:gd name="T52" fmla="*/ 171 w 474"/>
                  <a:gd name="T53" fmla="*/ 175 h 474"/>
                  <a:gd name="T54" fmla="*/ 164 w 474"/>
                  <a:gd name="T55" fmla="*/ 175 h 474"/>
                  <a:gd name="T56" fmla="*/ 130 w 474"/>
                  <a:gd name="T57" fmla="*/ 209 h 474"/>
                  <a:gd name="T58" fmla="*/ 130 w 474"/>
                  <a:gd name="T59" fmla="*/ 265 h 474"/>
                  <a:gd name="T60" fmla="*/ 164 w 474"/>
                  <a:gd name="T61" fmla="*/ 299 h 474"/>
                  <a:gd name="T62" fmla="*/ 261 w 474"/>
                  <a:gd name="T63" fmla="*/ 299 h 474"/>
                  <a:gd name="T64" fmla="*/ 295 w 474"/>
                  <a:gd name="T65" fmla="*/ 265 h 474"/>
                  <a:gd name="T66" fmla="*/ 295 w 474"/>
                  <a:gd name="T67" fmla="*/ 209 h 474"/>
                  <a:gd name="T68" fmla="*/ 261 w 474"/>
                  <a:gd name="T69" fmla="*/ 175 h 474"/>
                  <a:gd name="T70" fmla="*/ 198 w 474"/>
                  <a:gd name="T71" fmla="*/ 151 h 474"/>
                  <a:gd name="T72" fmla="*/ 213 w 474"/>
                  <a:gd name="T73" fmla="*/ 137 h 474"/>
                  <a:gd name="T74" fmla="*/ 227 w 474"/>
                  <a:gd name="T75" fmla="*/ 151 h 474"/>
                  <a:gd name="T76" fmla="*/ 227 w 474"/>
                  <a:gd name="T77" fmla="*/ 175 h 474"/>
                  <a:gd name="T78" fmla="*/ 198 w 474"/>
                  <a:gd name="T79" fmla="*/ 175 h 474"/>
                  <a:gd name="T80" fmla="*/ 198 w 474"/>
                  <a:gd name="T81" fmla="*/ 151 h 474"/>
                  <a:gd name="T82" fmla="*/ 268 w 474"/>
                  <a:gd name="T83" fmla="*/ 265 h 474"/>
                  <a:gd name="T84" fmla="*/ 261 w 474"/>
                  <a:gd name="T85" fmla="*/ 272 h 474"/>
                  <a:gd name="T86" fmla="*/ 164 w 474"/>
                  <a:gd name="T87" fmla="*/ 272 h 474"/>
                  <a:gd name="T88" fmla="*/ 157 w 474"/>
                  <a:gd name="T89" fmla="*/ 265 h 474"/>
                  <a:gd name="T90" fmla="*/ 157 w 474"/>
                  <a:gd name="T91" fmla="*/ 209 h 474"/>
                  <a:gd name="T92" fmla="*/ 164 w 474"/>
                  <a:gd name="T93" fmla="*/ 202 h 474"/>
                  <a:gd name="T94" fmla="*/ 261 w 474"/>
                  <a:gd name="T95" fmla="*/ 202 h 474"/>
                  <a:gd name="T96" fmla="*/ 268 w 474"/>
                  <a:gd name="T97" fmla="*/ 209 h 474"/>
                  <a:gd name="T98" fmla="*/ 268 w 474"/>
                  <a:gd name="T99" fmla="*/ 2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4" h="474">
                    <a:moveTo>
                      <a:pt x="457" y="398"/>
                    </a:moveTo>
                    <a:cubicBezTo>
                      <a:pt x="402" y="342"/>
                      <a:pt x="402" y="342"/>
                      <a:pt x="402" y="342"/>
                    </a:cubicBezTo>
                    <a:cubicBezTo>
                      <a:pt x="406" y="338"/>
                      <a:pt x="406" y="330"/>
                      <a:pt x="402" y="326"/>
                    </a:cubicBezTo>
                    <a:cubicBezTo>
                      <a:pt x="401" y="326"/>
                      <a:pt x="401" y="325"/>
                      <a:pt x="401" y="325"/>
                    </a:cubicBezTo>
                    <a:cubicBezTo>
                      <a:pt x="392" y="340"/>
                      <a:pt x="381" y="355"/>
                      <a:pt x="367" y="368"/>
                    </a:cubicBezTo>
                    <a:cubicBezTo>
                      <a:pt x="354" y="381"/>
                      <a:pt x="340" y="392"/>
                      <a:pt x="325" y="401"/>
                    </a:cubicBezTo>
                    <a:cubicBezTo>
                      <a:pt x="325" y="401"/>
                      <a:pt x="325" y="402"/>
                      <a:pt x="326" y="402"/>
                    </a:cubicBezTo>
                    <a:cubicBezTo>
                      <a:pt x="330" y="407"/>
                      <a:pt x="337" y="407"/>
                      <a:pt x="342" y="402"/>
                    </a:cubicBezTo>
                    <a:cubicBezTo>
                      <a:pt x="397" y="457"/>
                      <a:pt x="397" y="457"/>
                      <a:pt x="397" y="457"/>
                    </a:cubicBezTo>
                    <a:cubicBezTo>
                      <a:pt x="414" y="474"/>
                      <a:pt x="440" y="474"/>
                      <a:pt x="457" y="457"/>
                    </a:cubicBezTo>
                    <a:cubicBezTo>
                      <a:pt x="474" y="441"/>
                      <a:pt x="474" y="414"/>
                      <a:pt x="457" y="398"/>
                    </a:cubicBezTo>
                    <a:close/>
                    <a:moveTo>
                      <a:pt x="347" y="75"/>
                    </a:moveTo>
                    <a:cubicBezTo>
                      <a:pt x="272" y="0"/>
                      <a:pt x="150" y="0"/>
                      <a:pt x="75" y="75"/>
                    </a:cubicBezTo>
                    <a:cubicBezTo>
                      <a:pt x="0" y="150"/>
                      <a:pt x="0" y="272"/>
                      <a:pt x="75" y="347"/>
                    </a:cubicBezTo>
                    <a:cubicBezTo>
                      <a:pt x="150" y="422"/>
                      <a:pt x="271" y="422"/>
                      <a:pt x="346" y="347"/>
                    </a:cubicBezTo>
                    <a:cubicBezTo>
                      <a:pt x="421" y="272"/>
                      <a:pt x="422" y="150"/>
                      <a:pt x="347" y="75"/>
                    </a:cubicBezTo>
                    <a:close/>
                    <a:moveTo>
                      <a:pt x="110" y="312"/>
                    </a:moveTo>
                    <a:cubicBezTo>
                      <a:pt x="54" y="256"/>
                      <a:pt x="54" y="166"/>
                      <a:pt x="110" y="110"/>
                    </a:cubicBezTo>
                    <a:cubicBezTo>
                      <a:pt x="166" y="54"/>
                      <a:pt x="256" y="54"/>
                      <a:pt x="312" y="110"/>
                    </a:cubicBezTo>
                    <a:cubicBezTo>
                      <a:pt x="367" y="166"/>
                      <a:pt x="367" y="256"/>
                      <a:pt x="311" y="312"/>
                    </a:cubicBezTo>
                    <a:cubicBezTo>
                      <a:pt x="256" y="368"/>
                      <a:pt x="165" y="368"/>
                      <a:pt x="110" y="312"/>
                    </a:cubicBezTo>
                    <a:close/>
                    <a:moveTo>
                      <a:pt x="261" y="175"/>
                    </a:moveTo>
                    <a:cubicBezTo>
                      <a:pt x="254" y="175"/>
                      <a:pt x="254" y="175"/>
                      <a:pt x="254" y="175"/>
                    </a:cubicBezTo>
                    <a:cubicBezTo>
                      <a:pt x="254" y="151"/>
                      <a:pt x="254" y="151"/>
                      <a:pt x="254" y="151"/>
                    </a:cubicBezTo>
                    <a:cubicBezTo>
                      <a:pt x="254" y="128"/>
                      <a:pt x="236" y="110"/>
                      <a:pt x="213" y="110"/>
                    </a:cubicBezTo>
                    <a:cubicBezTo>
                      <a:pt x="190" y="110"/>
                      <a:pt x="171" y="128"/>
                      <a:pt x="171" y="151"/>
                    </a:cubicBezTo>
                    <a:cubicBezTo>
                      <a:pt x="171" y="175"/>
                      <a:pt x="171" y="175"/>
                      <a:pt x="171" y="175"/>
                    </a:cubicBezTo>
                    <a:cubicBezTo>
                      <a:pt x="164" y="175"/>
                      <a:pt x="164" y="175"/>
                      <a:pt x="164" y="175"/>
                    </a:cubicBezTo>
                    <a:cubicBezTo>
                      <a:pt x="146" y="175"/>
                      <a:pt x="130" y="190"/>
                      <a:pt x="130" y="209"/>
                    </a:cubicBezTo>
                    <a:cubicBezTo>
                      <a:pt x="130" y="265"/>
                      <a:pt x="130" y="265"/>
                      <a:pt x="130" y="265"/>
                    </a:cubicBezTo>
                    <a:cubicBezTo>
                      <a:pt x="130" y="284"/>
                      <a:pt x="146" y="299"/>
                      <a:pt x="164" y="299"/>
                    </a:cubicBezTo>
                    <a:cubicBezTo>
                      <a:pt x="261" y="299"/>
                      <a:pt x="261" y="299"/>
                      <a:pt x="261" y="299"/>
                    </a:cubicBezTo>
                    <a:cubicBezTo>
                      <a:pt x="280" y="299"/>
                      <a:pt x="295" y="284"/>
                      <a:pt x="295" y="265"/>
                    </a:cubicBezTo>
                    <a:cubicBezTo>
                      <a:pt x="295" y="209"/>
                      <a:pt x="295" y="209"/>
                      <a:pt x="295" y="209"/>
                    </a:cubicBezTo>
                    <a:cubicBezTo>
                      <a:pt x="295" y="190"/>
                      <a:pt x="280" y="175"/>
                      <a:pt x="261" y="175"/>
                    </a:cubicBezTo>
                    <a:close/>
                    <a:moveTo>
                      <a:pt x="198" y="151"/>
                    </a:moveTo>
                    <a:cubicBezTo>
                      <a:pt x="198" y="143"/>
                      <a:pt x="205" y="137"/>
                      <a:pt x="213" y="137"/>
                    </a:cubicBezTo>
                    <a:cubicBezTo>
                      <a:pt x="221" y="137"/>
                      <a:pt x="227" y="143"/>
                      <a:pt x="227" y="151"/>
                    </a:cubicBezTo>
                    <a:cubicBezTo>
                      <a:pt x="227" y="175"/>
                      <a:pt x="227" y="175"/>
                      <a:pt x="227" y="175"/>
                    </a:cubicBezTo>
                    <a:cubicBezTo>
                      <a:pt x="198" y="175"/>
                      <a:pt x="198" y="175"/>
                      <a:pt x="198" y="175"/>
                    </a:cubicBezTo>
                    <a:lnTo>
                      <a:pt x="198" y="151"/>
                    </a:lnTo>
                    <a:close/>
                    <a:moveTo>
                      <a:pt x="268" y="265"/>
                    </a:moveTo>
                    <a:cubicBezTo>
                      <a:pt x="268" y="269"/>
                      <a:pt x="265" y="272"/>
                      <a:pt x="261" y="272"/>
                    </a:cubicBezTo>
                    <a:cubicBezTo>
                      <a:pt x="164" y="272"/>
                      <a:pt x="164" y="272"/>
                      <a:pt x="164" y="272"/>
                    </a:cubicBezTo>
                    <a:cubicBezTo>
                      <a:pt x="161" y="272"/>
                      <a:pt x="157" y="269"/>
                      <a:pt x="157" y="265"/>
                    </a:cubicBezTo>
                    <a:cubicBezTo>
                      <a:pt x="157" y="209"/>
                      <a:pt x="157" y="209"/>
                      <a:pt x="157" y="209"/>
                    </a:cubicBezTo>
                    <a:cubicBezTo>
                      <a:pt x="157" y="205"/>
                      <a:pt x="161" y="202"/>
                      <a:pt x="164" y="202"/>
                    </a:cubicBezTo>
                    <a:cubicBezTo>
                      <a:pt x="261" y="202"/>
                      <a:pt x="261" y="202"/>
                      <a:pt x="261" y="202"/>
                    </a:cubicBezTo>
                    <a:cubicBezTo>
                      <a:pt x="265" y="202"/>
                      <a:pt x="268" y="205"/>
                      <a:pt x="268" y="209"/>
                    </a:cubicBezTo>
                    <a:lnTo>
                      <a:pt x="268" y="265"/>
                    </a:lnTo>
                    <a:close/>
                  </a:path>
                </a:pathLst>
              </a:custGeom>
              <a:solidFill>
                <a:srgbClr val="000000"/>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kern="0">
                  <a:solidFill>
                    <a:prstClr val="black"/>
                  </a:solidFill>
                  <a:latin typeface="Tahoma" panose="020B0604030504040204" pitchFamily="34" charset="0"/>
                  <a:cs typeface="Tahoma" panose="020B0604030504040204" pitchFamily="34" charset="0"/>
                </a:endParaRPr>
              </a:p>
            </p:txBody>
          </p:sp>
        </p:grpSp>
      </p:grpSp>
      <p:grpSp>
        <p:nvGrpSpPr>
          <p:cNvPr id="164" name="그룹 17">
            <a:extLst>
              <a:ext uri="{FF2B5EF4-FFF2-40B4-BE49-F238E27FC236}">
                <a16:creationId xmlns:a16="http://schemas.microsoft.com/office/drawing/2014/main" id="{85C3E84A-FCCE-4877-89D3-24783EFD71C8}"/>
              </a:ext>
            </a:extLst>
          </p:cNvPr>
          <p:cNvGrpSpPr/>
          <p:nvPr/>
        </p:nvGrpSpPr>
        <p:grpSpPr>
          <a:xfrm>
            <a:off x="12732958" y="3852994"/>
            <a:ext cx="5241530" cy="1273755"/>
            <a:chOff x="7975190" y="2315031"/>
            <a:chExt cx="3494350" cy="849168"/>
          </a:xfrm>
        </p:grpSpPr>
        <p:sp>
          <p:nvSpPr>
            <p:cNvPr id="165" name="01_텍스트">
              <a:extLst>
                <a:ext uri="{FF2B5EF4-FFF2-40B4-BE49-F238E27FC236}">
                  <a16:creationId xmlns:a16="http://schemas.microsoft.com/office/drawing/2014/main" id="{A14599DF-C390-4EE4-8C05-CB92081D1A29}"/>
                </a:ext>
              </a:extLst>
            </p:cNvPr>
            <p:cNvSpPr/>
            <p:nvPr/>
          </p:nvSpPr>
          <p:spPr>
            <a:xfrm>
              <a:off x="8998661" y="2524038"/>
              <a:ext cx="2470879" cy="430886"/>
            </a:xfrm>
            <a:prstGeom prst="rect">
              <a:avLst/>
            </a:prstGeom>
          </p:spPr>
          <p:txBody>
            <a:bodyPr wrap="square" lIns="0" tIns="0" rIns="0" bIns="0" anchor="ctr" anchorCtr="0">
              <a:spAutoFit/>
              <a:scene3d>
                <a:camera prst="orthographicFront"/>
                <a:lightRig rig="threePt" dir="t"/>
              </a:scene3d>
              <a:sp3d>
                <a:bevelT w="1270" h="1270"/>
              </a:sp3d>
            </a:bodyPr>
            <a:lstStyle/>
            <a:p>
              <a:pPr defTabSz="1371531" eaLnBrk="0" fontAlgn="base" latinLnBrk="1" hangingPunct="0">
                <a:spcBef>
                  <a:spcPct val="0"/>
                </a:spcBef>
                <a:spcAft>
                  <a:spcPct val="0"/>
                </a:spcAft>
                <a:defRPr/>
              </a:pP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Amélioration</a:t>
              </a: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 continue de la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qualité</a:t>
              </a:r>
              <a:r>
                <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rPr>
                <a:t> des </a:t>
              </a:r>
              <a:r>
                <a:rPr lang="en-US" altLang="ko-KR" sz="21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produits</a:t>
              </a:r>
              <a:endParaRPr lang="en-US" altLang="ko-KR" sz="21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66" name="그룹 5">
              <a:extLst>
                <a:ext uri="{FF2B5EF4-FFF2-40B4-BE49-F238E27FC236}">
                  <a16:creationId xmlns:a16="http://schemas.microsoft.com/office/drawing/2014/main" id="{AF8FCE62-3039-44AD-B78A-8A5E647A3312}"/>
                </a:ext>
              </a:extLst>
            </p:cNvPr>
            <p:cNvGrpSpPr/>
            <p:nvPr/>
          </p:nvGrpSpPr>
          <p:grpSpPr>
            <a:xfrm>
              <a:off x="7975190" y="2315031"/>
              <a:ext cx="857660" cy="849168"/>
              <a:chOff x="8281475" y="2623364"/>
              <a:chExt cx="857660" cy="849168"/>
            </a:xfrm>
          </p:grpSpPr>
          <p:sp>
            <p:nvSpPr>
              <p:cNvPr id="167" name="타원 82">
                <a:extLst>
                  <a:ext uri="{FF2B5EF4-FFF2-40B4-BE49-F238E27FC236}">
                    <a16:creationId xmlns:a16="http://schemas.microsoft.com/office/drawing/2014/main" id="{72B25C82-A92C-4609-8272-38C87AD762E0}"/>
                  </a:ext>
                </a:extLst>
              </p:cNvPr>
              <p:cNvSpPr/>
              <p:nvPr/>
            </p:nvSpPr>
            <p:spPr>
              <a:xfrm>
                <a:off x="8281475" y="2623364"/>
                <a:ext cx="857660" cy="849168"/>
              </a:xfrm>
              <a:prstGeom prst="ellipse">
                <a:avLst/>
              </a:prstGeom>
              <a:solidFill>
                <a:srgbClr val="FFFFFF"/>
              </a:solidFill>
              <a:ln w="25400" cap="flat" cmpd="sng" algn="ctr">
                <a:noFill/>
                <a:prstDash val="solid"/>
              </a:ln>
              <a:effectLst/>
            </p:spPr>
            <p:txBody>
              <a:bodyPr rtlCol="0" anchor="ctr"/>
              <a:lstStyle/>
              <a:p>
                <a:pPr algn="ctr" defTabSz="1371531" eaLnBrk="0" fontAlgn="base" latinLnBrk="1" hangingPunct="0">
                  <a:spcBef>
                    <a:spcPct val="0"/>
                  </a:spcBef>
                  <a:spcAft>
                    <a:spcPct val="0"/>
                  </a:spcAft>
                  <a:defRPr/>
                </a:pPr>
                <a:endParaRPr lang="ko-KR" altLang="en-US" kern="0">
                  <a:solidFill>
                    <a:prstClr val="white"/>
                  </a:solidFill>
                  <a:latin typeface="맑은 고딕" panose="020F0502020204030204"/>
                </a:endParaRPr>
              </a:p>
            </p:txBody>
          </p:sp>
          <p:sp>
            <p:nvSpPr>
              <p:cNvPr id="168" name="Freeform 33">
                <a:extLst>
                  <a:ext uri="{FF2B5EF4-FFF2-40B4-BE49-F238E27FC236}">
                    <a16:creationId xmlns:a16="http://schemas.microsoft.com/office/drawing/2014/main" id="{4CF7324A-1AFD-4E8F-A7D0-877B76A87022}"/>
                  </a:ext>
                </a:extLst>
              </p:cNvPr>
              <p:cNvSpPr>
                <a:spLocks noEditPoints="1"/>
              </p:cNvSpPr>
              <p:nvPr/>
            </p:nvSpPr>
            <p:spPr bwMode="auto">
              <a:xfrm>
                <a:off x="8521293" y="2857162"/>
                <a:ext cx="378024" cy="381572"/>
              </a:xfrm>
              <a:custGeom>
                <a:avLst/>
                <a:gdLst>
                  <a:gd name="T0" fmla="*/ 180 w 258"/>
                  <a:gd name="T1" fmla="*/ 44 h 263"/>
                  <a:gd name="T2" fmla="*/ 181 w 258"/>
                  <a:gd name="T3" fmla="*/ 32 h 263"/>
                  <a:gd name="T4" fmla="*/ 243 w 258"/>
                  <a:gd name="T5" fmla="*/ 94 h 263"/>
                  <a:gd name="T6" fmla="*/ 216 w 258"/>
                  <a:gd name="T7" fmla="*/ 77 h 263"/>
                  <a:gd name="T8" fmla="*/ 154 w 258"/>
                  <a:gd name="T9" fmla="*/ 149 h 263"/>
                  <a:gd name="T10" fmla="*/ 167 w 258"/>
                  <a:gd name="T11" fmla="*/ 146 h 263"/>
                  <a:gd name="T12" fmla="*/ 245 w 258"/>
                  <a:gd name="T13" fmla="*/ 116 h 263"/>
                  <a:gd name="T14" fmla="*/ 257 w 258"/>
                  <a:gd name="T15" fmla="*/ 111 h 263"/>
                  <a:gd name="T16" fmla="*/ 256 w 258"/>
                  <a:gd name="T17" fmla="*/ 2 h 263"/>
                  <a:gd name="T18" fmla="*/ 251 w 258"/>
                  <a:gd name="T19" fmla="*/ 0 h 263"/>
                  <a:gd name="T20" fmla="*/ 140 w 258"/>
                  <a:gd name="T21" fmla="*/ 8 h 263"/>
                  <a:gd name="T22" fmla="*/ 108 w 258"/>
                  <a:gd name="T23" fmla="*/ 95 h 263"/>
                  <a:gd name="T24" fmla="*/ 113 w 258"/>
                  <a:gd name="T25" fmla="*/ 107 h 263"/>
                  <a:gd name="T26" fmla="*/ 89 w 258"/>
                  <a:gd name="T27" fmla="*/ 137 h 263"/>
                  <a:gd name="T28" fmla="*/ 22 w 258"/>
                  <a:gd name="T29" fmla="*/ 162 h 263"/>
                  <a:gd name="T30" fmla="*/ 0 w 258"/>
                  <a:gd name="T31" fmla="*/ 241 h 263"/>
                  <a:gd name="T32" fmla="*/ 122 w 258"/>
                  <a:gd name="T33" fmla="*/ 241 h 263"/>
                  <a:gd name="T34" fmla="*/ 48 w 258"/>
                  <a:gd name="T35" fmla="*/ 162 h 263"/>
                  <a:gd name="T36" fmla="*/ 61 w 258"/>
                  <a:gd name="T37" fmla="*/ 154 h 263"/>
                  <a:gd name="T38" fmla="*/ 74 w 258"/>
                  <a:gd name="T39" fmla="*/ 162 h 263"/>
                  <a:gd name="T40" fmla="*/ 48 w 258"/>
                  <a:gd name="T41" fmla="*/ 162 h 263"/>
                  <a:gd name="T42" fmla="*/ 14 w 258"/>
                  <a:gd name="T43" fmla="*/ 241 h 263"/>
                  <a:gd name="T44" fmla="*/ 100 w 258"/>
                  <a:gd name="T45" fmla="*/ 185 h 263"/>
                  <a:gd name="T46" fmla="*/ 108 w 258"/>
                  <a:gd name="T47" fmla="*/ 241 h 263"/>
                  <a:gd name="T48" fmla="*/ 14 w 258"/>
                  <a:gd name="T49" fmla="*/ 75 h 263"/>
                  <a:gd name="T50" fmla="*/ 46 w 258"/>
                  <a:gd name="T51" fmla="*/ 39 h 263"/>
                  <a:gd name="T52" fmla="*/ 33 w 258"/>
                  <a:gd name="T53" fmla="*/ 22 h 263"/>
                  <a:gd name="T54" fmla="*/ 80 w 258"/>
                  <a:gd name="T55" fmla="*/ 69 h 263"/>
                  <a:gd name="T56" fmla="*/ 21 w 258"/>
                  <a:gd name="T57" fmla="*/ 118 h 263"/>
                  <a:gd name="T58" fmla="*/ 26 w 258"/>
                  <a:gd name="T59" fmla="*/ 130 h 263"/>
                  <a:gd name="T60" fmla="*/ 34 w 258"/>
                  <a:gd name="T61" fmla="*/ 125 h 263"/>
                  <a:gd name="T62" fmla="*/ 98 w 258"/>
                  <a:gd name="T63" fmla="*/ 104 h 263"/>
                  <a:gd name="T64" fmla="*/ 106 w 258"/>
                  <a:gd name="T65" fmla="*/ 15 h 263"/>
                  <a:gd name="T66" fmla="*/ 99 w 258"/>
                  <a:gd name="T67" fmla="*/ 8 h 263"/>
                  <a:gd name="T68" fmla="*/ 17 w 258"/>
                  <a:gd name="T69" fmla="*/ 8 h 263"/>
                  <a:gd name="T70" fmla="*/ 12 w 258"/>
                  <a:gd name="T71" fmla="*/ 20 h 263"/>
                  <a:gd name="T72" fmla="*/ 2 w 258"/>
                  <a:gd name="T73" fmla="*/ 70 h 263"/>
                  <a:gd name="T74" fmla="*/ 256 w 258"/>
                  <a:gd name="T75" fmla="*/ 151 h 263"/>
                  <a:gd name="T76" fmla="*/ 251 w 258"/>
                  <a:gd name="T77" fmla="*/ 149 h 263"/>
                  <a:gd name="T78" fmla="*/ 162 w 258"/>
                  <a:gd name="T79" fmla="*/ 157 h 263"/>
                  <a:gd name="T80" fmla="*/ 137 w 258"/>
                  <a:gd name="T81" fmla="*/ 224 h 263"/>
                  <a:gd name="T82" fmla="*/ 142 w 258"/>
                  <a:gd name="T83" fmla="*/ 236 h 263"/>
                  <a:gd name="T84" fmla="*/ 198 w 258"/>
                  <a:gd name="T85" fmla="*/ 180 h 263"/>
                  <a:gd name="T86" fmla="*/ 244 w 258"/>
                  <a:gd name="T87" fmla="*/ 163 h 263"/>
                  <a:gd name="T88" fmla="*/ 231 w 258"/>
                  <a:gd name="T89" fmla="*/ 209 h 263"/>
                  <a:gd name="T90" fmla="*/ 190 w 258"/>
                  <a:gd name="T91" fmla="*/ 239 h 263"/>
                  <a:gd name="T92" fmla="*/ 195 w 258"/>
                  <a:gd name="T93" fmla="*/ 251 h 263"/>
                  <a:gd name="T94" fmla="*/ 245 w 258"/>
                  <a:gd name="T95" fmla="*/ 243 h 263"/>
                  <a:gd name="T96" fmla="*/ 257 w 258"/>
                  <a:gd name="T97" fmla="*/ 238 h 263"/>
                  <a:gd name="T98" fmla="*/ 256 w 258"/>
                  <a:gd name="T99" fmla="*/ 15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263">
                    <a:moveTo>
                      <a:pt x="113" y="107"/>
                    </a:moveTo>
                    <a:cubicBezTo>
                      <a:pt x="115" y="107"/>
                      <a:pt x="117" y="106"/>
                      <a:pt x="118" y="105"/>
                    </a:cubicBezTo>
                    <a:cubicBezTo>
                      <a:pt x="180" y="44"/>
                      <a:pt x="180" y="44"/>
                      <a:pt x="180" y="44"/>
                    </a:cubicBezTo>
                    <a:cubicBezTo>
                      <a:pt x="182" y="43"/>
                      <a:pt x="182" y="41"/>
                      <a:pt x="182" y="39"/>
                    </a:cubicBezTo>
                    <a:cubicBezTo>
                      <a:pt x="183" y="38"/>
                      <a:pt x="183" y="38"/>
                      <a:pt x="183" y="37"/>
                    </a:cubicBezTo>
                    <a:cubicBezTo>
                      <a:pt x="183" y="35"/>
                      <a:pt x="182" y="33"/>
                      <a:pt x="181" y="32"/>
                    </a:cubicBezTo>
                    <a:cubicBezTo>
                      <a:pt x="164" y="15"/>
                      <a:pt x="164" y="15"/>
                      <a:pt x="164" y="15"/>
                    </a:cubicBezTo>
                    <a:cubicBezTo>
                      <a:pt x="244" y="14"/>
                      <a:pt x="244" y="14"/>
                      <a:pt x="244" y="14"/>
                    </a:cubicBezTo>
                    <a:cubicBezTo>
                      <a:pt x="243" y="94"/>
                      <a:pt x="243" y="94"/>
                      <a:pt x="243" y="94"/>
                    </a:cubicBezTo>
                    <a:cubicBezTo>
                      <a:pt x="226" y="77"/>
                      <a:pt x="226" y="77"/>
                      <a:pt x="226" y="77"/>
                    </a:cubicBezTo>
                    <a:cubicBezTo>
                      <a:pt x="225" y="76"/>
                      <a:pt x="223" y="75"/>
                      <a:pt x="221" y="75"/>
                    </a:cubicBezTo>
                    <a:cubicBezTo>
                      <a:pt x="219" y="75"/>
                      <a:pt x="217" y="76"/>
                      <a:pt x="216" y="77"/>
                    </a:cubicBezTo>
                    <a:cubicBezTo>
                      <a:pt x="154" y="139"/>
                      <a:pt x="154" y="139"/>
                      <a:pt x="154" y="139"/>
                    </a:cubicBezTo>
                    <a:cubicBezTo>
                      <a:pt x="152" y="141"/>
                      <a:pt x="152" y="142"/>
                      <a:pt x="152" y="144"/>
                    </a:cubicBezTo>
                    <a:cubicBezTo>
                      <a:pt x="152" y="146"/>
                      <a:pt x="152" y="148"/>
                      <a:pt x="154" y="149"/>
                    </a:cubicBezTo>
                    <a:cubicBezTo>
                      <a:pt x="155" y="151"/>
                      <a:pt x="157" y="151"/>
                      <a:pt x="159" y="151"/>
                    </a:cubicBezTo>
                    <a:cubicBezTo>
                      <a:pt x="161" y="151"/>
                      <a:pt x="162" y="151"/>
                      <a:pt x="164" y="149"/>
                    </a:cubicBezTo>
                    <a:cubicBezTo>
                      <a:pt x="167" y="146"/>
                      <a:pt x="167" y="146"/>
                      <a:pt x="167" y="146"/>
                    </a:cubicBezTo>
                    <a:cubicBezTo>
                      <a:pt x="167" y="146"/>
                      <a:pt x="167" y="146"/>
                      <a:pt x="167" y="146"/>
                    </a:cubicBezTo>
                    <a:cubicBezTo>
                      <a:pt x="221" y="92"/>
                      <a:pt x="221" y="92"/>
                      <a:pt x="221" y="92"/>
                    </a:cubicBezTo>
                    <a:cubicBezTo>
                      <a:pt x="245" y="116"/>
                      <a:pt x="245" y="116"/>
                      <a:pt x="245" y="116"/>
                    </a:cubicBezTo>
                    <a:cubicBezTo>
                      <a:pt x="246" y="117"/>
                      <a:pt x="248" y="118"/>
                      <a:pt x="250" y="118"/>
                    </a:cubicBezTo>
                    <a:cubicBezTo>
                      <a:pt x="251" y="118"/>
                      <a:pt x="252" y="118"/>
                      <a:pt x="253" y="117"/>
                    </a:cubicBezTo>
                    <a:cubicBezTo>
                      <a:pt x="255" y="116"/>
                      <a:pt x="257" y="114"/>
                      <a:pt x="257" y="111"/>
                    </a:cubicBezTo>
                    <a:cubicBezTo>
                      <a:pt x="258" y="7"/>
                      <a:pt x="258" y="7"/>
                      <a:pt x="258" y="7"/>
                    </a:cubicBezTo>
                    <a:cubicBezTo>
                      <a:pt x="258" y="7"/>
                      <a:pt x="258" y="7"/>
                      <a:pt x="258" y="7"/>
                    </a:cubicBezTo>
                    <a:cubicBezTo>
                      <a:pt x="258" y="5"/>
                      <a:pt x="257" y="3"/>
                      <a:pt x="256" y="2"/>
                    </a:cubicBezTo>
                    <a:cubicBezTo>
                      <a:pt x="255" y="0"/>
                      <a:pt x="253" y="0"/>
                      <a:pt x="251" y="0"/>
                    </a:cubicBezTo>
                    <a:cubicBezTo>
                      <a:pt x="251" y="0"/>
                      <a:pt x="251" y="0"/>
                      <a:pt x="251" y="0"/>
                    </a:cubicBezTo>
                    <a:cubicBezTo>
                      <a:pt x="251" y="0"/>
                      <a:pt x="251" y="0"/>
                      <a:pt x="251" y="0"/>
                    </a:cubicBezTo>
                    <a:cubicBezTo>
                      <a:pt x="147" y="1"/>
                      <a:pt x="147" y="1"/>
                      <a:pt x="147" y="1"/>
                    </a:cubicBezTo>
                    <a:cubicBezTo>
                      <a:pt x="144" y="1"/>
                      <a:pt x="141" y="3"/>
                      <a:pt x="140" y="5"/>
                    </a:cubicBezTo>
                    <a:cubicBezTo>
                      <a:pt x="140" y="6"/>
                      <a:pt x="140" y="7"/>
                      <a:pt x="140" y="8"/>
                    </a:cubicBezTo>
                    <a:cubicBezTo>
                      <a:pt x="140" y="10"/>
                      <a:pt x="141" y="11"/>
                      <a:pt x="142" y="13"/>
                    </a:cubicBezTo>
                    <a:cubicBezTo>
                      <a:pt x="167" y="38"/>
                      <a:pt x="167" y="38"/>
                      <a:pt x="167" y="38"/>
                    </a:cubicBezTo>
                    <a:cubicBezTo>
                      <a:pt x="108" y="95"/>
                      <a:pt x="108" y="95"/>
                      <a:pt x="108" y="95"/>
                    </a:cubicBezTo>
                    <a:cubicBezTo>
                      <a:pt x="107" y="96"/>
                      <a:pt x="106" y="98"/>
                      <a:pt x="106" y="100"/>
                    </a:cubicBezTo>
                    <a:cubicBezTo>
                      <a:pt x="106" y="101"/>
                      <a:pt x="107" y="103"/>
                      <a:pt x="108" y="104"/>
                    </a:cubicBezTo>
                    <a:cubicBezTo>
                      <a:pt x="110" y="106"/>
                      <a:pt x="112" y="107"/>
                      <a:pt x="113" y="107"/>
                    </a:cubicBezTo>
                    <a:close/>
                    <a:moveTo>
                      <a:pt x="101" y="171"/>
                    </a:moveTo>
                    <a:cubicBezTo>
                      <a:pt x="101" y="162"/>
                      <a:pt x="101" y="162"/>
                      <a:pt x="101" y="162"/>
                    </a:cubicBezTo>
                    <a:cubicBezTo>
                      <a:pt x="101" y="151"/>
                      <a:pt x="96" y="142"/>
                      <a:pt x="89" y="137"/>
                    </a:cubicBezTo>
                    <a:cubicBezTo>
                      <a:pt x="82" y="131"/>
                      <a:pt x="72" y="128"/>
                      <a:pt x="61" y="128"/>
                    </a:cubicBezTo>
                    <a:cubicBezTo>
                      <a:pt x="50" y="128"/>
                      <a:pt x="41" y="131"/>
                      <a:pt x="33" y="137"/>
                    </a:cubicBezTo>
                    <a:cubicBezTo>
                      <a:pt x="26" y="142"/>
                      <a:pt x="22" y="151"/>
                      <a:pt x="22" y="162"/>
                    </a:cubicBezTo>
                    <a:cubicBezTo>
                      <a:pt x="22" y="171"/>
                      <a:pt x="22" y="171"/>
                      <a:pt x="22" y="171"/>
                    </a:cubicBezTo>
                    <a:cubicBezTo>
                      <a:pt x="10" y="171"/>
                      <a:pt x="0" y="181"/>
                      <a:pt x="0" y="193"/>
                    </a:cubicBezTo>
                    <a:cubicBezTo>
                      <a:pt x="0" y="241"/>
                      <a:pt x="0" y="241"/>
                      <a:pt x="0" y="241"/>
                    </a:cubicBezTo>
                    <a:cubicBezTo>
                      <a:pt x="0" y="253"/>
                      <a:pt x="10" y="263"/>
                      <a:pt x="22" y="263"/>
                    </a:cubicBezTo>
                    <a:cubicBezTo>
                      <a:pt x="100" y="263"/>
                      <a:pt x="100" y="263"/>
                      <a:pt x="100" y="263"/>
                    </a:cubicBezTo>
                    <a:cubicBezTo>
                      <a:pt x="112" y="263"/>
                      <a:pt x="122" y="253"/>
                      <a:pt x="122" y="241"/>
                    </a:cubicBezTo>
                    <a:cubicBezTo>
                      <a:pt x="122" y="193"/>
                      <a:pt x="122" y="193"/>
                      <a:pt x="122" y="193"/>
                    </a:cubicBezTo>
                    <a:cubicBezTo>
                      <a:pt x="122" y="181"/>
                      <a:pt x="112" y="171"/>
                      <a:pt x="101" y="171"/>
                    </a:cubicBezTo>
                    <a:close/>
                    <a:moveTo>
                      <a:pt x="48" y="162"/>
                    </a:moveTo>
                    <a:cubicBezTo>
                      <a:pt x="48" y="158"/>
                      <a:pt x="49" y="157"/>
                      <a:pt x="51" y="156"/>
                    </a:cubicBezTo>
                    <a:cubicBezTo>
                      <a:pt x="53" y="155"/>
                      <a:pt x="57" y="154"/>
                      <a:pt x="61" y="154"/>
                    </a:cubicBezTo>
                    <a:cubicBezTo>
                      <a:pt x="61" y="154"/>
                      <a:pt x="61" y="154"/>
                      <a:pt x="61" y="154"/>
                    </a:cubicBezTo>
                    <a:cubicBezTo>
                      <a:pt x="65" y="154"/>
                      <a:pt x="69" y="155"/>
                      <a:pt x="71" y="156"/>
                    </a:cubicBezTo>
                    <a:cubicBezTo>
                      <a:pt x="73" y="157"/>
                      <a:pt x="74" y="158"/>
                      <a:pt x="74" y="162"/>
                    </a:cubicBezTo>
                    <a:cubicBezTo>
                      <a:pt x="74" y="162"/>
                      <a:pt x="74" y="162"/>
                      <a:pt x="74" y="162"/>
                    </a:cubicBezTo>
                    <a:cubicBezTo>
                      <a:pt x="74" y="171"/>
                      <a:pt x="74" y="171"/>
                      <a:pt x="74" y="171"/>
                    </a:cubicBezTo>
                    <a:cubicBezTo>
                      <a:pt x="48" y="171"/>
                      <a:pt x="48" y="171"/>
                      <a:pt x="48" y="171"/>
                    </a:cubicBezTo>
                    <a:lnTo>
                      <a:pt x="48" y="162"/>
                    </a:lnTo>
                    <a:close/>
                    <a:moveTo>
                      <a:pt x="100" y="249"/>
                    </a:moveTo>
                    <a:cubicBezTo>
                      <a:pt x="22" y="249"/>
                      <a:pt x="22" y="249"/>
                      <a:pt x="22" y="249"/>
                    </a:cubicBezTo>
                    <a:cubicBezTo>
                      <a:pt x="18" y="249"/>
                      <a:pt x="14" y="245"/>
                      <a:pt x="14" y="241"/>
                    </a:cubicBezTo>
                    <a:cubicBezTo>
                      <a:pt x="14" y="193"/>
                      <a:pt x="14" y="193"/>
                      <a:pt x="14" y="193"/>
                    </a:cubicBezTo>
                    <a:cubicBezTo>
                      <a:pt x="14" y="188"/>
                      <a:pt x="18" y="185"/>
                      <a:pt x="22" y="185"/>
                    </a:cubicBezTo>
                    <a:cubicBezTo>
                      <a:pt x="100" y="185"/>
                      <a:pt x="100" y="185"/>
                      <a:pt x="100" y="185"/>
                    </a:cubicBezTo>
                    <a:cubicBezTo>
                      <a:pt x="105" y="185"/>
                      <a:pt x="108" y="188"/>
                      <a:pt x="108" y="193"/>
                    </a:cubicBezTo>
                    <a:cubicBezTo>
                      <a:pt x="108" y="241"/>
                      <a:pt x="108" y="241"/>
                      <a:pt x="108" y="241"/>
                    </a:cubicBezTo>
                    <a:cubicBezTo>
                      <a:pt x="108" y="241"/>
                      <a:pt x="108" y="241"/>
                      <a:pt x="108" y="241"/>
                    </a:cubicBezTo>
                    <a:cubicBezTo>
                      <a:pt x="108" y="245"/>
                      <a:pt x="105" y="249"/>
                      <a:pt x="100" y="249"/>
                    </a:cubicBezTo>
                    <a:close/>
                    <a:moveTo>
                      <a:pt x="9" y="77"/>
                    </a:moveTo>
                    <a:cubicBezTo>
                      <a:pt x="10" y="77"/>
                      <a:pt x="12" y="76"/>
                      <a:pt x="14" y="75"/>
                    </a:cubicBezTo>
                    <a:cubicBezTo>
                      <a:pt x="44" y="45"/>
                      <a:pt x="44" y="45"/>
                      <a:pt x="44" y="45"/>
                    </a:cubicBezTo>
                    <a:cubicBezTo>
                      <a:pt x="46" y="43"/>
                      <a:pt x="46" y="41"/>
                      <a:pt x="46" y="40"/>
                    </a:cubicBezTo>
                    <a:cubicBezTo>
                      <a:pt x="46" y="40"/>
                      <a:pt x="46" y="39"/>
                      <a:pt x="46" y="39"/>
                    </a:cubicBezTo>
                    <a:cubicBezTo>
                      <a:pt x="46" y="39"/>
                      <a:pt x="46" y="39"/>
                      <a:pt x="46" y="38"/>
                    </a:cubicBezTo>
                    <a:cubicBezTo>
                      <a:pt x="46" y="36"/>
                      <a:pt x="46" y="35"/>
                      <a:pt x="44" y="33"/>
                    </a:cubicBezTo>
                    <a:cubicBezTo>
                      <a:pt x="33" y="22"/>
                      <a:pt x="33" y="22"/>
                      <a:pt x="33" y="22"/>
                    </a:cubicBezTo>
                    <a:cubicBezTo>
                      <a:pt x="92" y="22"/>
                      <a:pt x="92" y="22"/>
                      <a:pt x="92" y="22"/>
                    </a:cubicBezTo>
                    <a:cubicBezTo>
                      <a:pt x="91" y="80"/>
                      <a:pt x="91" y="80"/>
                      <a:pt x="91" y="80"/>
                    </a:cubicBezTo>
                    <a:cubicBezTo>
                      <a:pt x="80" y="69"/>
                      <a:pt x="80" y="69"/>
                      <a:pt x="80" y="69"/>
                    </a:cubicBezTo>
                    <a:cubicBezTo>
                      <a:pt x="79" y="68"/>
                      <a:pt x="77" y="67"/>
                      <a:pt x="75" y="67"/>
                    </a:cubicBezTo>
                    <a:cubicBezTo>
                      <a:pt x="73" y="67"/>
                      <a:pt x="72" y="68"/>
                      <a:pt x="70" y="69"/>
                    </a:cubicBezTo>
                    <a:cubicBezTo>
                      <a:pt x="21" y="118"/>
                      <a:pt x="21" y="118"/>
                      <a:pt x="21" y="118"/>
                    </a:cubicBezTo>
                    <a:cubicBezTo>
                      <a:pt x="20" y="120"/>
                      <a:pt x="19" y="121"/>
                      <a:pt x="19" y="123"/>
                    </a:cubicBezTo>
                    <a:cubicBezTo>
                      <a:pt x="19" y="125"/>
                      <a:pt x="20" y="127"/>
                      <a:pt x="21" y="128"/>
                    </a:cubicBezTo>
                    <a:cubicBezTo>
                      <a:pt x="22" y="129"/>
                      <a:pt x="24" y="130"/>
                      <a:pt x="26" y="130"/>
                    </a:cubicBezTo>
                    <a:cubicBezTo>
                      <a:pt x="28" y="130"/>
                      <a:pt x="30" y="129"/>
                      <a:pt x="31" y="128"/>
                    </a:cubicBezTo>
                    <a:cubicBezTo>
                      <a:pt x="34" y="125"/>
                      <a:pt x="34" y="125"/>
                      <a:pt x="34" y="125"/>
                    </a:cubicBezTo>
                    <a:cubicBezTo>
                      <a:pt x="34" y="125"/>
                      <a:pt x="34" y="125"/>
                      <a:pt x="34" y="125"/>
                    </a:cubicBezTo>
                    <a:cubicBezTo>
                      <a:pt x="75" y="84"/>
                      <a:pt x="75" y="84"/>
                      <a:pt x="75" y="84"/>
                    </a:cubicBezTo>
                    <a:cubicBezTo>
                      <a:pt x="93" y="102"/>
                      <a:pt x="93" y="102"/>
                      <a:pt x="93" y="102"/>
                    </a:cubicBezTo>
                    <a:cubicBezTo>
                      <a:pt x="94" y="103"/>
                      <a:pt x="96" y="104"/>
                      <a:pt x="98" y="104"/>
                    </a:cubicBezTo>
                    <a:cubicBezTo>
                      <a:pt x="99" y="104"/>
                      <a:pt x="100" y="104"/>
                      <a:pt x="101" y="103"/>
                    </a:cubicBezTo>
                    <a:cubicBezTo>
                      <a:pt x="103" y="102"/>
                      <a:pt x="105" y="100"/>
                      <a:pt x="105" y="97"/>
                    </a:cubicBezTo>
                    <a:cubicBezTo>
                      <a:pt x="106" y="15"/>
                      <a:pt x="106" y="15"/>
                      <a:pt x="106" y="15"/>
                    </a:cubicBezTo>
                    <a:cubicBezTo>
                      <a:pt x="106" y="15"/>
                      <a:pt x="106" y="15"/>
                      <a:pt x="106" y="15"/>
                    </a:cubicBezTo>
                    <a:cubicBezTo>
                      <a:pt x="106" y="13"/>
                      <a:pt x="105" y="11"/>
                      <a:pt x="104" y="10"/>
                    </a:cubicBezTo>
                    <a:cubicBezTo>
                      <a:pt x="103" y="8"/>
                      <a:pt x="101" y="8"/>
                      <a:pt x="99" y="8"/>
                    </a:cubicBezTo>
                    <a:cubicBezTo>
                      <a:pt x="99" y="8"/>
                      <a:pt x="99" y="8"/>
                      <a:pt x="99" y="8"/>
                    </a:cubicBezTo>
                    <a:cubicBezTo>
                      <a:pt x="99" y="8"/>
                      <a:pt x="99" y="8"/>
                      <a:pt x="99" y="8"/>
                    </a:cubicBezTo>
                    <a:cubicBezTo>
                      <a:pt x="17" y="8"/>
                      <a:pt x="17" y="8"/>
                      <a:pt x="17" y="8"/>
                    </a:cubicBezTo>
                    <a:cubicBezTo>
                      <a:pt x="14" y="8"/>
                      <a:pt x="11" y="10"/>
                      <a:pt x="10" y="13"/>
                    </a:cubicBezTo>
                    <a:cubicBezTo>
                      <a:pt x="10" y="14"/>
                      <a:pt x="10" y="15"/>
                      <a:pt x="10" y="15"/>
                    </a:cubicBezTo>
                    <a:cubicBezTo>
                      <a:pt x="10" y="17"/>
                      <a:pt x="10" y="19"/>
                      <a:pt x="12" y="20"/>
                    </a:cubicBezTo>
                    <a:cubicBezTo>
                      <a:pt x="30" y="39"/>
                      <a:pt x="30" y="39"/>
                      <a:pt x="30" y="39"/>
                    </a:cubicBezTo>
                    <a:cubicBezTo>
                      <a:pt x="4" y="65"/>
                      <a:pt x="4" y="65"/>
                      <a:pt x="4" y="65"/>
                    </a:cubicBezTo>
                    <a:cubicBezTo>
                      <a:pt x="2" y="66"/>
                      <a:pt x="2" y="68"/>
                      <a:pt x="2" y="70"/>
                    </a:cubicBezTo>
                    <a:cubicBezTo>
                      <a:pt x="2" y="71"/>
                      <a:pt x="2" y="73"/>
                      <a:pt x="4" y="74"/>
                    </a:cubicBezTo>
                    <a:cubicBezTo>
                      <a:pt x="5" y="76"/>
                      <a:pt x="7" y="77"/>
                      <a:pt x="9" y="77"/>
                    </a:cubicBezTo>
                    <a:close/>
                    <a:moveTo>
                      <a:pt x="256" y="151"/>
                    </a:moveTo>
                    <a:cubicBezTo>
                      <a:pt x="255" y="150"/>
                      <a:pt x="253" y="149"/>
                      <a:pt x="251" y="149"/>
                    </a:cubicBezTo>
                    <a:cubicBezTo>
                      <a:pt x="251" y="149"/>
                      <a:pt x="251" y="149"/>
                      <a:pt x="251" y="149"/>
                    </a:cubicBezTo>
                    <a:cubicBezTo>
                      <a:pt x="251" y="149"/>
                      <a:pt x="251" y="149"/>
                      <a:pt x="251" y="149"/>
                    </a:cubicBezTo>
                    <a:cubicBezTo>
                      <a:pt x="169" y="150"/>
                      <a:pt x="169" y="150"/>
                      <a:pt x="169" y="150"/>
                    </a:cubicBezTo>
                    <a:cubicBezTo>
                      <a:pt x="166" y="150"/>
                      <a:pt x="163" y="151"/>
                      <a:pt x="162" y="154"/>
                    </a:cubicBezTo>
                    <a:cubicBezTo>
                      <a:pt x="162" y="155"/>
                      <a:pt x="162" y="156"/>
                      <a:pt x="162" y="157"/>
                    </a:cubicBezTo>
                    <a:cubicBezTo>
                      <a:pt x="162" y="159"/>
                      <a:pt x="162" y="160"/>
                      <a:pt x="164" y="162"/>
                    </a:cubicBezTo>
                    <a:cubicBezTo>
                      <a:pt x="182" y="180"/>
                      <a:pt x="182" y="180"/>
                      <a:pt x="182" y="180"/>
                    </a:cubicBezTo>
                    <a:cubicBezTo>
                      <a:pt x="137" y="224"/>
                      <a:pt x="137" y="224"/>
                      <a:pt x="137" y="224"/>
                    </a:cubicBezTo>
                    <a:cubicBezTo>
                      <a:pt x="136" y="225"/>
                      <a:pt x="135" y="227"/>
                      <a:pt x="135" y="229"/>
                    </a:cubicBezTo>
                    <a:cubicBezTo>
                      <a:pt x="135" y="231"/>
                      <a:pt x="136" y="232"/>
                      <a:pt x="137" y="234"/>
                    </a:cubicBezTo>
                    <a:cubicBezTo>
                      <a:pt x="139" y="235"/>
                      <a:pt x="141" y="236"/>
                      <a:pt x="142" y="236"/>
                    </a:cubicBezTo>
                    <a:cubicBezTo>
                      <a:pt x="144" y="236"/>
                      <a:pt x="146" y="235"/>
                      <a:pt x="147" y="234"/>
                    </a:cubicBezTo>
                    <a:cubicBezTo>
                      <a:pt x="196" y="185"/>
                      <a:pt x="196" y="185"/>
                      <a:pt x="196" y="185"/>
                    </a:cubicBezTo>
                    <a:cubicBezTo>
                      <a:pt x="198" y="183"/>
                      <a:pt x="198" y="181"/>
                      <a:pt x="198" y="180"/>
                    </a:cubicBezTo>
                    <a:cubicBezTo>
                      <a:pt x="198" y="178"/>
                      <a:pt x="198" y="176"/>
                      <a:pt x="196" y="175"/>
                    </a:cubicBezTo>
                    <a:cubicBezTo>
                      <a:pt x="185" y="164"/>
                      <a:pt x="185" y="164"/>
                      <a:pt x="185" y="164"/>
                    </a:cubicBezTo>
                    <a:cubicBezTo>
                      <a:pt x="244" y="163"/>
                      <a:pt x="244" y="163"/>
                      <a:pt x="244" y="163"/>
                    </a:cubicBezTo>
                    <a:cubicBezTo>
                      <a:pt x="243" y="221"/>
                      <a:pt x="243" y="221"/>
                      <a:pt x="243" y="221"/>
                    </a:cubicBezTo>
                    <a:cubicBezTo>
                      <a:pt x="232" y="211"/>
                      <a:pt x="232" y="211"/>
                      <a:pt x="232" y="211"/>
                    </a:cubicBezTo>
                    <a:cubicBezTo>
                      <a:pt x="232" y="210"/>
                      <a:pt x="232" y="209"/>
                      <a:pt x="231" y="209"/>
                    </a:cubicBezTo>
                    <a:cubicBezTo>
                      <a:pt x="230" y="207"/>
                      <a:pt x="228" y="207"/>
                      <a:pt x="226" y="207"/>
                    </a:cubicBezTo>
                    <a:cubicBezTo>
                      <a:pt x="224" y="207"/>
                      <a:pt x="222" y="207"/>
                      <a:pt x="221" y="209"/>
                    </a:cubicBezTo>
                    <a:cubicBezTo>
                      <a:pt x="190" y="239"/>
                      <a:pt x="190" y="239"/>
                      <a:pt x="190" y="239"/>
                    </a:cubicBezTo>
                    <a:cubicBezTo>
                      <a:pt x="189" y="240"/>
                      <a:pt x="188" y="242"/>
                      <a:pt x="188" y="244"/>
                    </a:cubicBezTo>
                    <a:cubicBezTo>
                      <a:pt x="188" y="245"/>
                      <a:pt x="189" y="247"/>
                      <a:pt x="190" y="248"/>
                    </a:cubicBezTo>
                    <a:cubicBezTo>
                      <a:pt x="192" y="250"/>
                      <a:pt x="194" y="251"/>
                      <a:pt x="195" y="251"/>
                    </a:cubicBezTo>
                    <a:cubicBezTo>
                      <a:pt x="197" y="251"/>
                      <a:pt x="199" y="250"/>
                      <a:pt x="200" y="249"/>
                    </a:cubicBezTo>
                    <a:cubicBezTo>
                      <a:pt x="226" y="224"/>
                      <a:pt x="226" y="224"/>
                      <a:pt x="226" y="224"/>
                    </a:cubicBezTo>
                    <a:cubicBezTo>
                      <a:pt x="245" y="243"/>
                      <a:pt x="245" y="243"/>
                      <a:pt x="245" y="243"/>
                    </a:cubicBezTo>
                    <a:cubicBezTo>
                      <a:pt x="246" y="244"/>
                      <a:pt x="248" y="245"/>
                      <a:pt x="250" y="245"/>
                    </a:cubicBezTo>
                    <a:cubicBezTo>
                      <a:pt x="251" y="245"/>
                      <a:pt x="252" y="245"/>
                      <a:pt x="253" y="245"/>
                    </a:cubicBezTo>
                    <a:cubicBezTo>
                      <a:pt x="255" y="244"/>
                      <a:pt x="257" y="241"/>
                      <a:pt x="257" y="238"/>
                    </a:cubicBezTo>
                    <a:cubicBezTo>
                      <a:pt x="258" y="156"/>
                      <a:pt x="258" y="156"/>
                      <a:pt x="258" y="156"/>
                    </a:cubicBezTo>
                    <a:cubicBezTo>
                      <a:pt x="258" y="156"/>
                      <a:pt x="258" y="156"/>
                      <a:pt x="258" y="156"/>
                    </a:cubicBezTo>
                    <a:cubicBezTo>
                      <a:pt x="258" y="154"/>
                      <a:pt x="257" y="152"/>
                      <a:pt x="256" y="151"/>
                    </a:cubicBezTo>
                    <a:close/>
                  </a:path>
                </a:pathLst>
              </a:custGeom>
              <a:solidFill>
                <a:srgbClr val="000000"/>
              </a:solidFill>
              <a:ln>
                <a:noFill/>
              </a:ln>
            </p:spPr>
            <p:txBody>
              <a:bodyPr vert="horz" wrap="square" lIns="137160" tIns="68580" rIns="137160" bIns="68580" numCol="1" anchor="t" anchorCtr="0" compatLnSpc="1">
                <a:prstTxWarp prst="textNoShape">
                  <a:avLst/>
                </a:prstTxWarp>
              </a:bodyPr>
              <a:lstStyle/>
              <a:p>
                <a:pPr defTabSz="1371531" eaLnBrk="0" fontAlgn="base" latinLnBrk="1" hangingPunct="0">
                  <a:spcBef>
                    <a:spcPct val="0"/>
                  </a:spcBef>
                  <a:spcAft>
                    <a:spcPct val="0"/>
                  </a:spcAft>
                  <a:defRPr/>
                </a:pPr>
                <a:endParaRPr lang="ko-KR" altLang="en-US" kern="0">
                  <a:solidFill>
                    <a:prstClr val="black"/>
                  </a:solidFill>
                  <a:latin typeface="맑은 고딕" panose="020F0502020204030204"/>
                </a:endParaRPr>
              </a:p>
            </p:txBody>
          </p:sp>
        </p:grpSp>
      </p:grpSp>
      <p:sp>
        <p:nvSpPr>
          <p:cNvPr id="169" name="01_텍스트">
            <a:extLst>
              <a:ext uri="{FF2B5EF4-FFF2-40B4-BE49-F238E27FC236}">
                <a16:creationId xmlns:a16="http://schemas.microsoft.com/office/drawing/2014/main" id="{3CE0890B-F23A-42DF-B6DA-D86424D3F2A7}"/>
              </a:ext>
            </a:extLst>
          </p:cNvPr>
          <p:cNvSpPr/>
          <p:nvPr/>
        </p:nvSpPr>
        <p:spPr>
          <a:xfrm>
            <a:off x="935836" y="9722449"/>
            <a:ext cx="3786293" cy="161583"/>
          </a:xfrm>
          <a:prstGeom prst="rect">
            <a:avLst/>
          </a:prstGeom>
        </p:spPr>
        <p:txBody>
          <a:bodyPr wrap="none" lIns="0" tIns="0" rIns="0" bIns="0" anchor="t" anchorCtr="0">
            <a:spAutoFit/>
            <a:scene3d>
              <a:camera prst="orthographicFront"/>
              <a:lightRig rig="threePt" dir="t"/>
            </a:scene3d>
            <a:sp3d>
              <a:bevelT w="1270" h="1270"/>
            </a:sp3d>
          </a:bodyPr>
          <a:lstStyle/>
          <a:p>
            <a:pPr defTabSz="1371531" eaLnBrk="0" fontAlgn="base" latinLnBrk="1" hangingPunct="0">
              <a:spcBef>
                <a:spcPct val="0"/>
              </a:spcBef>
              <a:spcAft>
                <a:spcPct val="0"/>
              </a:spcAft>
            </a:pPr>
            <a:r>
              <a:rPr lang="en-US" altLang="ko-KR" sz="1050" dirty="0">
                <a:solidFill>
                  <a:prstClr val="white">
                    <a:lumMod val="50000"/>
                  </a:prstClr>
                </a:solidFill>
                <a:latin typeface="Tahoma" panose="020B0604030504040204" pitchFamily="34" charset="0"/>
                <a:ea typeface="Tahoma" panose="020B0604030504040204" pitchFamily="34" charset="0"/>
                <a:cs typeface="Tahoma" panose="020B0604030504040204" pitchFamily="34" charset="0"/>
              </a:rPr>
              <a:t>Copyrightⓒ2020  Hanwha Techwin </a:t>
            </a:r>
            <a:r>
              <a:rPr lang="en-US" altLang="ko-KR" sz="1050" dirty="0" err="1">
                <a:solidFill>
                  <a:prstClr val="white">
                    <a:lumMod val="50000"/>
                  </a:prstClr>
                </a:solidFill>
                <a:latin typeface="Tahoma" panose="020B0604030504040204" pitchFamily="34" charset="0"/>
                <a:ea typeface="Tahoma" panose="020B0604030504040204" pitchFamily="34" charset="0"/>
                <a:cs typeface="Tahoma" panose="020B0604030504040204" pitchFamily="34" charset="0"/>
              </a:rPr>
              <a:t>Co.,Ltd</a:t>
            </a:r>
            <a:r>
              <a:rPr lang="en-US" altLang="ko-KR" sz="1050" dirty="0">
                <a:solidFill>
                  <a:prstClr val="white">
                    <a:lumMod val="50000"/>
                  </a:prstClr>
                </a:solidFill>
                <a:latin typeface="Tahoma" panose="020B0604030504040204" pitchFamily="34" charset="0"/>
                <a:ea typeface="Tahoma" panose="020B0604030504040204" pitchFamily="34" charset="0"/>
                <a:cs typeface="Tahoma" panose="020B0604030504040204" pitchFamily="34" charset="0"/>
              </a:rPr>
              <a:t>.  All rights reserved.</a:t>
            </a:r>
          </a:p>
        </p:txBody>
      </p:sp>
      <p:sp>
        <p:nvSpPr>
          <p:cNvPr id="170" name="TextBox 84">
            <a:extLst>
              <a:ext uri="{FF2B5EF4-FFF2-40B4-BE49-F238E27FC236}">
                <a16:creationId xmlns:a16="http://schemas.microsoft.com/office/drawing/2014/main" id="{5B2CB57A-3F04-4920-9DCD-51A8557B8663}"/>
              </a:ext>
            </a:extLst>
          </p:cNvPr>
          <p:cNvSpPr txBox="1"/>
          <p:nvPr/>
        </p:nvSpPr>
        <p:spPr>
          <a:xfrm>
            <a:off x="17152595" y="9722449"/>
            <a:ext cx="147476" cy="161583"/>
          </a:xfrm>
          <a:prstGeom prst="rect">
            <a:avLst/>
          </a:prstGeom>
        </p:spPr>
        <p:txBody>
          <a:bodyPr wrap="none" lIns="0" tIns="0" rIns="0" bIns="0" anchor="t" anchorCtr="0">
            <a:spAutoFit/>
            <a:scene3d>
              <a:camera prst="orthographicFront"/>
              <a:lightRig rig="threePt" dir="t"/>
            </a:scene3d>
            <a:sp3d>
              <a:bevelT w="1270" h="1270"/>
            </a:sp3d>
          </a:bodyPr>
          <a:lstStyle>
            <a:defPPr>
              <a:defRPr lang="ko-KR"/>
            </a:defPPr>
            <a:lvl1pPr>
              <a:defRPr sz="7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defTabSz="1371531" eaLnBrk="0" fontAlgn="base" latinLnBrk="1" hangingPunct="0">
              <a:spcBef>
                <a:spcPct val="0"/>
              </a:spcBef>
              <a:spcAft>
                <a:spcPct val="0"/>
              </a:spcAft>
              <a:defRPr/>
            </a:pPr>
            <a:fld id="{91A17F0D-08C6-4144-B697-7E848CFF6605}" type="slidenum">
              <a:rPr lang="ko-KR" altLang="en-US" sz="1050" kern="0">
                <a:solidFill>
                  <a:prstClr val="white">
                    <a:lumMod val="50000"/>
                  </a:prstClr>
                </a:solidFill>
              </a:rPr>
              <a:pPr defTabSz="1371531" eaLnBrk="0" fontAlgn="base" latinLnBrk="1" hangingPunct="0">
                <a:spcBef>
                  <a:spcPct val="0"/>
                </a:spcBef>
                <a:spcAft>
                  <a:spcPct val="0"/>
                </a:spcAft>
                <a:defRPr/>
              </a:pPr>
              <a:t>36</a:t>
            </a:fld>
            <a:endParaRPr lang="ko-KR" altLang="en-US" sz="1050" kern="0">
              <a:solidFill>
                <a:prstClr val="white">
                  <a:lumMod val="50000"/>
                </a:prstClr>
              </a:solidFill>
            </a:endParaRPr>
          </a:p>
        </p:txBody>
      </p:sp>
      <p:sp>
        <p:nvSpPr>
          <p:cNvPr id="171" name="Text Placeholder 2">
            <a:extLst>
              <a:ext uri="{FF2B5EF4-FFF2-40B4-BE49-F238E27FC236}">
                <a16:creationId xmlns:a16="http://schemas.microsoft.com/office/drawing/2014/main" id="{56E9E9F3-F91C-4266-BAFC-C2F92E8A244C}"/>
              </a:ext>
            </a:extLst>
          </p:cNvPr>
          <p:cNvSpPr txBox="1">
            <a:spLocks/>
          </p:cNvSpPr>
          <p:nvPr/>
        </p:nvSpPr>
        <p:spPr>
          <a:xfrm>
            <a:off x="431641" y="554840"/>
            <a:ext cx="12888284" cy="781776"/>
          </a:xfrm>
          <a:prstGeom prst="rect">
            <a:avLst/>
          </a:prstGeom>
        </p:spPr>
        <p:txBody>
          <a:bodyPr lIns="0" tIns="0" rIns="0" bIns="0" anchor="t" anchorCtr="0">
            <a:noAutofit/>
          </a:bodyPr>
          <a:lstStyle>
            <a:lvl1pPr algn="l" rtl="0" eaLnBrk="1" fontAlgn="base" hangingPunct="1">
              <a:spcBef>
                <a:spcPts val="1600"/>
              </a:spcBef>
              <a:spcAft>
                <a:spcPct val="0"/>
              </a:spcAft>
              <a:buFont typeface="Arial" panose="020B0604020202020204" pitchFamily="34" charset="0"/>
              <a:defRPr lang="en-US" sz="3200" b="1" kern="1200" cap="none" baseline="0" dirty="0" smtClean="0">
                <a:solidFill>
                  <a:schemeClr val="tx1"/>
                </a:solidFill>
                <a:latin typeface="Myriad Pro" panose="020B0503030403020204" pitchFamily="34" charset="0"/>
                <a:ea typeface="나눔고딕" panose="020D0604000000000000" pitchFamily="50" charset="-127"/>
                <a:cs typeface="Arial" panose="020B0604020202020204" pitchFamily="34" charset="0"/>
              </a:defRPr>
            </a:lvl1pPr>
            <a:lvl2pPr marL="133347" indent="-239178" algn="l" rtl="0" eaLnBrk="1" fontAlgn="base" hangingPunct="1">
              <a:spcBef>
                <a:spcPts val="1600"/>
              </a:spcBef>
              <a:spcAft>
                <a:spcPct val="0"/>
              </a:spcAft>
              <a:buSzPct val="130000"/>
              <a:buBlip>
                <a:blip r:embed="rId6"/>
              </a:buBlip>
              <a:defRPr lang="en-US" sz="4000" b="1" kern="1200" dirty="0" smtClean="0">
                <a:solidFill>
                  <a:schemeClr val="bg1"/>
                </a:solidFill>
                <a:latin typeface="Arial Narrow" panose="020B0606020202030204" pitchFamily="34" charset="0"/>
                <a:ea typeface="+mn-ea"/>
                <a:cs typeface="+mn-cs"/>
              </a:defRPr>
            </a:lvl2pPr>
            <a:lvl3pPr marL="478355" indent="-239178" algn="l" rtl="0" eaLnBrk="1" fontAlgn="base" hangingPunct="1">
              <a:spcBef>
                <a:spcPts val="1200"/>
              </a:spcBef>
              <a:spcAft>
                <a:spcPct val="0"/>
              </a:spcAft>
              <a:buSzPct val="130000"/>
              <a:buBlip>
                <a:blip r:embed="rId6"/>
              </a:buBlip>
              <a:defRPr lang="en-US" sz="4000" b="1" kern="1200" dirty="0" smtClean="0">
                <a:solidFill>
                  <a:schemeClr val="bg1"/>
                </a:solidFill>
                <a:latin typeface="Arial Narrow" panose="020B0606020202030204" pitchFamily="34" charset="0"/>
                <a:ea typeface="+mn-ea"/>
                <a:cs typeface="+mn-cs"/>
              </a:defRPr>
            </a:lvl3pPr>
            <a:lvl4pPr marL="719649" indent="-239178" algn="l" rtl="0" eaLnBrk="1" fontAlgn="base" hangingPunct="1">
              <a:spcBef>
                <a:spcPts val="800"/>
              </a:spcBef>
              <a:spcAft>
                <a:spcPct val="0"/>
              </a:spcAft>
              <a:buBlip>
                <a:blip r:embed="rId6"/>
              </a:buBlip>
              <a:defRPr lang="en-US" sz="4000" b="1" kern="1200" dirty="0" smtClean="0">
                <a:solidFill>
                  <a:schemeClr val="bg1"/>
                </a:solidFill>
                <a:latin typeface="Arial Narrow" panose="020B0606020202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lang="en-GB" sz="4000" b="1" kern="1200" dirty="0">
                <a:solidFill>
                  <a:schemeClr val="bg1"/>
                </a:solidFill>
                <a:latin typeface="Arial Narrow" panose="020B0606020202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defRPr/>
            </a:pP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Cybersécurité</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 S-CERT</a:t>
            </a:r>
          </a:p>
        </p:txBody>
      </p:sp>
    </p:spTree>
    <p:extLst>
      <p:ext uri="{BB962C8B-B14F-4D97-AF65-F5344CB8AC3E}">
        <p14:creationId xmlns:p14="http://schemas.microsoft.com/office/powerpoint/2010/main" val="3408588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71"/>
                                        </p:tgtEl>
                                        <p:attrNameLst>
                                          <p:attrName>style.visibility</p:attrName>
                                        </p:attrNameLst>
                                      </p:cBhvr>
                                      <p:to>
                                        <p:strVal val="visible"/>
                                      </p:to>
                                    </p:set>
                                  </p:childTnLst>
                                </p:cTn>
                              </p:par>
                            </p:childTnLst>
                          </p:cTn>
                        </p:par>
                        <p:par>
                          <p:cTn id="7" fill="hold">
                            <p:stCondLst>
                              <p:cond delay="571"/>
                            </p:stCondLst>
                            <p:childTnLst>
                              <p:par>
                                <p:cTn id="8" presetID="1" presetClass="entr" presetSubtype="0" fill="hold" grpId="0" nodeType="afterEffect">
                                  <p:stCondLst>
                                    <p:cond delay="0"/>
                                  </p:stCondLst>
                                  <p:iterate type="lt">
                                    <p:tmAbs val="10"/>
                                  </p:iterate>
                                  <p:childTnLst>
                                    <p:set>
                                      <p:cBhvr>
                                        <p:cTn id="9" dur="1" fill="hold">
                                          <p:stCondLst>
                                            <p:cond delay="0"/>
                                          </p:stCondLst>
                                        </p:cTn>
                                        <p:tgtEl>
                                          <p:spTgt spid="148"/>
                                        </p:tgtEl>
                                        <p:attrNameLst>
                                          <p:attrName>style.visibility</p:attrName>
                                        </p:attrNameLst>
                                      </p:cBhvr>
                                      <p:to>
                                        <p:strVal val="visible"/>
                                      </p:to>
                                    </p:set>
                                  </p:childTnLst>
                                </p:cTn>
                              </p:par>
                            </p:childTnLst>
                          </p:cTn>
                        </p:par>
                        <p:par>
                          <p:cTn id="10" fill="hold">
                            <p:stCondLst>
                              <p:cond delay="2362"/>
                            </p:stCondLst>
                            <p:childTnLst>
                              <p:par>
                                <p:cTn id="11" presetID="16" presetClass="entr" presetSubtype="42" fill="hold" grpId="0" nodeType="after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barn(outHorizontal)">
                                      <p:cBhvr>
                                        <p:cTn id="13" dur="500"/>
                                        <p:tgtEl>
                                          <p:spTgt spid="118"/>
                                        </p:tgtEl>
                                      </p:cBhvr>
                                    </p:animEffect>
                                  </p:childTnLst>
                                </p:cTn>
                              </p:par>
                            </p:childTnLst>
                          </p:cTn>
                        </p:par>
                        <p:par>
                          <p:cTn id="14" fill="hold">
                            <p:stCondLst>
                              <p:cond delay="2862"/>
                            </p:stCondLst>
                            <p:childTnLst>
                              <p:par>
                                <p:cTn id="15" presetID="21" presetClass="entr" presetSubtype="4" fill="hold" nodeType="after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wheel(4)">
                                      <p:cBhvr>
                                        <p:cTn id="17" dur="500"/>
                                        <p:tgtEl>
                                          <p:spTgt spid="123"/>
                                        </p:tgtEl>
                                      </p:cBhvr>
                                    </p:animEffect>
                                  </p:childTnLst>
                                </p:cTn>
                              </p:par>
                              <p:par>
                                <p:cTn id="18" presetID="21" presetClass="entr" presetSubtype="2"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wheel(2)">
                                      <p:cBhvr>
                                        <p:cTn id="20" dur="1000"/>
                                        <p:tgtEl>
                                          <p:spTgt spid="122"/>
                                        </p:tgtEl>
                                      </p:cBhvr>
                                    </p:animEffect>
                                  </p:childTnLst>
                                </p:cTn>
                              </p:par>
                              <p:par>
                                <p:cTn id="21" presetID="8" presetClass="emph" presetSubtype="0" fill="hold" nodeType="withEffect">
                                  <p:stCondLst>
                                    <p:cond delay="0"/>
                                  </p:stCondLst>
                                  <p:childTnLst>
                                    <p:animRot by="120000">
                                      <p:cBhvr>
                                        <p:cTn id="22" dur="1000" fill="hold"/>
                                        <p:tgtEl>
                                          <p:spTgt spid="122"/>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1000"/>
                                        <p:tgtEl>
                                          <p:spTgt spid="121"/>
                                        </p:tgtEl>
                                      </p:cBhvr>
                                    </p:animEffect>
                                  </p:childTnLst>
                                </p:cTn>
                              </p:par>
                              <p:par>
                                <p:cTn id="26" presetID="8" presetClass="emph" presetSubtype="0" fill="hold" nodeType="withEffect">
                                  <p:stCondLst>
                                    <p:cond delay="0"/>
                                  </p:stCondLst>
                                  <p:childTnLst>
                                    <p:animRot by="21600000">
                                      <p:cBhvr>
                                        <p:cTn id="27" dur="1000" fill="hold"/>
                                        <p:tgtEl>
                                          <p:spTgt spid="121"/>
                                        </p:tgtEl>
                                        <p:attrNameLst>
                                          <p:attrName>r</p:attrName>
                                        </p:attrNameLst>
                                      </p:cBhvr>
                                    </p:animRot>
                                  </p:childTnLst>
                                </p:cTn>
                              </p:par>
                              <p:par>
                                <p:cTn id="28" presetID="10" presetClass="entr" presetSubtype="0" fill="hold" nodeType="withEffect">
                                  <p:stCondLst>
                                    <p:cond delay="10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1250"/>
                                        <p:tgtEl>
                                          <p:spTgt spid="120"/>
                                        </p:tgtEl>
                                      </p:cBhvr>
                                    </p:animEffect>
                                  </p:childTnLst>
                                </p:cTn>
                              </p:par>
                              <p:par>
                                <p:cTn id="31" presetID="8" presetClass="emph" presetSubtype="0" fill="hold" nodeType="withEffect">
                                  <p:stCondLst>
                                    <p:cond delay="100"/>
                                  </p:stCondLst>
                                  <p:childTnLst>
                                    <p:animRot by="21600000">
                                      <p:cBhvr>
                                        <p:cTn id="32" dur="1250" fill="hold"/>
                                        <p:tgtEl>
                                          <p:spTgt spid="120"/>
                                        </p:tgtEl>
                                        <p:attrNameLst>
                                          <p:attrName>r</p:attrName>
                                        </p:attrNameLst>
                                      </p:cBhvr>
                                    </p:animRot>
                                  </p:childTnLst>
                                </p:cTn>
                              </p:par>
                              <p:par>
                                <p:cTn id="33" presetID="21" presetClass="entr" presetSubtype="4" fill="hold" grpId="0" nodeType="withEffect">
                                  <p:stCondLst>
                                    <p:cond delay="100"/>
                                  </p:stCondLst>
                                  <p:childTnLst>
                                    <p:set>
                                      <p:cBhvr>
                                        <p:cTn id="34" dur="1" fill="hold">
                                          <p:stCondLst>
                                            <p:cond delay="0"/>
                                          </p:stCondLst>
                                        </p:cTn>
                                        <p:tgtEl>
                                          <p:spTgt spid="124"/>
                                        </p:tgtEl>
                                        <p:attrNameLst>
                                          <p:attrName>style.visibility</p:attrName>
                                        </p:attrNameLst>
                                      </p:cBhvr>
                                      <p:to>
                                        <p:strVal val="visible"/>
                                      </p:to>
                                    </p:set>
                                    <p:animEffect transition="in" filter="wheel(4)">
                                      <p:cBhvr>
                                        <p:cTn id="35" dur="1500"/>
                                        <p:tgtEl>
                                          <p:spTgt spid="124"/>
                                        </p:tgtEl>
                                      </p:cBhvr>
                                    </p:animEffect>
                                  </p:childTnLst>
                                </p:cTn>
                              </p:par>
                              <p:par>
                                <p:cTn id="36" presetID="6" presetClass="entr" presetSubtype="32" fill="hold" grpId="0" nodeType="withEffect">
                                  <p:stCondLst>
                                    <p:cond delay="100"/>
                                  </p:stCondLst>
                                  <p:childTnLst>
                                    <p:set>
                                      <p:cBhvr>
                                        <p:cTn id="37" dur="1" fill="hold">
                                          <p:stCondLst>
                                            <p:cond delay="0"/>
                                          </p:stCondLst>
                                        </p:cTn>
                                        <p:tgtEl>
                                          <p:spTgt spid="125"/>
                                        </p:tgtEl>
                                        <p:attrNameLst>
                                          <p:attrName>style.visibility</p:attrName>
                                        </p:attrNameLst>
                                      </p:cBhvr>
                                      <p:to>
                                        <p:strVal val="visible"/>
                                      </p:to>
                                    </p:set>
                                    <p:animEffect transition="in" filter="circle(out)">
                                      <p:cBhvr>
                                        <p:cTn id="38" dur="1000"/>
                                        <p:tgtEl>
                                          <p:spTgt spid="125"/>
                                        </p:tgtEl>
                                      </p:cBhvr>
                                    </p:animEffect>
                                  </p:childTnLst>
                                </p:cTn>
                              </p:par>
                              <p:par>
                                <p:cTn id="39" presetID="50" presetClass="entr" presetSubtype="0" decel="100000" fill="hold" grpId="0" nodeType="withEffect">
                                  <p:stCondLst>
                                    <p:cond delay="100"/>
                                  </p:stCondLst>
                                  <p:childTnLst>
                                    <p:set>
                                      <p:cBhvr>
                                        <p:cTn id="40" dur="1" fill="hold">
                                          <p:stCondLst>
                                            <p:cond delay="0"/>
                                          </p:stCondLst>
                                        </p:cTn>
                                        <p:tgtEl>
                                          <p:spTgt spid="126"/>
                                        </p:tgtEl>
                                        <p:attrNameLst>
                                          <p:attrName>style.visibility</p:attrName>
                                        </p:attrNameLst>
                                      </p:cBhvr>
                                      <p:to>
                                        <p:strVal val="visible"/>
                                      </p:to>
                                    </p:set>
                                    <p:anim calcmode="lin" valueType="num">
                                      <p:cBhvr>
                                        <p:cTn id="41" dur="1000" fill="hold"/>
                                        <p:tgtEl>
                                          <p:spTgt spid="126"/>
                                        </p:tgtEl>
                                        <p:attrNameLst>
                                          <p:attrName>ppt_w</p:attrName>
                                        </p:attrNameLst>
                                      </p:cBhvr>
                                      <p:tavLst>
                                        <p:tav tm="0">
                                          <p:val>
                                            <p:strVal val="#ppt_w+.3"/>
                                          </p:val>
                                        </p:tav>
                                        <p:tav tm="100000">
                                          <p:val>
                                            <p:strVal val="#ppt_w"/>
                                          </p:val>
                                        </p:tav>
                                      </p:tavLst>
                                    </p:anim>
                                    <p:anim calcmode="lin" valueType="num">
                                      <p:cBhvr>
                                        <p:cTn id="42" dur="1000" fill="hold"/>
                                        <p:tgtEl>
                                          <p:spTgt spid="126"/>
                                        </p:tgtEl>
                                        <p:attrNameLst>
                                          <p:attrName>ppt_h</p:attrName>
                                        </p:attrNameLst>
                                      </p:cBhvr>
                                      <p:tavLst>
                                        <p:tav tm="0">
                                          <p:val>
                                            <p:strVal val="#ppt_h"/>
                                          </p:val>
                                        </p:tav>
                                        <p:tav tm="100000">
                                          <p:val>
                                            <p:strVal val="#ppt_h"/>
                                          </p:val>
                                        </p:tav>
                                      </p:tavLst>
                                    </p:anim>
                                    <p:animEffect transition="in" filter="fade">
                                      <p:cBhvr>
                                        <p:cTn id="43" dur="1000"/>
                                        <p:tgtEl>
                                          <p:spTgt spid="126"/>
                                        </p:tgtEl>
                                      </p:cBhvr>
                                    </p:animEffect>
                                  </p:childTnLst>
                                </p:cTn>
                              </p:par>
                              <p:par>
                                <p:cTn id="44" presetID="16" presetClass="entr" presetSubtype="42" fill="hold" grpId="0" nodeType="withEffect">
                                  <p:stCondLst>
                                    <p:cond delay="100"/>
                                  </p:stCondLst>
                                  <p:childTnLst>
                                    <p:set>
                                      <p:cBhvr>
                                        <p:cTn id="45" dur="1" fill="hold">
                                          <p:stCondLst>
                                            <p:cond delay="0"/>
                                          </p:stCondLst>
                                        </p:cTn>
                                        <p:tgtEl>
                                          <p:spTgt spid="119"/>
                                        </p:tgtEl>
                                        <p:attrNameLst>
                                          <p:attrName>style.visibility</p:attrName>
                                        </p:attrNameLst>
                                      </p:cBhvr>
                                      <p:to>
                                        <p:strVal val="visible"/>
                                      </p:to>
                                    </p:set>
                                    <p:animEffect transition="in" filter="barn(outHorizontal)">
                                      <p:cBhvr>
                                        <p:cTn id="46" dur="1500"/>
                                        <p:tgtEl>
                                          <p:spTgt spid="119"/>
                                        </p:tgtEl>
                                      </p:cBhvr>
                                    </p:animEffect>
                                  </p:childTnLst>
                                </p:cTn>
                              </p:par>
                            </p:childTnLst>
                          </p:cTn>
                        </p:par>
                        <p:par>
                          <p:cTn id="47" fill="hold">
                            <p:stCondLst>
                              <p:cond delay="4462"/>
                            </p:stCondLst>
                            <p:childTnLst>
                              <p:par>
                                <p:cTn id="48" presetID="6" presetClass="entr" presetSubtype="32" fill="hold" nodeType="afterEffect">
                                  <p:stCondLst>
                                    <p:cond delay="0"/>
                                  </p:stCondLst>
                                  <p:childTnLst>
                                    <p:set>
                                      <p:cBhvr>
                                        <p:cTn id="49" dur="1" fill="hold">
                                          <p:stCondLst>
                                            <p:cond delay="0"/>
                                          </p:stCondLst>
                                        </p:cTn>
                                        <p:tgtEl>
                                          <p:spTgt spid="127"/>
                                        </p:tgtEl>
                                        <p:attrNameLst>
                                          <p:attrName>style.visibility</p:attrName>
                                        </p:attrNameLst>
                                      </p:cBhvr>
                                      <p:to>
                                        <p:strVal val="visible"/>
                                      </p:to>
                                    </p:set>
                                    <p:animEffect transition="in" filter="circle(out)">
                                      <p:cBhvr>
                                        <p:cTn id="50" dur="500"/>
                                        <p:tgtEl>
                                          <p:spTgt spid="127"/>
                                        </p:tgtEl>
                                      </p:cBhvr>
                                    </p:animEffect>
                                  </p:childTnLst>
                                </p:cTn>
                              </p:par>
                            </p:childTnLst>
                          </p:cTn>
                        </p:par>
                        <p:par>
                          <p:cTn id="51" fill="hold">
                            <p:stCondLst>
                              <p:cond delay="4962"/>
                            </p:stCondLst>
                            <p:childTnLst>
                              <p:par>
                                <p:cTn id="52" presetID="1" presetClass="entr" presetSubtype="0" fill="hold" nodeType="afterEffect">
                                  <p:stCondLst>
                                    <p:cond delay="0"/>
                                  </p:stCondLst>
                                  <p:childTnLst>
                                    <p:set>
                                      <p:cBhvr>
                                        <p:cTn id="53" dur="1" fill="hold">
                                          <p:stCondLst>
                                            <p:cond delay="0"/>
                                          </p:stCondLst>
                                        </p:cTn>
                                        <p:tgtEl>
                                          <p:spTgt spid="137"/>
                                        </p:tgtEl>
                                        <p:attrNameLst>
                                          <p:attrName>style.visibility</p:attrName>
                                        </p:attrNameLst>
                                      </p:cBhvr>
                                      <p:to>
                                        <p:strVal val="visible"/>
                                      </p:to>
                                    </p:set>
                                  </p:childTnLst>
                                </p:cTn>
                              </p:par>
                              <p:par>
                                <p:cTn id="54" presetID="6" presetClass="emph" presetSubtype="0" fill="hold" nodeType="withEffect">
                                  <p:stCondLst>
                                    <p:cond delay="0"/>
                                  </p:stCondLst>
                                  <p:childTnLst>
                                    <p:animScale>
                                      <p:cBhvr>
                                        <p:cTn id="55" dur="800" fill="hold"/>
                                        <p:tgtEl>
                                          <p:spTgt spid="137"/>
                                        </p:tgtEl>
                                      </p:cBhvr>
                                      <p:by x="150000" y="150000"/>
                                    </p:animScale>
                                  </p:childTnLst>
                                </p:cTn>
                              </p:par>
                              <p:par>
                                <p:cTn id="56" presetID="10" presetClass="exit" presetSubtype="0" fill="hold" nodeType="withEffect">
                                  <p:stCondLst>
                                    <p:cond delay="0"/>
                                  </p:stCondLst>
                                  <p:childTnLst>
                                    <p:animEffect transition="out" filter="fade">
                                      <p:cBhvr>
                                        <p:cTn id="57" dur="800"/>
                                        <p:tgtEl>
                                          <p:spTgt spid="137"/>
                                        </p:tgtEl>
                                      </p:cBhvr>
                                    </p:animEffect>
                                    <p:set>
                                      <p:cBhvr>
                                        <p:cTn id="58" dur="1" fill="hold">
                                          <p:stCondLst>
                                            <p:cond delay="799"/>
                                          </p:stCondLst>
                                        </p:cTn>
                                        <p:tgtEl>
                                          <p:spTgt spid="137"/>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fade">
                                      <p:cBhvr>
                                        <p:cTn id="61" dur="1000"/>
                                        <p:tgtEl>
                                          <p:spTgt spid="159"/>
                                        </p:tgtEl>
                                      </p:cBhvr>
                                    </p:animEffect>
                                  </p:childTnLst>
                                </p:cTn>
                              </p:par>
                              <p:par>
                                <p:cTn id="62" presetID="42" presetClass="path" presetSubtype="0" accel="50000" decel="50000" fill="hold" nodeType="withEffect">
                                  <p:stCondLst>
                                    <p:cond delay="0"/>
                                  </p:stCondLst>
                                  <p:childTnLst>
                                    <p:animMotion origin="layout" path="M 2.70833E-6 4.07407E-6 L -0.07878 4.07407E-6 " pathEditMode="relative" rAng="0" ptsTypes="AA">
                                      <p:cBhvr>
                                        <p:cTn id="63" dur="1000" spd="-100000" fill="hold"/>
                                        <p:tgtEl>
                                          <p:spTgt spid="159"/>
                                        </p:tgtEl>
                                        <p:attrNameLst>
                                          <p:attrName>ppt_x</p:attrName>
                                          <p:attrName>ppt_y</p:attrName>
                                        </p:attrNameLst>
                                      </p:cBhvr>
                                      <p:rCtr x="-3945" y="0"/>
                                    </p:animMotion>
                                  </p:childTnLst>
                                </p:cTn>
                              </p:par>
                              <p:par>
                                <p:cTn id="64" presetID="10" presetClass="entr" presetSubtype="0" fill="hold" nodeType="withEffect">
                                  <p:stCondLst>
                                    <p:cond delay="0"/>
                                  </p:stCondLst>
                                  <p:childTnLst>
                                    <p:set>
                                      <p:cBhvr>
                                        <p:cTn id="65" dur="1" fill="hold">
                                          <p:stCondLst>
                                            <p:cond delay="0"/>
                                          </p:stCondLst>
                                        </p:cTn>
                                        <p:tgtEl>
                                          <p:spTgt spid="154"/>
                                        </p:tgtEl>
                                        <p:attrNameLst>
                                          <p:attrName>style.visibility</p:attrName>
                                        </p:attrNameLst>
                                      </p:cBhvr>
                                      <p:to>
                                        <p:strVal val="visible"/>
                                      </p:to>
                                    </p:set>
                                    <p:animEffect transition="in" filter="fade">
                                      <p:cBhvr>
                                        <p:cTn id="66" dur="1000"/>
                                        <p:tgtEl>
                                          <p:spTgt spid="154"/>
                                        </p:tgtEl>
                                      </p:cBhvr>
                                    </p:animEffect>
                                  </p:childTnLst>
                                </p:cTn>
                              </p:par>
                              <p:par>
                                <p:cTn id="67" presetID="42" presetClass="path" presetSubtype="0" accel="50000" decel="50000" fill="hold" nodeType="withEffect">
                                  <p:stCondLst>
                                    <p:cond delay="0"/>
                                  </p:stCondLst>
                                  <p:childTnLst>
                                    <p:animMotion origin="layout" path="M 2.70833E-6 4.07407E-6 L -0.07878 4.07407E-6 " pathEditMode="relative" rAng="0" ptsTypes="AA">
                                      <p:cBhvr>
                                        <p:cTn id="68" dur="1000" spd="-100000" fill="hold"/>
                                        <p:tgtEl>
                                          <p:spTgt spid="154"/>
                                        </p:tgtEl>
                                        <p:attrNameLst>
                                          <p:attrName>ppt_x</p:attrName>
                                          <p:attrName>ppt_y</p:attrName>
                                        </p:attrNameLst>
                                      </p:cBhvr>
                                      <p:rCtr x="-3945" y="0"/>
                                    </p:animMotion>
                                  </p:childTnLst>
                                </p:cTn>
                              </p:par>
                              <p:par>
                                <p:cTn id="69" presetID="10" presetClass="entr" presetSubtype="0" fill="hold" nodeType="withEffect">
                                  <p:stCondLst>
                                    <p:cond delay="500"/>
                                  </p:stCondLst>
                                  <p:childTnLst>
                                    <p:set>
                                      <p:cBhvr>
                                        <p:cTn id="70" dur="1" fill="hold">
                                          <p:stCondLst>
                                            <p:cond delay="0"/>
                                          </p:stCondLst>
                                        </p:cTn>
                                        <p:tgtEl>
                                          <p:spTgt spid="164"/>
                                        </p:tgtEl>
                                        <p:attrNameLst>
                                          <p:attrName>style.visibility</p:attrName>
                                        </p:attrNameLst>
                                      </p:cBhvr>
                                      <p:to>
                                        <p:strVal val="visible"/>
                                      </p:to>
                                    </p:set>
                                    <p:animEffect transition="in" filter="fade">
                                      <p:cBhvr>
                                        <p:cTn id="71" dur="1000"/>
                                        <p:tgtEl>
                                          <p:spTgt spid="164"/>
                                        </p:tgtEl>
                                      </p:cBhvr>
                                    </p:animEffect>
                                  </p:childTnLst>
                                </p:cTn>
                              </p:par>
                              <p:par>
                                <p:cTn id="72" presetID="42" presetClass="path" presetSubtype="0" accel="50000" decel="50000" fill="hold" nodeType="withEffect">
                                  <p:stCondLst>
                                    <p:cond delay="500"/>
                                  </p:stCondLst>
                                  <p:childTnLst>
                                    <p:animMotion origin="layout" path="M 2.70833E-6 4.07407E-6 L -0.07878 4.07407E-6 " pathEditMode="relative" rAng="0" ptsTypes="AA">
                                      <p:cBhvr>
                                        <p:cTn id="73" dur="1000" spd="-100000" fill="hold"/>
                                        <p:tgtEl>
                                          <p:spTgt spid="164"/>
                                        </p:tgtEl>
                                        <p:attrNameLst>
                                          <p:attrName>ppt_x</p:attrName>
                                          <p:attrName>ppt_y</p:attrName>
                                        </p:attrNameLst>
                                      </p:cBhvr>
                                      <p:rCtr x="-3945" y="0"/>
                                    </p:animMotion>
                                  </p:childTnLst>
                                </p:cTn>
                              </p:par>
                              <p:par>
                                <p:cTn id="74" presetID="10" presetClass="entr" presetSubtype="0" fill="hold" nodeType="withEffect">
                                  <p:stCondLst>
                                    <p:cond delay="500"/>
                                  </p:stCondLst>
                                  <p:childTnLst>
                                    <p:set>
                                      <p:cBhvr>
                                        <p:cTn id="75" dur="1" fill="hold">
                                          <p:stCondLst>
                                            <p:cond delay="0"/>
                                          </p:stCondLst>
                                        </p:cTn>
                                        <p:tgtEl>
                                          <p:spTgt spid="150"/>
                                        </p:tgtEl>
                                        <p:attrNameLst>
                                          <p:attrName>style.visibility</p:attrName>
                                        </p:attrNameLst>
                                      </p:cBhvr>
                                      <p:to>
                                        <p:strVal val="visible"/>
                                      </p:to>
                                    </p:set>
                                    <p:animEffect transition="in" filter="fade">
                                      <p:cBhvr>
                                        <p:cTn id="76" dur="1000"/>
                                        <p:tgtEl>
                                          <p:spTgt spid="150"/>
                                        </p:tgtEl>
                                      </p:cBhvr>
                                    </p:animEffect>
                                  </p:childTnLst>
                                </p:cTn>
                              </p:par>
                              <p:par>
                                <p:cTn id="77" presetID="42" presetClass="path" presetSubtype="0" accel="50000" decel="50000" fill="hold" nodeType="withEffect">
                                  <p:stCondLst>
                                    <p:cond delay="500"/>
                                  </p:stCondLst>
                                  <p:childTnLst>
                                    <p:animMotion origin="layout" path="M 2.70833E-6 4.07407E-6 L -0.07878 4.07407E-6 " pathEditMode="relative" rAng="0" ptsTypes="AA">
                                      <p:cBhvr>
                                        <p:cTn id="78" dur="1000" spd="-100000" fill="hold"/>
                                        <p:tgtEl>
                                          <p:spTgt spid="150"/>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24" grpId="0" animBg="1"/>
      <p:bldP spid="125" grpId="0" animBg="1"/>
      <p:bldP spid="126" grpId="0" animBg="1"/>
      <p:bldP spid="148" grpId="0"/>
      <p:bldP spid="1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9116010-C4FA-254F-BCFE-D976C84E9F22}"/>
              </a:ext>
            </a:extLst>
          </p:cNvPr>
          <p:cNvSpPr/>
          <p:nvPr/>
        </p:nvSpPr>
        <p:spPr>
          <a:xfrm>
            <a:off x="0" y="13211"/>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latinLnBrk="1">
              <a:defRPr/>
            </a:pPr>
            <a:endParaRPr kumimoji="1" lang="ko-Kore-KR" altLang="en-US" sz="2700">
              <a:solidFill>
                <a:prstClr val="white"/>
              </a:solidFill>
              <a:latin typeface="Arial"/>
              <a:ea typeface="맑은 고딕"/>
            </a:endParaRPr>
          </a:p>
        </p:txBody>
      </p:sp>
      <p:pic>
        <p:nvPicPr>
          <p:cNvPr id="25" name="그림 24">
            <a:extLst>
              <a:ext uri="{FF2B5EF4-FFF2-40B4-BE49-F238E27FC236}">
                <a16:creationId xmlns:a16="http://schemas.microsoft.com/office/drawing/2014/main" id="{A4135F75-496D-714D-82CD-2A0FA4721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3097" y="517315"/>
            <a:ext cx="1782929" cy="321974"/>
          </a:xfrm>
          <a:prstGeom prst="rect">
            <a:avLst/>
          </a:prstGeom>
        </p:spPr>
      </p:pic>
      <p:pic>
        <p:nvPicPr>
          <p:cNvPr id="8" name="그림 7">
            <a:extLst>
              <a:ext uri="{FF2B5EF4-FFF2-40B4-BE49-F238E27FC236}">
                <a16:creationId xmlns:a16="http://schemas.microsoft.com/office/drawing/2014/main" id="{51492B41-794D-BB4C-B90C-41E4DBD9E63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tretch>
            <a:fillRect/>
          </a:stretch>
        </p:blipFill>
        <p:spPr>
          <a:xfrm>
            <a:off x="521378" y="9940916"/>
            <a:ext cx="3200630" cy="135000"/>
          </a:xfrm>
          <a:prstGeom prst="rect">
            <a:avLst/>
          </a:prstGeom>
        </p:spPr>
      </p:pic>
      <p:sp>
        <p:nvSpPr>
          <p:cNvPr id="6" name="Rectangle 5">
            <a:extLst>
              <a:ext uri="{FF2B5EF4-FFF2-40B4-BE49-F238E27FC236}">
                <a16:creationId xmlns:a16="http://schemas.microsoft.com/office/drawing/2014/main" id="{CEB159DD-00A4-4F34-8301-E426944B7C37}"/>
              </a:ext>
            </a:extLst>
          </p:cNvPr>
          <p:cNvSpPr/>
          <p:nvPr/>
        </p:nvSpPr>
        <p:spPr>
          <a:xfrm>
            <a:off x="431641" y="1955207"/>
            <a:ext cx="13098623" cy="6740307"/>
          </a:xfrm>
          <a:prstGeom prst="rect">
            <a:avLst/>
          </a:prstGeom>
        </p:spPr>
        <p:txBody>
          <a:bodyPr wrap="square">
            <a:spAutoFit/>
          </a:bodyPr>
          <a:lstStyle/>
          <a:p>
            <a:pPr defTabSz="1828755" eaLnBrk="0" fontAlgn="base" hangingPunct="0">
              <a:spcBef>
                <a:spcPct val="0"/>
              </a:spcBef>
              <a:spcAft>
                <a:spcPct val="0"/>
              </a:spcAft>
              <a:defRPr/>
            </a:pPr>
            <a:r>
              <a:rPr lang="fr-FR" sz="3600" dirty="0">
                <a:solidFill>
                  <a:prstClr val="white"/>
                </a:solidFill>
                <a:latin typeface="Calibri" panose="020F0502020204030204" pitchFamily="34" charset="0"/>
                <a:ea typeface="맑은 고딕"/>
                <a:cs typeface="Calibri" panose="020F0502020204030204" pitchFamily="34" charset="0"/>
              </a:rPr>
              <a:t>Les caméras Hanwha Vision améliorent la sécurité des données à toutes les étapes du traitement des données (authentification, communication, stockage, mise à jour du </a:t>
            </a:r>
            <a:r>
              <a:rPr lang="fr-FR" sz="3600" dirty="0" err="1">
                <a:solidFill>
                  <a:prstClr val="white"/>
                </a:solidFill>
                <a:latin typeface="Calibri" panose="020F0502020204030204" pitchFamily="34" charset="0"/>
                <a:ea typeface="맑은 고딕"/>
                <a:cs typeface="Calibri" panose="020F0502020204030204" pitchFamily="34" charset="0"/>
              </a:rPr>
              <a:t>micrologiciel</a:t>
            </a:r>
            <a:r>
              <a:rPr lang="fr-FR" sz="3600" dirty="0">
                <a:solidFill>
                  <a:prstClr val="white"/>
                </a:solidFill>
                <a:latin typeface="Calibri" panose="020F0502020204030204" pitchFamily="34" charset="0"/>
                <a:ea typeface="맑은 고딕"/>
                <a:cs typeface="Calibri" panose="020F0502020204030204" pitchFamily="34" charset="0"/>
              </a:rPr>
              <a:t>, etc.)</a:t>
            </a:r>
          </a:p>
          <a:p>
            <a:pPr defTabSz="1828755" eaLnBrk="0" fontAlgn="base" hangingPunct="0">
              <a:spcBef>
                <a:spcPct val="0"/>
              </a:spcBef>
              <a:spcAft>
                <a:spcPct val="0"/>
              </a:spcAft>
              <a:defRPr/>
            </a:pPr>
            <a:endParaRPr lang="fr-FR" sz="3600" dirty="0">
              <a:solidFill>
                <a:prstClr val="white"/>
              </a:solidFill>
              <a:latin typeface="Calibri" panose="020F0502020204030204" pitchFamily="34" charset="0"/>
              <a:ea typeface="맑은 고딕"/>
              <a:cs typeface="Calibri" panose="020F0502020204030204" pitchFamily="34" charset="0"/>
            </a:endParaRPr>
          </a:p>
          <a:p>
            <a:pPr defTabSz="1828755" eaLnBrk="0" fontAlgn="base" hangingPunct="0">
              <a:spcBef>
                <a:spcPct val="0"/>
              </a:spcBef>
              <a:spcAft>
                <a:spcPct val="0"/>
              </a:spcAft>
              <a:defRPr/>
            </a:pPr>
            <a:r>
              <a:rPr lang="fr-FR" sz="3600" dirty="0">
                <a:solidFill>
                  <a:prstClr val="white"/>
                </a:solidFill>
                <a:latin typeface="Calibri" panose="020F0502020204030204" pitchFamily="34" charset="0"/>
                <a:ea typeface="맑은 고딕"/>
                <a:cs typeface="Calibri" panose="020F0502020204030204" pitchFamily="34" charset="0"/>
              </a:rPr>
              <a:t>Pour ce faire, les caméras proposent nativement les fonctions suivantes :Gestion de certificat </a:t>
            </a:r>
            <a:br>
              <a:rPr lang="fr-FR" sz="3600" dirty="0">
                <a:solidFill>
                  <a:prstClr val="white"/>
                </a:solidFill>
                <a:latin typeface="Calibri" panose="020F0502020204030204" pitchFamily="34" charset="0"/>
                <a:ea typeface="맑은 고딕"/>
                <a:cs typeface="Calibri" panose="020F0502020204030204" pitchFamily="34" charset="0"/>
              </a:rPr>
            </a:br>
            <a:endParaRPr lang="fr-FR" sz="3600" dirty="0">
              <a:solidFill>
                <a:prstClr val="white"/>
              </a:solidFill>
              <a:latin typeface="Calibri" panose="020F0502020204030204" pitchFamily="34" charset="0"/>
              <a:ea typeface="맑은 고딕"/>
              <a:cs typeface="Calibri" panose="020F0502020204030204" pitchFamily="34" charset="0"/>
            </a:endParaRPr>
          </a:p>
          <a:p>
            <a:pPr marL="685784" indent="-685784" defTabSz="1828755" eaLnBrk="0" fontAlgn="base" hangingPunct="0">
              <a:spcBef>
                <a:spcPct val="0"/>
              </a:spcBef>
              <a:spcAft>
                <a:spcPct val="0"/>
              </a:spcAft>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Authentification réciproque</a:t>
            </a:r>
          </a:p>
          <a:p>
            <a:pPr marL="685784" indent="-685784" defTabSz="1828755" eaLnBrk="0" fontAlgn="base" hangingPunct="0">
              <a:spcBef>
                <a:spcPct val="0"/>
              </a:spcBef>
              <a:spcAft>
                <a:spcPct val="0"/>
              </a:spcAft>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Vérification de la chaîne de confiance</a:t>
            </a:r>
          </a:p>
          <a:p>
            <a:pPr marL="685784" indent="-685784" defTabSz="1828755" eaLnBrk="0" fontAlgn="base" hangingPunct="0">
              <a:spcBef>
                <a:spcPct val="0"/>
              </a:spcBef>
              <a:spcAft>
                <a:spcPct val="0"/>
              </a:spcAft>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Vérification de l’authenticité du </a:t>
            </a:r>
            <a:r>
              <a:rPr lang="fr-FR" sz="3600" dirty="0" err="1">
                <a:solidFill>
                  <a:prstClr val="white"/>
                </a:solidFill>
                <a:latin typeface="Calibri" panose="020F0502020204030204" pitchFamily="34" charset="0"/>
                <a:ea typeface="Calibri" panose="020F0502020204030204" pitchFamily="34" charset="0"/>
              </a:rPr>
              <a:t>micrologiciel</a:t>
            </a:r>
            <a:endParaRPr lang="fr-FR" sz="3600" dirty="0">
              <a:solidFill>
                <a:prstClr val="white"/>
              </a:solidFill>
              <a:latin typeface="Calibri" panose="020F0502020204030204" pitchFamily="34" charset="0"/>
              <a:ea typeface="Calibri" panose="020F0502020204030204" pitchFamily="34" charset="0"/>
            </a:endParaRPr>
          </a:p>
          <a:p>
            <a:pPr marL="685784" indent="-685784" defTabSz="1828755" eaLnBrk="0" fontAlgn="base" hangingPunct="0">
              <a:spcBef>
                <a:spcPct val="0"/>
              </a:spcBef>
              <a:spcAft>
                <a:spcPct val="0"/>
              </a:spcAft>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Cryptage d’image</a:t>
            </a:r>
          </a:p>
          <a:p>
            <a:pPr defTabSz="1828755" eaLnBrk="0" fontAlgn="base" hangingPunct="0">
              <a:spcBef>
                <a:spcPct val="0"/>
              </a:spcBef>
              <a:buClr>
                <a:srgbClr val="F07321"/>
              </a:buClr>
              <a:defRPr/>
            </a:pPr>
            <a:endParaRPr lang="fr-FR" sz="3600" dirty="0">
              <a:solidFill>
                <a:srgbClr val="4A4A49"/>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4">
            <a:extLst>
              <a:ext uri="{FF2B5EF4-FFF2-40B4-BE49-F238E27FC236}">
                <a16:creationId xmlns:a16="http://schemas.microsoft.com/office/drawing/2014/main" id="{B5678E85-1F48-4D7B-97A9-A0312B1FB662}"/>
              </a:ext>
            </a:extLst>
          </p:cNvPr>
          <p:cNvPicPr>
            <a:picLocks noChangeAspect="1"/>
          </p:cNvPicPr>
          <p:nvPr/>
        </p:nvPicPr>
        <p:blipFill>
          <a:blip r:embed="rId7" cstate="print">
            <a:extLst>
              <a:ext uri="{28A0092B-C50C-407E-A947-70E740481C1C}">
                <a14:useLocalDpi xmlns:a14="http://schemas.microsoft.com/office/drawing/2010/main" val="0"/>
              </a:ext>
            </a:extLst>
          </a:blip>
          <a:srcRect l="21919" r="21919"/>
          <a:stretch>
            <a:fillRect/>
          </a:stretch>
        </p:blipFill>
        <p:spPr>
          <a:xfrm>
            <a:off x="14166220" y="2720678"/>
            <a:ext cx="3995468" cy="4845644"/>
          </a:xfrm>
          <a:prstGeom prst="rect">
            <a:avLst/>
          </a:prstGeom>
        </p:spPr>
      </p:pic>
      <p:sp>
        <p:nvSpPr>
          <p:cNvPr id="10" name="Text Placeholder 2">
            <a:extLst>
              <a:ext uri="{FF2B5EF4-FFF2-40B4-BE49-F238E27FC236}">
                <a16:creationId xmlns:a16="http://schemas.microsoft.com/office/drawing/2014/main" id="{0A6E2537-C33D-4ABD-8D14-151A375C68A5}"/>
              </a:ext>
            </a:extLst>
          </p:cNvPr>
          <p:cNvSpPr txBox="1">
            <a:spLocks/>
          </p:cNvSpPr>
          <p:nvPr/>
        </p:nvSpPr>
        <p:spPr>
          <a:xfrm>
            <a:off x="431641" y="554840"/>
            <a:ext cx="12888284" cy="781776"/>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4732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Cybersecurite</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 </a:t>
            </a:r>
            <a:r>
              <a:rPr lang="fr-FR" sz="4200" dirty="0">
                <a:solidFill>
                  <a:srgbClr val="FF6600"/>
                </a:solidFill>
                <a:latin typeface="Tahoma" panose="020B0604030504040204" pitchFamily="34" charset="0"/>
                <a:ea typeface="Tahoma" panose="020B0604030504040204" pitchFamily="34" charset="0"/>
                <a:cs typeface="Tahoma" panose="020B0604030504040204" pitchFamily="34" charset="0"/>
              </a:rPr>
              <a:t>Protection de bout en bout</a:t>
            </a:r>
            <a:endPar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9288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051"/>
                            </p:stCondLst>
                            <p:childTnLst>
                              <p:par>
                                <p:cTn id="8" presetID="1"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1551"/>
                            </p:stCondLst>
                            <p:childTnLst>
                              <p:par>
                                <p:cTn id="14" presetID="22" presetClass="entr" presetSubtype="4"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down)">
                                      <p:cBhvr>
                                        <p:cTn id="16" dur="500"/>
                                        <p:tgtEl>
                                          <p:spTgt spid="6">
                                            <p:txEl>
                                              <p:pRg st="2" end="2"/>
                                            </p:txEl>
                                          </p:spTgt>
                                        </p:tgtEl>
                                      </p:cBhvr>
                                    </p:animEffect>
                                  </p:childTnLst>
                                </p:cTn>
                              </p:par>
                            </p:childTnLst>
                          </p:cTn>
                        </p:par>
                        <p:par>
                          <p:cTn id="17" fill="hold">
                            <p:stCondLst>
                              <p:cond delay="2051"/>
                            </p:stCondLst>
                            <p:childTnLst>
                              <p:par>
                                <p:cTn id="18" presetID="22" presetClass="entr" presetSubtype="4"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down)">
                                      <p:cBhvr>
                                        <p:cTn id="20" dur="500"/>
                                        <p:tgtEl>
                                          <p:spTgt spid="6">
                                            <p:txEl>
                                              <p:pRg st="3" end="3"/>
                                            </p:txEl>
                                          </p:spTgt>
                                        </p:tgtEl>
                                      </p:cBhvr>
                                    </p:animEffect>
                                  </p:childTnLst>
                                </p:cTn>
                              </p:par>
                            </p:childTnLst>
                          </p:cTn>
                        </p:par>
                        <p:par>
                          <p:cTn id="21" fill="hold">
                            <p:stCondLst>
                              <p:cond delay="2551"/>
                            </p:stCondLst>
                            <p:childTnLst>
                              <p:par>
                                <p:cTn id="22" presetID="22" presetClass="entr" presetSubtype="4" fill="hold"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childTnLst>
                          </p:cTn>
                        </p:par>
                        <p:par>
                          <p:cTn id="25" fill="hold">
                            <p:stCondLst>
                              <p:cond delay="3051"/>
                            </p:stCondLst>
                            <p:childTnLst>
                              <p:par>
                                <p:cTn id="26" presetID="22" presetClass="entr" presetSubtype="4" fill="hold"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down)">
                                      <p:cBhvr>
                                        <p:cTn id="28" dur="500"/>
                                        <p:tgtEl>
                                          <p:spTgt spid="6">
                                            <p:txEl>
                                              <p:pRg st="5" end="5"/>
                                            </p:txEl>
                                          </p:spTgt>
                                        </p:tgtEl>
                                      </p:cBhvr>
                                    </p:animEffect>
                                  </p:childTnLst>
                                </p:cTn>
                              </p:par>
                            </p:childTnLst>
                          </p:cTn>
                        </p:par>
                        <p:par>
                          <p:cTn id="29" fill="hold">
                            <p:stCondLst>
                              <p:cond delay="3551"/>
                            </p:stCondLst>
                            <p:childTnLst>
                              <p:par>
                                <p:cTn id="30" presetID="22" presetClass="entr" presetSubtype="4" fill="hold" nodeType="after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A4135F75-496D-714D-82CD-2A0FA4721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3097" y="517315"/>
            <a:ext cx="1782929" cy="321974"/>
          </a:xfrm>
          <a:prstGeom prst="rect">
            <a:avLst/>
          </a:prstGeom>
        </p:spPr>
      </p:pic>
      <p:pic>
        <p:nvPicPr>
          <p:cNvPr id="8" name="그림 7">
            <a:extLst>
              <a:ext uri="{FF2B5EF4-FFF2-40B4-BE49-F238E27FC236}">
                <a16:creationId xmlns:a16="http://schemas.microsoft.com/office/drawing/2014/main" id="{51492B41-794D-BB4C-B90C-41E4DBD9E63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521378" y="9940916"/>
            <a:ext cx="3200630" cy="135000"/>
          </a:xfrm>
          <a:prstGeom prst="rect">
            <a:avLst/>
          </a:prstGeom>
        </p:spPr>
      </p:pic>
      <p:pic>
        <p:nvPicPr>
          <p:cNvPr id="12" name="Picture 5">
            <a:extLst>
              <a:ext uri="{FF2B5EF4-FFF2-40B4-BE49-F238E27FC236}">
                <a16:creationId xmlns:a16="http://schemas.microsoft.com/office/drawing/2014/main" id="{B3AF4D57-10C9-4CC2-B858-E64B193750FB}"/>
              </a:ext>
            </a:extLst>
          </p:cNvPr>
          <p:cNvPicPr>
            <a:picLocks noChangeAspect="1"/>
          </p:cNvPicPr>
          <p:nvPr/>
        </p:nvPicPr>
        <p:blipFill rotWithShape="1">
          <a:blip r:embed="rId6">
            <a:extLst>
              <a:ext uri="{28A0092B-C50C-407E-A947-70E740481C1C}">
                <a14:useLocalDpi xmlns:a14="http://schemas.microsoft.com/office/drawing/2010/main" val="0"/>
              </a:ext>
            </a:extLst>
          </a:blip>
          <a:srcRect l="39028" r="15531" b="3370"/>
          <a:stretch/>
        </p:blipFill>
        <p:spPr>
          <a:xfrm>
            <a:off x="14270390" y="3319157"/>
            <a:ext cx="3824954" cy="364868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2CE217B-2B06-4C2C-ACE4-FE103E32523F}"/>
              </a:ext>
            </a:extLst>
          </p:cNvPr>
          <p:cNvSpPr/>
          <p:nvPr/>
        </p:nvSpPr>
        <p:spPr>
          <a:xfrm>
            <a:off x="431642" y="2027262"/>
            <a:ext cx="12165672" cy="6186309"/>
          </a:xfrm>
          <a:prstGeom prst="rect">
            <a:avLst/>
          </a:prstGeom>
        </p:spPr>
        <p:txBody>
          <a:bodyPr wrap="square">
            <a:spAutoFit/>
          </a:bodyPr>
          <a:lstStyle/>
          <a:p>
            <a:pPr defTabSz="1828755" eaLnBrk="0" fontAlgn="base" hangingPunct="0">
              <a:spcBef>
                <a:spcPct val="0"/>
              </a:spcBef>
              <a:defRPr/>
            </a:pPr>
            <a:r>
              <a:rPr lang="fr-FR" sz="3600" dirty="0">
                <a:solidFill>
                  <a:prstClr val="white"/>
                </a:solidFill>
                <a:latin typeface="Calibri" panose="020F0502020204030204" pitchFamily="34" charset="0"/>
                <a:ea typeface="Calibri" panose="020F0502020204030204" pitchFamily="34" charset="0"/>
              </a:rPr>
              <a:t>La technologie de sécurité matérielle peut mieux protéger les vulnérabilités que les approches logicielles.</a:t>
            </a:r>
          </a:p>
          <a:p>
            <a:pPr defTabSz="1828755" eaLnBrk="0" fontAlgn="base" hangingPunct="0">
              <a:spcBef>
                <a:spcPct val="0"/>
              </a:spcBef>
              <a:defRPr/>
            </a:pPr>
            <a:endParaRPr lang="en-US" sz="3600" dirty="0">
              <a:solidFill>
                <a:prstClr val="white"/>
              </a:solidFill>
              <a:latin typeface="Calibri" panose="020F0502020204030204" pitchFamily="34" charset="0"/>
              <a:ea typeface="Calibri" panose="020F0502020204030204" pitchFamily="34" charset="0"/>
            </a:endParaRPr>
          </a:p>
          <a:p>
            <a:pPr defTabSz="1828755" eaLnBrk="0" fontAlgn="base" hangingPunct="0">
              <a:spcBef>
                <a:spcPct val="0"/>
              </a:spcBef>
              <a:defRPr/>
            </a:pPr>
            <a:r>
              <a:rPr lang="fr-FR" sz="3600" dirty="0">
                <a:solidFill>
                  <a:prstClr val="white"/>
                </a:solidFill>
                <a:latin typeface="Calibri" panose="020F0502020204030204" pitchFamily="34" charset="0"/>
                <a:ea typeface="Calibri" panose="020F0502020204030204" pitchFamily="34" charset="0"/>
              </a:rPr>
              <a:t>Les caméras Hanwha Techwin sont donc équipées de technologies de sécurité matérielles telles que :</a:t>
            </a:r>
          </a:p>
          <a:p>
            <a:pPr defTabSz="1828755" eaLnBrk="0" fontAlgn="base" hangingPunct="0">
              <a:spcBef>
                <a:spcPct val="0"/>
              </a:spcBef>
              <a:defRPr/>
            </a:pPr>
            <a:endParaRPr lang="fr-FR" sz="3600" dirty="0">
              <a:solidFill>
                <a:prstClr val="white"/>
              </a:solidFill>
              <a:latin typeface="Calibri" panose="020F0502020204030204" pitchFamily="34" charset="0"/>
              <a:ea typeface="Calibri" panose="020F0502020204030204" pitchFamily="34" charset="0"/>
            </a:endParaRPr>
          </a:p>
          <a:p>
            <a:pPr marL="685784" indent="-685784" defTabSz="1828755" eaLnBrk="0" fontAlgn="base" hangingPunct="0">
              <a:spcBef>
                <a:spcPct val="0"/>
              </a:spcBef>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Démarrage sécurisé (mécanisme de vérification de l’intégrité logicielle)</a:t>
            </a:r>
          </a:p>
          <a:p>
            <a:pPr marL="685784" indent="-685784" defTabSz="1828755" eaLnBrk="0" fontAlgn="base" hangingPunct="0">
              <a:spcBef>
                <a:spcPct val="0"/>
              </a:spcBef>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Stockage sécurisé indépendant (TPM2.0)</a:t>
            </a:r>
          </a:p>
          <a:p>
            <a:pPr marL="685784" indent="-685784" defTabSz="1828755" eaLnBrk="0" fontAlgn="base" hangingPunct="0">
              <a:spcBef>
                <a:spcPct val="0"/>
              </a:spcBef>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Système d'exploitation </a:t>
            </a:r>
            <a:r>
              <a:rPr lang="fr-FR" sz="3600" dirty="0" err="1">
                <a:solidFill>
                  <a:prstClr val="white"/>
                </a:solidFill>
                <a:latin typeface="Calibri" panose="020F0502020204030204" pitchFamily="34" charset="0"/>
                <a:ea typeface="Calibri" panose="020F0502020204030204" pitchFamily="34" charset="0"/>
              </a:rPr>
              <a:t>sécuriséSecure</a:t>
            </a:r>
            <a:r>
              <a:rPr lang="fr-FR" sz="3600" dirty="0">
                <a:solidFill>
                  <a:prstClr val="white"/>
                </a:solidFill>
                <a:latin typeface="Calibri" panose="020F0502020204030204" pitchFamily="34" charset="0"/>
                <a:ea typeface="Calibri" panose="020F0502020204030204" pitchFamily="34" charset="0"/>
              </a:rPr>
              <a:t> </a:t>
            </a:r>
          </a:p>
          <a:p>
            <a:pPr marL="685784" indent="-685784" defTabSz="1828755" eaLnBrk="0" fontAlgn="base" hangingPunct="0">
              <a:spcBef>
                <a:spcPct val="0"/>
              </a:spcBef>
              <a:buClr>
                <a:srgbClr val="F07321"/>
              </a:buClr>
              <a:buFont typeface="Symbol" panose="05050102010706020507" pitchFamily="18" charset="2"/>
              <a:buChar char=""/>
              <a:defRPr/>
            </a:pPr>
            <a:r>
              <a:rPr lang="fr-FR" sz="3600" dirty="0">
                <a:solidFill>
                  <a:prstClr val="white"/>
                </a:solidFill>
                <a:latin typeface="Calibri" panose="020F0502020204030204" pitchFamily="34" charset="0"/>
                <a:ea typeface="Calibri" panose="020F0502020204030204" pitchFamily="34" charset="0"/>
              </a:rPr>
              <a:t>Connecteur de test et de débogage (JTAG)</a:t>
            </a:r>
          </a:p>
        </p:txBody>
      </p:sp>
      <p:sp>
        <p:nvSpPr>
          <p:cNvPr id="14" name="Text Placeholder 2">
            <a:extLst>
              <a:ext uri="{FF2B5EF4-FFF2-40B4-BE49-F238E27FC236}">
                <a16:creationId xmlns:a16="http://schemas.microsoft.com/office/drawing/2014/main" id="{A9F33371-DBFD-4073-AC10-29A456883D3B}"/>
              </a:ext>
            </a:extLst>
          </p:cNvPr>
          <p:cNvSpPr txBox="1">
            <a:spLocks/>
          </p:cNvSpPr>
          <p:nvPr/>
        </p:nvSpPr>
        <p:spPr>
          <a:xfrm>
            <a:off x="556333" y="748803"/>
            <a:ext cx="12888284" cy="781776"/>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4732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Cybersecurite</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Securite</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materiels</a:t>
            </a:r>
            <a:endPar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630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 presetClass="entr" presetSubtype="0" fill="hold" grpId="0" nodeType="withEffect">
                                  <p:stCondLst>
                                    <p:cond delay="0"/>
                                  </p:stCondLst>
                                  <p:iterate type="lt">
                                    <p:tmAbs val="30"/>
                                  </p:iterate>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1000"/>
                                        <p:tgtEl>
                                          <p:spTgt spid="13">
                                            <p:txEl>
                                              <p:pRg st="4" end="4"/>
                                            </p:txEl>
                                          </p:spTgt>
                                        </p:tgtEl>
                                      </p:cBhvr>
                                    </p:animEffect>
                                    <p:anim calcmode="lin" valueType="num">
                                      <p:cBhvr>
                                        <p:cTn id="28"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1000"/>
                                        <p:tgtEl>
                                          <p:spTgt spid="13">
                                            <p:txEl>
                                              <p:pRg st="5" end="5"/>
                                            </p:txEl>
                                          </p:spTgt>
                                        </p:tgtEl>
                                      </p:cBhvr>
                                    </p:animEffect>
                                    <p:anim calcmode="lin" valueType="num">
                                      <p:cBhvr>
                                        <p:cTn id="3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1000"/>
                                        <p:tgtEl>
                                          <p:spTgt spid="13">
                                            <p:txEl>
                                              <p:pRg st="6" end="6"/>
                                            </p:txEl>
                                          </p:spTgt>
                                        </p:tgtEl>
                                      </p:cBhvr>
                                    </p:animEffect>
                                    <p:anim calcmode="lin" valueType="num">
                                      <p:cBhvr>
                                        <p:cTn id="38"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fade">
                                      <p:cBhvr>
                                        <p:cTn id="42" dur="1000"/>
                                        <p:tgtEl>
                                          <p:spTgt spid="13">
                                            <p:txEl>
                                              <p:pRg st="7" end="7"/>
                                            </p:txEl>
                                          </p:spTgt>
                                        </p:tgtEl>
                                      </p:cBhvr>
                                    </p:animEffect>
                                    <p:anim calcmode="lin" valueType="num">
                                      <p:cBhvr>
                                        <p:cTn id="43"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E00EA71-3247-48C1-BE0A-DBE2C4E7B933}"/>
              </a:ext>
            </a:extLst>
          </p:cNvPr>
          <p:cNvSpPr>
            <a:spLocks noGrp="1"/>
          </p:cNvSpPr>
          <p:nvPr>
            <p:ph type="body" sz="quarter" idx="11"/>
          </p:nvPr>
        </p:nvSpPr>
        <p:spPr>
          <a:xfrm>
            <a:off x="431641" y="554840"/>
            <a:ext cx="12888284" cy="781776"/>
          </a:xfrm>
        </p:spPr>
        <p:txBody>
          <a:bodyPr>
            <a:normAutofit/>
          </a:bodyPr>
          <a:lstStyle/>
          <a:p>
            <a:pPr>
              <a:defRPr/>
            </a:pP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Cybersécurité</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 Certifications</a:t>
            </a:r>
          </a:p>
        </p:txBody>
      </p:sp>
      <p:grpSp>
        <p:nvGrpSpPr>
          <p:cNvPr id="11" name="Groupe 10">
            <a:extLst>
              <a:ext uri="{FF2B5EF4-FFF2-40B4-BE49-F238E27FC236}">
                <a16:creationId xmlns:a16="http://schemas.microsoft.com/office/drawing/2014/main" id="{34DB5132-A81D-4413-BFD6-3717E9F4DAC6}"/>
              </a:ext>
            </a:extLst>
          </p:cNvPr>
          <p:cNvGrpSpPr/>
          <p:nvPr/>
        </p:nvGrpSpPr>
        <p:grpSpPr>
          <a:xfrm>
            <a:off x="670919" y="1977402"/>
            <a:ext cx="16051247" cy="1032939"/>
            <a:chOff x="447279" y="2918476"/>
            <a:chExt cx="10851343" cy="688626"/>
          </a:xfrm>
        </p:grpSpPr>
        <p:pic>
          <p:nvPicPr>
            <p:cNvPr id="12" name="Picture 2">
              <a:extLst>
                <a:ext uri="{FF2B5EF4-FFF2-40B4-BE49-F238E27FC236}">
                  <a16:creationId xmlns:a16="http://schemas.microsoft.com/office/drawing/2014/main" id="{EFDA125D-60A1-4BFB-8DAA-9DDE5A78D8A9}"/>
                </a:ext>
              </a:extLst>
            </p:cNvPr>
            <p:cNvPicPr>
              <a:picLocks noChangeAspect="1"/>
            </p:cNvPicPr>
            <p:nvPr/>
          </p:nvPicPr>
          <p:blipFill>
            <a:blip r:embed="rId2" cstate="hqprint">
              <a:duotone>
                <a:srgbClr val="ED6B06">
                  <a:shade val="45000"/>
                  <a:satMod val="135000"/>
                </a:srgb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2944547"/>
              <a:ext cx="338285" cy="369333"/>
            </a:xfrm>
            <a:prstGeom prst="rect">
              <a:avLst/>
            </a:prstGeom>
          </p:spPr>
        </p:pic>
        <p:sp>
          <p:nvSpPr>
            <p:cNvPr id="13" name="ZoneTexte 12">
              <a:extLst>
                <a:ext uri="{FF2B5EF4-FFF2-40B4-BE49-F238E27FC236}">
                  <a16:creationId xmlns:a16="http://schemas.microsoft.com/office/drawing/2014/main" id="{7D2E6CC3-B566-472C-A82F-7498321FCBD5}"/>
                </a:ext>
              </a:extLst>
            </p:cNvPr>
            <p:cNvSpPr txBox="1"/>
            <p:nvPr/>
          </p:nvSpPr>
          <p:spPr>
            <a:xfrm>
              <a:off x="791999" y="2939624"/>
              <a:ext cx="8571075" cy="615553"/>
            </a:xfrm>
            <a:prstGeom prst="rect">
              <a:avLst/>
            </a:prstGeom>
            <a:noFill/>
          </p:spPr>
          <p:txBody>
            <a:bodyPr wrap="square">
              <a:spAutoFit/>
            </a:bodyPr>
            <a:lstStyle/>
            <a:p>
              <a:pPr defTabSz="1371600">
                <a:defRPr/>
              </a:pPr>
              <a:r>
                <a:rPr lang="en-US" sz="2700" b="1" kern="0" dirty="0">
                  <a:solidFill>
                    <a:srgbClr val="4A4A49"/>
                  </a:solidFill>
                  <a:latin typeface="Tahoma" panose="020B0604030504040204" pitchFamily="34" charset="0"/>
                  <a:ea typeface="Tahoma" panose="020B0604030504040204" pitchFamily="34" charset="0"/>
                  <a:cs typeface="Tahoma" panose="020B0604030504040204" pitchFamily="34" charset="0"/>
                </a:rPr>
                <a:t>UL CAP</a:t>
              </a:r>
              <a:r>
                <a:rPr lang="en-US"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 </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Certification que les produits Hanwha Vision ont été évalués et testés pour répondre aux exigences de sécurité et de protection contre les cyberattaques</a:t>
              </a:r>
              <a:endParaRPr lang="en-US" sz="2700" kern="0" dirty="0">
                <a:solidFill>
                  <a:srgbClr val="4A4A49"/>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2" descr="UL Launches Cybersecurity Assurance Program">
              <a:extLst>
                <a:ext uri="{FF2B5EF4-FFF2-40B4-BE49-F238E27FC236}">
                  <a16:creationId xmlns:a16="http://schemas.microsoft.com/office/drawing/2014/main" id="{9C132810-6CBF-48EE-8A9B-BDF405D50A6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09996" y="2918476"/>
              <a:ext cx="688626" cy="688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e 14">
            <a:extLst>
              <a:ext uri="{FF2B5EF4-FFF2-40B4-BE49-F238E27FC236}">
                <a16:creationId xmlns:a16="http://schemas.microsoft.com/office/drawing/2014/main" id="{607BED38-FD1E-42A7-923A-E53D55AC818F}"/>
              </a:ext>
            </a:extLst>
          </p:cNvPr>
          <p:cNvGrpSpPr/>
          <p:nvPr/>
        </p:nvGrpSpPr>
        <p:grpSpPr>
          <a:xfrm>
            <a:off x="670919" y="3064234"/>
            <a:ext cx="16147781" cy="1205414"/>
            <a:chOff x="447279" y="3643029"/>
            <a:chExt cx="10916605" cy="803609"/>
          </a:xfrm>
        </p:grpSpPr>
        <p:pic>
          <p:nvPicPr>
            <p:cNvPr id="16" name="Picture 2">
              <a:extLst>
                <a:ext uri="{FF2B5EF4-FFF2-40B4-BE49-F238E27FC236}">
                  <a16:creationId xmlns:a16="http://schemas.microsoft.com/office/drawing/2014/main" id="{A41D9C35-2294-484E-BA88-37F5D57E268A}"/>
                </a:ext>
              </a:extLst>
            </p:cNvPr>
            <p:cNvPicPr>
              <a:picLocks noChangeAspect="1"/>
            </p:cNvPicPr>
            <p:nvPr/>
          </p:nvPicPr>
          <p:blipFill>
            <a:blip r:embed="rId2" cstate="hqprint">
              <a:duotone>
                <a:srgbClr val="ED6B06">
                  <a:shade val="45000"/>
                  <a:satMod val="135000"/>
                </a:srgb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3831077"/>
              <a:ext cx="338285" cy="369333"/>
            </a:xfrm>
            <a:prstGeom prst="rect">
              <a:avLst/>
            </a:prstGeom>
          </p:spPr>
        </p:pic>
        <p:sp>
          <p:nvSpPr>
            <p:cNvPr id="17" name="ZoneTexte 16">
              <a:extLst>
                <a:ext uri="{FF2B5EF4-FFF2-40B4-BE49-F238E27FC236}">
                  <a16:creationId xmlns:a16="http://schemas.microsoft.com/office/drawing/2014/main" id="{123A96C0-003B-4E20-A973-ED8D25E5F0D3}"/>
                </a:ext>
              </a:extLst>
            </p:cNvPr>
            <p:cNvSpPr txBox="1"/>
            <p:nvPr/>
          </p:nvSpPr>
          <p:spPr>
            <a:xfrm>
              <a:off x="792000" y="3831085"/>
              <a:ext cx="7931585" cy="615553"/>
            </a:xfrm>
            <a:prstGeom prst="rect">
              <a:avLst/>
            </a:prstGeom>
            <a:noFill/>
          </p:spPr>
          <p:txBody>
            <a:bodyPr wrap="square">
              <a:spAutoFit/>
            </a:bodyPr>
            <a:lstStyle/>
            <a:p>
              <a:pPr defTabSz="1371600">
                <a:defRPr/>
              </a:pPr>
              <a:r>
                <a:rPr lang="fr-FR" sz="2700" b="1" kern="0" dirty="0">
                  <a:solidFill>
                    <a:srgbClr val="4A4A49"/>
                  </a:solidFill>
                  <a:latin typeface="Tahoma" panose="020B0604030504040204" pitchFamily="34" charset="0"/>
                  <a:ea typeface="Tahoma" panose="020B0604030504040204" pitchFamily="34" charset="0"/>
                  <a:cs typeface="Tahoma" panose="020B0604030504040204" pitchFamily="34" charset="0"/>
                </a:rPr>
                <a:t>NDAA</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 Protection accrue contre l'espionnage et pirates informatiques</a:t>
              </a:r>
            </a:p>
            <a:p>
              <a:pPr defTabSz="1371600">
                <a:defRPr/>
              </a:pPr>
              <a:endParaRPr lang="en-US" sz="2700" b="1" kern="0" dirty="0">
                <a:solidFill>
                  <a:srgbClr val="4A4A49"/>
                </a:solidFill>
                <a:latin typeface="Tahoma" panose="020B0604030504040204" pitchFamily="34" charset="0"/>
                <a:ea typeface="Tahoma" panose="020B0604030504040204" pitchFamily="34" charset="0"/>
                <a:cs typeface="Tahoma" panose="020B0604030504040204" pitchFamily="34" charset="0"/>
              </a:endParaRPr>
            </a:p>
          </p:txBody>
        </p:sp>
        <p:pic>
          <p:nvPicPr>
            <p:cNvPr id="18" name="Image 17">
              <a:extLst>
                <a:ext uri="{FF2B5EF4-FFF2-40B4-BE49-F238E27FC236}">
                  <a16:creationId xmlns:a16="http://schemas.microsoft.com/office/drawing/2014/main" id="{4E11EA7B-FEE6-4C2D-B803-5BC4041836E5}"/>
                </a:ext>
              </a:extLst>
            </p:cNvPr>
            <p:cNvPicPr>
              <a:picLocks noChangeAspect="1"/>
            </p:cNvPicPr>
            <p:nvPr/>
          </p:nvPicPr>
          <p:blipFill>
            <a:blip r:embed="rId5"/>
            <a:stretch>
              <a:fillRect/>
            </a:stretch>
          </p:blipFill>
          <p:spPr>
            <a:xfrm>
              <a:off x="10544734" y="3643029"/>
              <a:ext cx="819150" cy="745427"/>
            </a:xfrm>
            <a:prstGeom prst="rect">
              <a:avLst/>
            </a:prstGeom>
          </p:spPr>
        </p:pic>
      </p:grpSp>
      <p:grpSp>
        <p:nvGrpSpPr>
          <p:cNvPr id="19" name="Groupe 18">
            <a:extLst>
              <a:ext uri="{FF2B5EF4-FFF2-40B4-BE49-F238E27FC236}">
                <a16:creationId xmlns:a16="http://schemas.microsoft.com/office/drawing/2014/main" id="{8789E4CF-C191-47FD-80E6-FC8AD52EE3CB}"/>
              </a:ext>
            </a:extLst>
          </p:cNvPr>
          <p:cNvGrpSpPr/>
          <p:nvPr/>
        </p:nvGrpSpPr>
        <p:grpSpPr>
          <a:xfrm>
            <a:off x="670919" y="4263972"/>
            <a:ext cx="16088319" cy="1342854"/>
            <a:chOff x="447279" y="4442856"/>
            <a:chExt cx="10876406" cy="895236"/>
          </a:xfrm>
        </p:grpSpPr>
        <p:pic>
          <p:nvPicPr>
            <p:cNvPr id="20" name="Picture 2">
              <a:extLst>
                <a:ext uri="{FF2B5EF4-FFF2-40B4-BE49-F238E27FC236}">
                  <a16:creationId xmlns:a16="http://schemas.microsoft.com/office/drawing/2014/main" id="{72692083-1252-4812-A68A-42092AD24769}"/>
                </a:ext>
              </a:extLst>
            </p:cNvPr>
            <p:cNvPicPr>
              <a:picLocks noChangeAspect="1"/>
            </p:cNvPicPr>
            <p:nvPr/>
          </p:nvPicPr>
          <p:blipFill>
            <a:blip r:embed="rId2" cstate="hqprint">
              <a:duotone>
                <a:srgbClr val="ED6B06">
                  <a:shade val="45000"/>
                  <a:satMod val="135000"/>
                </a:srgb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4442856"/>
              <a:ext cx="338285" cy="369333"/>
            </a:xfrm>
            <a:prstGeom prst="rect">
              <a:avLst/>
            </a:prstGeom>
          </p:spPr>
        </p:pic>
        <p:sp>
          <p:nvSpPr>
            <p:cNvPr id="21" name="ZoneTexte 20">
              <a:extLst>
                <a:ext uri="{FF2B5EF4-FFF2-40B4-BE49-F238E27FC236}">
                  <a16:creationId xmlns:a16="http://schemas.microsoft.com/office/drawing/2014/main" id="{82807880-0BCE-4363-AEA4-F8B9F2AE05D4}"/>
                </a:ext>
              </a:extLst>
            </p:cNvPr>
            <p:cNvSpPr txBox="1"/>
            <p:nvPr/>
          </p:nvSpPr>
          <p:spPr>
            <a:xfrm>
              <a:off x="792000" y="4445540"/>
              <a:ext cx="8571076" cy="892552"/>
            </a:xfrm>
            <a:prstGeom prst="rect">
              <a:avLst/>
            </a:prstGeom>
            <a:noFill/>
          </p:spPr>
          <p:txBody>
            <a:bodyPr wrap="square">
              <a:spAutoFit/>
            </a:bodyPr>
            <a:lstStyle/>
            <a:p>
              <a:pPr defTabSz="1371600">
                <a:defRPr/>
              </a:pPr>
              <a:r>
                <a:rPr lang="en-US" sz="2700" b="1" kern="0" dirty="0">
                  <a:solidFill>
                    <a:srgbClr val="4A4A49"/>
                  </a:solidFill>
                  <a:latin typeface="Tahoma" panose="020B0604030504040204" pitchFamily="34" charset="0"/>
                  <a:ea typeface="Tahoma" panose="020B0604030504040204" pitchFamily="34" charset="0"/>
                  <a:cs typeface="Tahoma" panose="020B0604030504040204" pitchFamily="34" charset="0"/>
                </a:rPr>
                <a:t>Cyber Resilience Act </a:t>
              </a:r>
              <a:r>
                <a:rPr lang="en-US"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R</a:t>
              </a:r>
              <a:r>
                <a:rPr lang="fr-FR" sz="2700" kern="0" dirty="0" err="1">
                  <a:solidFill>
                    <a:srgbClr val="4A4A49"/>
                  </a:solidFill>
                  <a:latin typeface="Tahoma" panose="020B0604030504040204" pitchFamily="34" charset="0"/>
                  <a:ea typeface="Tahoma" panose="020B0604030504040204" pitchFamily="34" charset="0"/>
                  <a:cs typeface="Tahoma" panose="020B0604030504040204" pitchFamily="34" charset="0"/>
                </a:rPr>
                <a:t>econnaissance</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officielle attestant que l'entreprise a mis en place des mesures solides pour assurer la résilience de ses systèmes face aux cyberattaques</a:t>
              </a:r>
              <a:endParaRPr lang="en-US" sz="2700" kern="0" dirty="0">
                <a:solidFill>
                  <a:srgbClr val="4A4A49"/>
                </a:solidFill>
                <a:latin typeface="Tahoma" panose="020B0604030504040204" pitchFamily="34" charset="0"/>
                <a:ea typeface="Tahoma" panose="020B0604030504040204" pitchFamily="34" charset="0"/>
                <a:cs typeface="Tahoma" panose="020B0604030504040204" pitchFamily="34" charset="0"/>
              </a:endParaRPr>
            </a:p>
          </p:txBody>
        </p:sp>
        <p:pic>
          <p:nvPicPr>
            <p:cNvPr id="22" name="Picture 8" descr="Le Cyber Resilience Act de l'UE menace l'avenir du logiciel libre  cyberaction">
              <a:extLst>
                <a:ext uri="{FF2B5EF4-FFF2-40B4-BE49-F238E27FC236}">
                  <a16:creationId xmlns:a16="http://schemas.microsoft.com/office/drawing/2014/main" id="{0C882922-C511-41BE-927D-A42A9286863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584932" y="4571483"/>
              <a:ext cx="738753" cy="671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e 22">
            <a:extLst>
              <a:ext uri="{FF2B5EF4-FFF2-40B4-BE49-F238E27FC236}">
                <a16:creationId xmlns:a16="http://schemas.microsoft.com/office/drawing/2014/main" id="{882DB5C4-E07F-49F2-BA12-95ECE0FE2D82}"/>
              </a:ext>
            </a:extLst>
          </p:cNvPr>
          <p:cNvGrpSpPr/>
          <p:nvPr/>
        </p:nvGrpSpPr>
        <p:grpSpPr>
          <a:xfrm>
            <a:off x="670919" y="5739658"/>
            <a:ext cx="16183617" cy="923330"/>
            <a:chOff x="447279" y="5426644"/>
            <a:chExt cx="10940832" cy="615553"/>
          </a:xfrm>
        </p:grpSpPr>
        <p:pic>
          <p:nvPicPr>
            <p:cNvPr id="24" name="Picture 2">
              <a:extLst>
                <a:ext uri="{FF2B5EF4-FFF2-40B4-BE49-F238E27FC236}">
                  <a16:creationId xmlns:a16="http://schemas.microsoft.com/office/drawing/2014/main" id="{151AD0E8-24D4-4A44-9917-6A5AA9250D03}"/>
                </a:ext>
              </a:extLst>
            </p:cNvPr>
            <p:cNvPicPr>
              <a:picLocks noChangeAspect="1"/>
            </p:cNvPicPr>
            <p:nvPr/>
          </p:nvPicPr>
          <p:blipFill>
            <a:blip r:embed="rId2" cstate="hqprint">
              <a:duotone>
                <a:srgbClr val="ED6B06">
                  <a:shade val="45000"/>
                  <a:satMod val="135000"/>
                </a:srgb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5489704"/>
              <a:ext cx="338285" cy="369333"/>
            </a:xfrm>
            <a:prstGeom prst="rect">
              <a:avLst/>
            </a:prstGeom>
          </p:spPr>
        </p:pic>
        <p:sp>
          <p:nvSpPr>
            <p:cNvPr id="25" name="ZoneTexte 24">
              <a:extLst>
                <a:ext uri="{FF2B5EF4-FFF2-40B4-BE49-F238E27FC236}">
                  <a16:creationId xmlns:a16="http://schemas.microsoft.com/office/drawing/2014/main" id="{9BD3E181-936E-41F8-B84D-D47CF463A88E}"/>
                </a:ext>
              </a:extLst>
            </p:cNvPr>
            <p:cNvSpPr txBox="1"/>
            <p:nvPr/>
          </p:nvSpPr>
          <p:spPr>
            <a:xfrm>
              <a:off x="792000" y="5426644"/>
              <a:ext cx="8571075" cy="615553"/>
            </a:xfrm>
            <a:prstGeom prst="rect">
              <a:avLst/>
            </a:prstGeom>
            <a:noFill/>
          </p:spPr>
          <p:txBody>
            <a:bodyPr wrap="square">
              <a:spAutoFit/>
            </a:bodyPr>
            <a:lstStyle/>
            <a:p>
              <a:pPr defTabSz="1371600">
                <a:defRPr/>
              </a:pPr>
              <a:r>
                <a:rPr lang="en-US" sz="2700" b="1" kern="0" dirty="0">
                  <a:solidFill>
                    <a:srgbClr val="4A4A49"/>
                  </a:solidFill>
                  <a:latin typeface="Tahoma" panose="020B0604030504040204" pitchFamily="34" charset="0"/>
                  <a:ea typeface="Tahoma" panose="020B0604030504040204" pitchFamily="34" charset="0"/>
                  <a:cs typeface="Tahoma" panose="020B0604030504040204" pitchFamily="34" charset="0"/>
                </a:rPr>
                <a:t>Directives NIS 2 </a:t>
              </a:r>
              <a:r>
                <a:rPr lang="en-US"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E</a:t>
              </a:r>
              <a:r>
                <a:rPr lang="fr-FR" sz="2700" kern="0" dirty="0" err="1">
                  <a:solidFill>
                    <a:srgbClr val="4A4A49"/>
                  </a:solidFill>
                  <a:latin typeface="Tahoma" panose="020B0604030504040204" pitchFamily="34" charset="0"/>
                  <a:ea typeface="Tahoma" panose="020B0604030504040204" pitchFamily="34" charset="0"/>
                  <a:cs typeface="Tahoma" panose="020B0604030504040204" pitchFamily="34" charset="0"/>
                </a:rPr>
                <a:t>nsemble</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de mesures et de règles de sécurité informatique établies au niveau européen – </a:t>
              </a:r>
              <a:r>
                <a:rPr lang="fr-FR" sz="2700" i="1" kern="0" dirty="0">
                  <a:solidFill>
                    <a:srgbClr val="4A4A49"/>
                  </a:solidFill>
                  <a:latin typeface="Tahoma" panose="020B0604030504040204" pitchFamily="34" charset="0"/>
                  <a:ea typeface="Tahoma" panose="020B0604030504040204" pitchFamily="34" charset="0"/>
                  <a:cs typeface="Tahoma" panose="020B0604030504040204" pitchFamily="34" charset="0"/>
                </a:rPr>
                <a:t>Mise en application Fin 2024</a:t>
              </a:r>
              <a:endParaRPr lang="en-US" sz="2700" i="1" kern="0" dirty="0">
                <a:solidFill>
                  <a:srgbClr val="4A4A49"/>
                </a:solidFill>
                <a:latin typeface="Tahoma" panose="020B0604030504040204" pitchFamily="34" charset="0"/>
                <a:ea typeface="Tahoma" panose="020B0604030504040204" pitchFamily="34" charset="0"/>
                <a:cs typeface="Tahoma" panose="020B0604030504040204" pitchFamily="34" charset="0"/>
              </a:endParaRPr>
            </a:p>
          </p:txBody>
        </p:sp>
        <p:pic>
          <p:nvPicPr>
            <p:cNvPr id="26" name="Image 25">
              <a:extLst>
                <a:ext uri="{FF2B5EF4-FFF2-40B4-BE49-F238E27FC236}">
                  <a16:creationId xmlns:a16="http://schemas.microsoft.com/office/drawing/2014/main" id="{0D384536-22F7-4571-8626-E3238D8758FB}"/>
                </a:ext>
              </a:extLst>
            </p:cNvPr>
            <p:cNvPicPr>
              <a:picLocks noChangeAspect="1"/>
            </p:cNvPicPr>
            <p:nvPr/>
          </p:nvPicPr>
          <p:blipFill>
            <a:blip r:embed="rId7"/>
            <a:stretch>
              <a:fillRect/>
            </a:stretch>
          </p:blipFill>
          <p:spPr>
            <a:xfrm>
              <a:off x="10520504" y="5459782"/>
              <a:ext cx="867607" cy="488029"/>
            </a:xfrm>
            <a:prstGeom prst="rect">
              <a:avLst/>
            </a:prstGeom>
          </p:spPr>
        </p:pic>
      </p:grpSp>
      <p:grpSp>
        <p:nvGrpSpPr>
          <p:cNvPr id="27" name="Groupe 26">
            <a:extLst>
              <a:ext uri="{FF2B5EF4-FFF2-40B4-BE49-F238E27FC236}">
                <a16:creationId xmlns:a16="http://schemas.microsoft.com/office/drawing/2014/main" id="{05BFB363-C5C9-43CC-AC7D-71F6D0ABEB86}"/>
              </a:ext>
            </a:extLst>
          </p:cNvPr>
          <p:cNvGrpSpPr/>
          <p:nvPr/>
        </p:nvGrpSpPr>
        <p:grpSpPr>
          <a:xfrm>
            <a:off x="670919" y="6726606"/>
            <a:ext cx="16103348" cy="1195815"/>
            <a:chOff x="447279" y="5627405"/>
            <a:chExt cx="10886566" cy="797210"/>
          </a:xfrm>
        </p:grpSpPr>
        <p:pic>
          <p:nvPicPr>
            <p:cNvPr id="28" name="Picture 2">
              <a:extLst>
                <a:ext uri="{FF2B5EF4-FFF2-40B4-BE49-F238E27FC236}">
                  <a16:creationId xmlns:a16="http://schemas.microsoft.com/office/drawing/2014/main" id="{E8582404-D39C-4427-A2B4-CB265B739094}"/>
                </a:ext>
              </a:extLst>
            </p:cNvPr>
            <p:cNvPicPr>
              <a:picLocks noChangeAspect="1"/>
            </p:cNvPicPr>
            <p:nvPr/>
          </p:nvPicPr>
          <p:blipFill>
            <a:blip r:embed="rId2" cstate="hqprint">
              <a:duotone>
                <a:srgbClr val="ED6B06">
                  <a:shade val="45000"/>
                  <a:satMod val="135000"/>
                </a:srgb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447279" y="5782976"/>
              <a:ext cx="338285" cy="369333"/>
            </a:xfrm>
            <a:prstGeom prst="rect">
              <a:avLst/>
            </a:prstGeom>
          </p:spPr>
        </p:pic>
        <p:sp>
          <p:nvSpPr>
            <p:cNvPr id="29" name="ZoneTexte 28">
              <a:extLst>
                <a:ext uri="{FF2B5EF4-FFF2-40B4-BE49-F238E27FC236}">
                  <a16:creationId xmlns:a16="http://schemas.microsoft.com/office/drawing/2014/main" id="{1D11E80A-5325-4978-8326-45B78A944699}"/>
                </a:ext>
              </a:extLst>
            </p:cNvPr>
            <p:cNvSpPr txBox="1"/>
            <p:nvPr/>
          </p:nvSpPr>
          <p:spPr>
            <a:xfrm>
              <a:off x="792000" y="5719916"/>
              <a:ext cx="8571075" cy="615553"/>
            </a:xfrm>
            <a:prstGeom prst="rect">
              <a:avLst/>
            </a:prstGeom>
            <a:noFill/>
          </p:spPr>
          <p:txBody>
            <a:bodyPr wrap="square">
              <a:spAutoFit/>
            </a:bodyPr>
            <a:lstStyle/>
            <a:p>
              <a:pPr defTabSz="1371600">
                <a:defRPr/>
              </a:pPr>
              <a:r>
                <a:rPr lang="en-US" sz="2700" b="1" kern="0" dirty="0">
                  <a:solidFill>
                    <a:srgbClr val="4A4A49"/>
                  </a:solidFill>
                  <a:latin typeface="Tahoma" panose="020B0604030504040204" pitchFamily="34" charset="0"/>
                  <a:ea typeface="Tahoma" panose="020B0604030504040204" pitchFamily="34" charset="0"/>
                  <a:cs typeface="Tahoma" panose="020B0604030504040204" pitchFamily="34" charset="0"/>
                </a:rPr>
                <a:t>ISO 27001</a:t>
              </a:r>
              <a:r>
                <a:rPr lang="en-US" sz="2700" kern="0" dirty="0">
                  <a:solidFill>
                    <a:srgbClr val="4A4A49"/>
                  </a:solidFill>
                  <a:latin typeface="Tahoma" panose="020B0604030504040204" pitchFamily="34" charset="0"/>
                  <a:ea typeface="Tahoma" panose="020B0604030504040204" pitchFamily="34" charset="0"/>
                  <a:cs typeface="Tahoma" panose="020B0604030504040204" pitchFamily="34" charset="0"/>
                </a:rPr>
                <a:t>: </a:t>
              </a:r>
              <a:r>
                <a:rPr lang="fr-FR" sz="2700" kern="0" dirty="0">
                  <a:solidFill>
                    <a:srgbClr val="4A4A49"/>
                  </a:solidFill>
                  <a:latin typeface="Tahoma" panose="020B0604030504040204" pitchFamily="34" charset="0"/>
                  <a:ea typeface="Tahoma" panose="020B0604030504040204" pitchFamily="34" charset="0"/>
                  <a:cs typeface="Tahoma" panose="020B0604030504040204" pitchFamily="34" charset="0"/>
                </a:rPr>
                <a:t>Normes internationales garantissant la protection des données et la gestion efficace des risques liés à la sécurité de l'information</a:t>
              </a:r>
              <a:endParaRPr lang="en-US" sz="2700" i="1" kern="0" dirty="0">
                <a:solidFill>
                  <a:srgbClr val="4A4A49"/>
                </a:solidFill>
                <a:latin typeface="Tahoma" panose="020B0604030504040204" pitchFamily="34" charset="0"/>
                <a:ea typeface="Tahoma" panose="020B0604030504040204" pitchFamily="34" charset="0"/>
                <a:cs typeface="Tahoma" panose="020B0604030504040204" pitchFamily="34" charset="0"/>
              </a:endParaRPr>
            </a:p>
          </p:txBody>
        </p:sp>
        <p:pic>
          <p:nvPicPr>
            <p:cNvPr id="30" name="Picture 14" descr="AlgoSecure | ISO 27001 : définition et historique de cette norme">
              <a:extLst>
                <a:ext uri="{FF2B5EF4-FFF2-40B4-BE49-F238E27FC236}">
                  <a16:creationId xmlns:a16="http://schemas.microsoft.com/office/drawing/2014/main" id="{F9EA8D51-BFB7-4585-A22F-EF91B6BEACD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539283" y="5627405"/>
              <a:ext cx="794562" cy="7972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0513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0"/>
                                            </p:tgtEl>
                                            <p:attrNameLst>
                                              <p:attrName>style.visibility</p:attrName>
                                            </p:attrNameLst>
                                          </p:cBhvr>
                                          <p:to>
                                            <p:strVal val="visible"/>
                                          </p:to>
                                        </p:set>
                                      </p:childTnLst>
                                    </p:cTn>
                                  </p:par>
                                  <p:par>
                                    <p:cTn id="7" presetID="2" presetClass="entr" presetSubtype="8" fill="hold" nodeType="withEffect" p14:presetBounceEnd="50000">
                                      <p:stCondLst>
                                        <p:cond delay="400"/>
                                      </p:stCondLst>
                                      <p:childTnLst>
                                        <p:set>
                                          <p:cBhvr>
                                            <p:cTn id="8" dur="1" fill="hold">
                                              <p:stCondLst>
                                                <p:cond delay="0"/>
                                              </p:stCondLst>
                                            </p:cTn>
                                            <p:tgtEl>
                                              <p:spTgt spid="11"/>
                                            </p:tgtEl>
                                            <p:attrNameLst>
                                              <p:attrName>style.visibility</p:attrName>
                                            </p:attrNameLst>
                                          </p:cBhvr>
                                          <p:to>
                                            <p:strVal val="visible"/>
                                          </p:to>
                                        </p:set>
                                        <p:anim calcmode="lin" valueType="num" p14:bounceEnd="50000">
                                          <p:cBhvr additive="base">
                                            <p:cTn id="9"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0" dur="1500" fill="hold"/>
                                            <p:tgtEl>
                                              <p:spTgt spid="11"/>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14:presetBounceEnd="50000">
                                      <p:stCondLst>
                                        <p:cond delay="800"/>
                                      </p:stCondLst>
                                      <p:childTnLst>
                                        <p:set>
                                          <p:cBhvr>
                                            <p:cTn id="12" dur="1" fill="hold">
                                              <p:stCondLst>
                                                <p:cond delay="0"/>
                                              </p:stCondLst>
                                            </p:cTn>
                                            <p:tgtEl>
                                              <p:spTgt spid="15"/>
                                            </p:tgtEl>
                                            <p:attrNameLst>
                                              <p:attrName>style.visibility</p:attrName>
                                            </p:attrNameLst>
                                          </p:cBhvr>
                                          <p:to>
                                            <p:strVal val="visible"/>
                                          </p:to>
                                        </p:set>
                                        <p:anim calcmode="lin" valueType="num" p14:bounceEnd="50000">
                                          <p:cBhvr additive="base">
                                            <p:cTn id="13" dur="1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4" dur="1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50000">
                                      <p:stCondLst>
                                        <p:cond delay="1200"/>
                                      </p:stCondLst>
                                      <p:childTnLst>
                                        <p:set>
                                          <p:cBhvr>
                                            <p:cTn id="16" dur="1" fill="hold">
                                              <p:stCondLst>
                                                <p:cond delay="0"/>
                                              </p:stCondLst>
                                            </p:cTn>
                                            <p:tgtEl>
                                              <p:spTgt spid="19"/>
                                            </p:tgtEl>
                                            <p:attrNameLst>
                                              <p:attrName>style.visibility</p:attrName>
                                            </p:attrNameLst>
                                          </p:cBhvr>
                                          <p:to>
                                            <p:strVal val="visible"/>
                                          </p:to>
                                        </p:set>
                                        <p:anim calcmode="lin" valueType="num" p14:bounceEnd="50000">
                                          <p:cBhvr additive="base">
                                            <p:cTn id="17" dur="1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8" dur="1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50000">
                                      <p:stCondLst>
                                        <p:cond delay="1600"/>
                                      </p:stCondLst>
                                      <p:childTnLst>
                                        <p:set>
                                          <p:cBhvr>
                                            <p:cTn id="20" dur="1" fill="hold">
                                              <p:stCondLst>
                                                <p:cond delay="0"/>
                                              </p:stCondLst>
                                            </p:cTn>
                                            <p:tgtEl>
                                              <p:spTgt spid="23"/>
                                            </p:tgtEl>
                                            <p:attrNameLst>
                                              <p:attrName>style.visibility</p:attrName>
                                            </p:attrNameLst>
                                          </p:cBhvr>
                                          <p:to>
                                            <p:strVal val="visible"/>
                                          </p:to>
                                        </p:set>
                                        <p:anim calcmode="lin" valueType="num" p14:bounceEnd="50000">
                                          <p:cBhvr additive="base">
                                            <p:cTn id="21" dur="1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2" dur="1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50000">
                                      <p:stCondLst>
                                        <p:cond delay="2000"/>
                                      </p:stCondLst>
                                      <p:childTnLst>
                                        <p:set>
                                          <p:cBhvr>
                                            <p:cTn id="24" dur="1" fill="hold">
                                              <p:stCondLst>
                                                <p:cond delay="0"/>
                                              </p:stCondLst>
                                            </p:cTn>
                                            <p:tgtEl>
                                              <p:spTgt spid="27"/>
                                            </p:tgtEl>
                                            <p:attrNameLst>
                                              <p:attrName>style.visibility</p:attrName>
                                            </p:attrNameLst>
                                          </p:cBhvr>
                                          <p:to>
                                            <p:strVal val="visible"/>
                                          </p:to>
                                        </p:set>
                                        <p:anim calcmode="lin" valueType="num" p14:bounceEnd="50000">
                                          <p:cBhvr additive="base">
                                            <p:cTn id="25" dur="1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6" dur="1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0"/>
                                            </p:tgtEl>
                                            <p:attrNameLst>
                                              <p:attrName>style.visibility</p:attrName>
                                            </p:attrNameLst>
                                          </p:cBhvr>
                                          <p:to>
                                            <p:strVal val="visible"/>
                                          </p:to>
                                        </p:set>
                                      </p:childTnLst>
                                    </p:cTn>
                                  </p:par>
                                  <p:par>
                                    <p:cTn id="7" presetID="2" presetClass="entr" presetSubtype="8" fill="hold" nodeType="withEffect">
                                      <p:stCondLst>
                                        <p:cond delay="40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1500" fill="hold"/>
                                            <p:tgtEl>
                                              <p:spTgt spid="11"/>
                                            </p:tgtEl>
                                            <p:attrNameLst>
                                              <p:attrName>ppt_x</p:attrName>
                                            </p:attrNameLst>
                                          </p:cBhvr>
                                          <p:tavLst>
                                            <p:tav tm="0">
                                              <p:val>
                                                <p:strVal val="0-#ppt_w/2"/>
                                              </p:val>
                                            </p:tav>
                                            <p:tav tm="100000">
                                              <p:val>
                                                <p:strVal val="#ppt_x"/>
                                              </p:val>
                                            </p:tav>
                                          </p:tavLst>
                                        </p:anim>
                                        <p:anim calcmode="lin" valueType="num">
                                          <p:cBhvr additive="base">
                                            <p:cTn id="10" dur="1500" fill="hold"/>
                                            <p:tgtEl>
                                              <p:spTgt spid="11"/>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8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500" fill="hold"/>
                                            <p:tgtEl>
                                              <p:spTgt spid="15"/>
                                            </p:tgtEl>
                                            <p:attrNameLst>
                                              <p:attrName>ppt_x</p:attrName>
                                            </p:attrNameLst>
                                          </p:cBhvr>
                                          <p:tavLst>
                                            <p:tav tm="0">
                                              <p:val>
                                                <p:strVal val="0-#ppt_w/2"/>
                                              </p:val>
                                            </p:tav>
                                            <p:tav tm="100000">
                                              <p:val>
                                                <p:strVal val="#ppt_x"/>
                                              </p:val>
                                            </p:tav>
                                          </p:tavLst>
                                        </p:anim>
                                        <p:anim calcmode="lin" valueType="num">
                                          <p:cBhvr additive="base">
                                            <p:cTn id="14" dur="1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2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500" fill="hold"/>
                                            <p:tgtEl>
                                              <p:spTgt spid="19"/>
                                            </p:tgtEl>
                                            <p:attrNameLst>
                                              <p:attrName>ppt_x</p:attrName>
                                            </p:attrNameLst>
                                          </p:cBhvr>
                                          <p:tavLst>
                                            <p:tav tm="0">
                                              <p:val>
                                                <p:strVal val="0-#ppt_w/2"/>
                                              </p:val>
                                            </p:tav>
                                            <p:tav tm="100000">
                                              <p:val>
                                                <p:strVal val="#ppt_x"/>
                                              </p:val>
                                            </p:tav>
                                          </p:tavLst>
                                        </p:anim>
                                        <p:anim calcmode="lin" valueType="num">
                                          <p:cBhvr additive="base">
                                            <p:cTn id="18" dur="1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6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500" fill="hold"/>
                                            <p:tgtEl>
                                              <p:spTgt spid="23"/>
                                            </p:tgtEl>
                                            <p:attrNameLst>
                                              <p:attrName>ppt_x</p:attrName>
                                            </p:attrNameLst>
                                          </p:cBhvr>
                                          <p:tavLst>
                                            <p:tav tm="0">
                                              <p:val>
                                                <p:strVal val="0-#ppt_w/2"/>
                                              </p:val>
                                            </p:tav>
                                            <p:tav tm="100000">
                                              <p:val>
                                                <p:strVal val="#ppt_x"/>
                                              </p:val>
                                            </p:tav>
                                          </p:tavLst>
                                        </p:anim>
                                        <p:anim calcmode="lin" valueType="num">
                                          <p:cBhvr additive="base">
                                            <p:cTn id="22" dur="1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20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500" fill="hold"/>
                                            <p:tgtEl>
                                              <p:spTgt spid="27"/>
                                            </p:tgtEl>
                                            <p:attrNameLst>
                                              <p:attrName>ppt_x</p:attrName>
                                            </p:attrNameLst>
                                          </p:cBhvr>
                                          <p:tavLst>
                                            <p:tav tm="0">
                                              <p:val>
                                                <p:strVal val="0-#ppt_w/2"/>
                                              </p:val>
                                            </p:tav>
                                            <p:tav tm="100000">
                                              <p:val>
                                                <p:strVal val="#ppt_x"/>
                                              </p:val>
                                            </p:tav>
                                          </p:tavLst>
                                        </p:anim>
                                        <p:anim calcmode="lin" valueType="num">
                                          <p:cBhvr additive="base">
                                            <p:cTn id="26" dur="1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447"/>
            <a:ext cx="18288000" cy="10281553"/>
            <a:chOff x="0" y="0"/>
            <a:chExt cx="1445743" cy="812800"/>
          </a:xfrm>
        </p:grpSpPr>
        <p:sp>
          <p:nvSpPr>
            <p:cNvPr id="3" name="Freeform 3"/>
            <p:cNvSpPr/>
            <p:nvPr/>
          </p:nvSpPr>
          <p:spPr>
            <a:xfrm>
              <a:off x="0" y="0"/>
              <a:ext cx="1445743" cy="812800"/>
            </a:xfrm>
            <a:custGeom>
              <a:avLst/>
              <a:gdLst/>
              <a:ahLst/>
              <a:cxnLst/>
              <a:rect l="l" t="t" r="r" b="b"/>
              <a:pathLst>
                <a:path w="1445743" h="812800">
                  <a:moveTo>
                    <a:pt x="0" y="0"/>
                  </a:moveTo>
                  <a:lnTo>
                    <a:pt x="1445743" y="0"/>
                  </a:lnTo>
                  <a:lnTo>
                    <a:pt x="1445743" y="812800"/>
                  </a:lnTo>
                  <a:lnTo>
                    <a:pt x="0" y="812800"/>
                  </a:lnTo>
                  <a:close/>
                </a:path>
              </a:pathLst>
            </a:custGeom>
            <a:blipFill>
              <a:blip r:embed="rId2"/>
              <a:stretch>
                <a:fillRect t="-128005" b="-9156"/>
              </a:stretch>
            </a:blipFill>
          </p:spPr>
          <p:txBody>
            <a:bodyPr/>
            <a:lstStyle/>
            <a:p>
              <a:endParaRPr lang="fr-FR"/>
            </a:p>
          </p:txBody>
        </p:sp>
      </p:grpSp>
      <p:grpSp>
        <p:nvGrpSpPr>
          <p:cNvPr id="4" name="Group 4"/>
          <p:cNvGrpSpPr/>
          <p:nvPr/>
        </p:nvGrpSpPr>
        <p:grpSpPr>
          <a:xfrm>
            <a:off x="0" y="5447"/>
            <a:ext cx="18288000" cy="10281553"/>
            <a:chOff x="0" y="0"/>
            <a:chExt cx="4816593" cy="2707899"/>
          </a:xfrm>
        </p:grpSpPr>
        <p:sp>
          <p:nvSpPr>
            <p:cNvPr id="5" name="Freeform 5"/>
            <p:cNvSpPr/>
            <p:nvPr/>
          </p:nvSpPr>
          <p:spPr>
            <a:xfrm>
              <a:off x="0" y="0"/>
              <a:ext cx="4816592" cy="2707899"/>
            </a:xfrm>
            <a:custGeom>
              <a:avLst/>
              <a:gdLst/>
              <a:ahLst/>
              <a:cxnLst/>
              <a:rect l="l" t="t" r="r" b="b"/>
              <a:pathLst>
                <a:path w="4816592" h="2707899">
                  <a:moveTo>
                    <a:pt x="0" y="0"/>
                  </a:moveTo>
                  <a:lnTo>
                    <a:pt x="4816592" y="0"/>
                  </a:lnTo>
                  <a:lnTo>
                    <a:pt x="4816592" y="2707899"/>
                  </a:lnTo>
                  <a:lnTo>
                    <a:pt x="0" y="2707899"/>
                  </a:lnTo>
                  <a:close/>
                </a:path>
              </a:pathLst>
            </a:custGeom>
            <a:solidFill>
              <a:srgbClr val="000000">
                <a:alpha val="69804"/>
              </a:srgbClr>
            </a:solidFill>
          </p:spPr>
          <p:txBody>
            <a:bodyPr/>
            <a:lstStyle/>
            <a:p>
              <a:endParaRPr lang="fr-FR"/>
            </a:p>
          </p:txBody>
        </p:sp>
        <p:sp>
          <p:nvSpPr>
            <p:cNvPr id="6" name="TextBox 6"/>
            <p:cNvSpPr txBox="1"/>
            <p:nvPr/>
          </p:nvSpPr>
          <p:spPr>
            <a:xfrm>
              <a:off x="0" y="-47625"/>
              <a:ext cx="4816593" cy="2755524"/>
            </a:xfrm>
            <a:prstGeom prst="rect">
              <a:avLst/>
            </a:prstGeom>
          </p:spPr>
          <p:txBody>
            <a:bodyPr lIns="50800" tIns="50800" rIns="50800" bIns="50800" rtlCol="0" anchor="ctr"/>
            <a:lstStyle/>
            <a:p>
              <a:pPr algn="ctr">
                <a:lnSpc>
                  <a:spcPts val="2239"/>
                </a:lnSpc>
              </a:pPr>
              <a:endParaRPr/>
            </a:p>
          </p:txBody>
        </p:sp>
      </p:grpSp>
      <p:sp>
        <p:nvSpPr>
          <p:cNvPr id="7" name="Freeform 7"/>
          <p:cNvSpPr/>
          <p:nvPr/>
        </p:nvSpPr>
        <p:spPr>
          <a:xfrm>
            <a:off x="5796829" y="4156085"/>
            <a:ext cx="6694341" cy="1974830"/>
          </a:xfrm>
          <a:custGeom>
            <a:avLst/>
            <a:gdLst/>
            <a:ahLst/>
            <a:cxnLst/>
            <a:rect l="l" t="t" r="r" b="b"/>
            <a:pathLst>
              <a:path w="7553941" h="2228412">
                <a:moveTo>
                  <a:pt x="0" y="0"/>
                </a:moveTo>
                <a:lnTo>
                  <a:pt x="7553940" y="0"/>
                </a:lnTo>
                <a:lnTo>
                  <a:pt x="7553940" y="2228413"/>
                </a:lnTo>
                <a:lnTo>
                  <a:pt x="0" y="2228413"/>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0"/>
            <a:ext cx="18288000" cy="10281860"/>
          </a:xfrm>
          <a:prstGeom prst="rect">
            <a:avLst/>
          </a:prstGeom>
        </p:spPr>
      </p:pic>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387" y="2773015"/>
            <a:ext cx="4252509" cy="4382828"/>
          </a:xfrm>
          <a:prstGeom prst="rect">
            <a:avLst/>
          </a:prstGeom>
        </p:spPr>
      </p:pic>
      <p:pic>
        <p:nvPicPr>
          <p:cNvPr id="10" name="그림 9">
            <a:extLst>
              <a:ext uri="{FF2B5EF4-FFF2-40B4-BE49-F238E27FC236}">
                <a16:creationId xmlns:a16="http://schemas.microsoft.com/office/drawing/2014/main" id="{13DDBFEB-0DD1-6548-BC05-DC69105882D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1000"/>
                    </a14:imgEffect>
                  </a14:imgLayer>
                </a14:imgProps>
              </a:ext>
              <a:ext uri="{28A0092B-C50C-407E-A947-70E740481C1C}">
                <a14:useLocalDpi xmlns:a14="http://schemas.microsoft.com/office/drawing/2010/main" val="0"/>
              </a:ext>
            </a:extLst>
          </a:blip>
          <a:stretch>
            <a:fillRect/>
          </a:stretch>
        </p:blipFill>
        <p:spPr>
          <a:xfrm>
            <a:off x="521378" y="9940916"/>
            <a:ext cx="3200630" cy="135000"/>
          </a:xfrm>
          <a:prstGeom prst="rect">
            <a:avLst/>
          </a:prstGeom>
        </p:spPr>
      </p:pic>
      <p:sp>
        <p:nvSpPr>
          <p:cNvPr id="11" name="제목 1">
            <a:extLst>
              <a:ext uri="{FF2B5EF4-FFF2-40B4-BE49-F238E27FC236}">
                <a16:creationId xmlns:a16="http://schemas.microsoft.com/office/drawing/2014/main" id="{F592743A-ADAA-0A4C-9856-C00F6C45EB70}"/>
              </a:ext>
            </a:extLst>
          </p:cNvPr>
          <p:cNvSpPr txBox="1">
            <a:spLocks/>
          </p:cNvSpPr>
          <p:nvPr/>
        </p:nvSpPr>
        <p:spPr>
          <a:xfrm>
            <a:off x="502964" y="1031358"/>
            <a:ext cx="17172000" cy="1080000"/>
          </a:xfrm>
          <a:prstGeom prst="rect">
            <a:avLst/>
          </a:prstGeom>
        </p:spPr>
        <p:txBody>
          <a:bodyPr vert="horz" lIns="0" tIns="0" rIns="0" bIns="0" rtlCol="0" anchor="t" anchorCtr="0">
            <a:normAutofit/>
          </a:bodyPr>
          <a:lstStyle>
            <a:lvl1pPr algn="l" defTabSz="914400" rtl="0" eaLnBrk="1" latinLnBrk="1" hangingPunct="1">
              <a:lnSpc>
                <a:spcPct val="90000"/>
              </a:lnSpc>
              <a:spcBef>
                <a:spcPct val="0"/>
              </a:spcBef>
              <a:buNone/>
              <a:defRPr sz="2400" b="1" kern="1200">
                <a:solidFill>
                  <a:schemeClr val="tx1">
                    <a:lumMod val="85000"/>
                    <a:lumOff val="15000"/>
                  </a:schemeClr>
                </a:solidFill>
                <a:latin typeface="+mj-ea"/>
                <a:ea typeface="+mj-ea"/>
                <a:cs typeface="+mj-cs"/>
              </a:defRPr>
            </a:lvl1pPr>
          </a:lstStyle>
          <a:p>
            <a:pPr defTabSz="1371600">
              <a:defRPr/>
            </a:pPr>
            <a:r>
              <a:rPr lang="en-US" altLang="ko-KR" sz="4200" dirty="0">
                <a:solidFill>
                  <a:prstClr val="white"/>
                </a:solidFill>
                <a:latin typeface="Tahoma" panose="020B0604030504040204" pitchFamily="34" charset="0"/>
                <a:ea typeface="Tahoma" panose="020B0604030504040204" pitchFamily="34" charset="0"/>
                <a:cs typeface="Tahoma" panose="020B0604030504040204" pitchFamily="34" charset="0"/>
              </a:rPr>
              <a:t>NDAA Compliant</a:t>
            </a:r>
          </a:p>
        </p:txBody>
      </p:sp>
      <p:sp>
        <p:nvSpPr>
          <p:cNvPr id="8" name="TextBox 7"/>
          <p:cNvSpPr txBox="1"/>
          <p:nvPr/>
        </p:nvSpPr>
        <p:spPr>
          <a:xfrm>
            <a:off x="1325024" y="5943601"/>
            <a:ext cx="1660361" cy="323165"/>
          </a:xfrm>
          <a:prstGeom prst="rect">
            <a:avLst/>
          </a:prstGeom>
          <a:noFill/>
        </p:spPr>
        <p:txBody>
          <a:bodyPr wrap="square" lIns="0" tIns="0" rIns="0" bIns="0" rtlCol="0">
            <a:spAutoFit/>
          </a:bodyPr>
          <a:lstStyle/>
          <a:p>
            <a:pPr algn="r" defTabSz="1371600" latinLnBrk="1">
              <a:defRPr/>
            </a:pPr>
            <a:r>
              <a:rPr lang="en-US" altLang="ko-KR" sz="2100" b="1" spc="-30" dirty="0">
                <a:solidFill>
                  <a:prstClr val="white">
                    <a:lumMod val="95000"/>
                  </a:prstClr>
                </a:solidFill>
                <a:latin typeface="Arial" panose="020B0604020202020204" pitchFamily="34" charset="0"/>
                <a:ea typeface="맑은 고딕"/>
                <a:cs typeface="Arial" panose="020B0604020202020204" pitchFamily="34" charset="0"/>
              </a:rPr>
              <a:t>Authentic</a:t>
            </a:r>
            <a:endParaRPr lang="en-US" altLang="ko-KR" sz="2100" b="1" spc="-30" dirty="0">
              <a:solidFill>
                <a:prstClr val="white">
                  <a:lumMod val="95000"/>
                </a:prstClr>
              </a:solidFill>
              <a:latin typeface="Arial"/>
              <a:ea typeface="맑은 고딕"/>
            </a:endParaRPr>
          </a:p>
        </p:txBody>
      </p:sp>
      <p:sp>
        <p:nvSpPr>
          <p:cNvPr id="9" name="TextBox 8"/>
          <p:cNvSpPr txBox="1"/>
          <p:nvPr/>
        </p:nvSpPr>
        <p:spPr>
          <a:xfrm>
            <a:off x="6089531" y="5943601"/>
            <a:ext cx="1660361" cy="323165"/>
          </a:xfrm>
          <a:prstGeom prst="rect">
            <a:avLst/>
          </a:prstGeom>
          <a:noFill/>
        </p:spPr>
        <p:txBody>
          <a:bodyPr wrap="square" lIns="0" tIns="0" rIns="0" bIns="0" rtlCol="0">
            <a:spAutoFit/>
          </a:bodyPr>
          <a:lstStyle/>
          <a:p>
            <a:pPr defTabSz="1371600" latinLnBrk="1">
              <a:defRPr/>
            </a:pPr>
            <a:r>
              <a:rPr lang="en-US" altLang="ko-KR" sz="2100" b="1" spc="-30" dirty="0">
                <a:solidFill>
                  <a:prstClr val="white">
                    <a:lumMod val="95000"/>
                  </a:prstClr>
                </a:solidFill>
                <a:latin typeface="Arial" panose="020B0604020202020204" pitchFamily="34" charset="0"/>
                <a:ea typeface="맑은 고딕"/>
                <a:cs typeface="Arial" panose="020B0604020202020204" pitchFamily="34" charset="0"/>
              </a:rPr>
              <a:t>Trustworthy</a:t>
            </a:r>
            <a:endParaRPr lang="en-US" altLang="ko-KR" sz="2100" b="1" spc="-30" dirty="0">
              <a:solidFill>
                <a:prstClr val="white">
                  <a:lumMod val="95000"/>
                </a:prstClr>
              </a:solidFill>
              <a:latin typeface="Arial"/>
              <a:ea typeface="맑은 고딕"/>
            </a:endParaRPr>
          </a:p>
        </p:txBody>
      </p:sp>
      <p:sp>
        <p:nvSpPr>
          <p:cNvPr id="14" name="TextBox 13"/>
          <p:cNvSpPr txBox="1"/>
          <p:nvPr/>
        </p:nvSpPr>
        <p:spPr>
          <a:xfrm>
            <a:off x="3707279" y="2750893"/>
            <a:ext cx="1660361" cy="323165"/>
          </a:xfrm>
          <a:prstGeom prst="rect">
            <a:avLst/>
          </a:prstGeom>
          <a:noFill/>
        </p:spPr>
        <p:txBody>
          <a:bodyPr wrap="square" lIns="0" tIns="0" rIns="0" bIns="0" rtlCol="0">
            <a:spAutoFit/>
          </a:bodyPr>
          <a:lstStyle/>
          <a:p>
            <a:pPr algn="ctr" defTabSz="1371600" latinLnBrk="1">
              <a:defRPr/>
            </a:pPr>
            <a:r>
              <a:rPr lang="en-US" altLang="ko-KR" sz="2100" b="1" spc="-30" dirty="0">
                <a:solidFill>
                  <a:prstClr val="white">
                    <a:lumMod val="95000"/>
                  </a:prstClr>
                </a:solidFill>
                <a:latin typeface="Arial" panose="020B0604020202020204" pitchFamily="34" charset="0"/>
                <a:ea typeface="맑은 고딕"/>
                <a:cs typeface="Arial" panose="020B0604020202020204" pitchFamily="34" charset="0"/>
              </a:rPr>
              <a:t>Honest</a:t>
            </a:r>
            <a:endParaRPr lang="en-US" altLang="ko-KR" sz="2100" b="1" spc="-30" dirty="0">
              <a:solidFill>
                <a:prstClr val="white">
                  <a:lumMod val="95000"/>
                </a:prstClr>
              </a:solidFill>
              <a:latin typeface="Arial"/>
              <a:ea typeface="맑은 고딕"/>
            </a:endParaRPr>
          </a:p>
        </p:txBody>
      </p:sp>
      <p:sp>
        <p:nvSpPr>
          <p:cNvPr id="18" name="TextBox 17"/>
          <p:cNvSpPr txBox="1"/>
          <p:nvPr/>
        </p:nvSpPr>
        <p:spPr>
          <a:xfrm>
            <a:off x="391724" y="7217348"/>
            <a:ext cx="16686407" cy="1292662"/>
          </a:xfrm>
          <a:prstGeom prst="rect">
            <a:avLst/>
          </a:prstGeom>
          <a:noFill/>
        </p:spPr>
        <p:txBody>
          <a:bodyPr wrap="square" rtlCol="0">
            <a:spAutoFit/>
          </a:bodyPr>
          <a:lstStyle/>
          <a:p>
            <a:pPr defTabSz="1371600" latinLnBrk="1">
              <a:defRPr/>
            </a:pPr>
            <a:r>
              <a:rPr lang="en-US" altLang="ko-KR" sz="3900" dirty="0">
                <a:solidFill>
                  <a:prstClr val="white">
                    <a:lumMod val="95000"/>
                  </a:prstClr>
                </a:solidFill>
                <a:latin typeface="Arial"/>
                <a:ea typeface="맑은 고딕"/>
              </a:rPr>
              <a:t>                            </a:t>
            </a:r>
            <a:r>
              <a:rPr lang="fr-FR" altLang="ko-KR" sz="3900" dirty="0">
                <a:solidFill>
                  <a:prstClr val="white">
                    <a:lumMod val="95000"/>
                  </a:prstClr>
                </a:solidFill>
                <a:latin typeface="Arial"/>
                <a:ea typeface="맑은 고딕"/>
              </a:rPr>
              <a:t>offre des solutions de vidéo protection fiables pour répondre aux besoins actuels et futurs des professionnels de la sécurité</a:t>
            </a:r>
            <a:endParaRPr lang="en-US" altLang="ko-KR" sz="3900" dirty="0">
              <a:solidFill>
                <a:prstClr val="white">
                  <a:lumMod val="95000"/>
                </a:prstClr>
              </a:solidFill>
              <a:latin typeface="Arial"/>
              <a:ea typeface="맑은 고딕"/>
            </a:endParaRPr>
          </a:p>
        </p:txBody>
      </p:sp>
      <p:pic>
        <p:nvPicPr>
          <p:cNvPr id="20" name="그림 19">
            <a:extLst>
              <a:ext uri="{FF2B5EF4-FFF2-40B4-BE49-F238E27FC236}">
                <a16:creationId xmlns:a16="http://schemas.microsoft.com/office/drawing/2014/main" id="{101EE115-07C7-1040-96DF-918B12C54094}"/>
              </a:ext>
            </a:extLst>
          </p:cNvPr>
          <p:cNvPicPr>
            <a:picLocks noChangeAspect="1"/>
          </p:cNvPicPr>
          <p:nvPr/>
        </p:nvPicPr>
        <p:blipFill rotWithShape="1">
          <a:blip r:embed="rId7">
            <a:lum bright="-5000"/>
          </a:blip>
          <a:srcRect l="20682"/>
          <a:stretch/>
        </p:blipFill>
        <p:spPr>
          <a:xfrm>
            <a:off x="491903" y="7181174"/>
            <a:ext cx="3726000" cy="839367"/>
          </a:xfrm>
          <a:prstGeom prst="rect">
            <a:avLst/>
          </a:prstGeom>
        </p:spPr>
      </p:pic>
      <p:pic>
        <p:nvPicPr>
          <p:cNvPr id="21" name="그림 20">
            <a:extLst>
              <a:ext uri="{FF2B5EF4-FFF2-40B4-BE49-F238E27FC236}">
                <a16:creationId xmlns:a16="http://schemas.microsoft.com/office/drawing/2014/main" id="{101EE115-07C7-1040-96DF-918B12C54094}"/>
              </a:ext>
            </a:extLst>
          </p:cNvPr>
          <p:cNvPicPr>
            <a:picLocks noChangeAspect="1"/>
          </p:cNvPicPr>
          <p:nvPr/>
        </p:nvPicPr>
        <p:blipFill>
          <a:blip r:embed="rId7"/>
          <a:stretch>
            <a:fillRect/>
          </a:stretch>
        </p:blipFill>
        <p:spPr>
          <a:xfrm>
            <a:off x="15976565" y="9692492"/>
            <a:ext cx="1806575" cy="322805"/>
          </a:xfrm>
          <a:prstGeom prst="rect">
            <a:avLst/>
          </a:prstGeom>
        </p:spPr>
      </p:pic>
    </p:spTree>
    <p:extLst>
      <p:ext uri="{BB962C8B-B14F-4D97-AF65-F5344CB8AC3E}">
        <p14:creationId xmlns:p14="http://schemas.microsoft.com/office/powerpoint/2010/main" val="222737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2">
            <a:extLst>
              <a:ext uri="{FF2B5EF4-FFF2-40B4-BE49-F238E27FC236}">
                <a16:creationId xmlns:a16="http://schemas.microsoft.com/office/drawing/2014/main" id="{0C375E11-FCB7-4D35-9B38-6D11294145D2}"/>
              </a:ext>
            </a:extLst>
          </p:cNvPr>
          <p:cNvSpPr>
            <a:spLocks noGrp="1"/>
          </p:cNvSpPr>
          <p:nvPr>
            <p:ph type="body" sz="quarter" idx="11"/>
          </p:nvPr>
        </p:nvSpPr>
        <p:spPr>
          <a:xfrm>
            <a:off x="431641" y="554840"/>
            <a:ext cx="14870273" cy="781776"/>
          </a:xfrm>
        </p:spPr>
        <p:txBody>
          <a:bodyPr>
            <a:noAutofit/>
          </a:bodyPr>
          <a:lstStyle/>
          <a:p>
            <a:pPr>
              <a:defRPr/>
            </a:pP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Cybersécurité</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Normes</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et Directives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Européennes</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et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Mondiales</a:t>
            </a:r>
            <a:endPar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7" name="표 22">
            <a:extLst>
              <a:ext uri="{FF2B5EF4-FFF2-40B4-BE49-F238E27FC236}">
                <a16:creationId xmlns:a16="http://schemas.microsoft.com/office/drawing/2014/main" id="{B00F2D60-506D-4393-B8DC-62D18FF6081D}"/>
              </a:ext>
            </a:extLst>
          </p:cNvPr>
          <p:cNvGraphicFramePr>
            <a:graphicFrameLocks noGrp="1"/>
          </p:cNvGraphicFramePr>
          <p:nvPr/>
        </p:nvGraphicFramePr>
        <p:xfrm>
          <a:off x="509039" y="2761636"/>
          <a:ext cx="4115214" cy="5576135"/>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535987">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RGPD</a:t>
                      </a:r>
                    </a:p>
                    <a:p>
                      <a:pPr latinLnBrk="1">
                        <a:lnSpc>
                          <a:spcPct val="100000"/>
                        </a:lnSpc>
                      </a:pPr>
                      <a:endParaRPr lang="en-US" altLang="ko-KR" sz="2400" b="1" dirty="0">
                        <a:solidFill>
                          <a:srgbClr val="F37321"/>
                        </a:solidFill>
                        <a:latin typeface="Tahoma" panose="020B0604030504040204" pitchFamily="34" charset="0"/>
                        <a:ea typeface="Tahoma" panose="020B0604030504040204" pitchFamily="34" charset="0"/>
                        <a:cs typeface="Tahoma" panose="020B0604030504040204" pitchFamily="34" charset="0"/>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4040148">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Consentement éclairé</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Minimisation des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Sécurité des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Conservation des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Transferts internationaux de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Droits des individus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18" name="직선 연결선 24">
            <a:extLst>
              <a:ext uri="{FF2B5EF4-FFF2-40B4-BE49-F238E27FC236}">
                <a16:creationId xmlns:a16="http://schemas.microsoft.com/office/drawing/2014/main" id="{EB85B615-AB5D-4D68-8E8C-2FF0EB2F4BDC}"/>
              </a:ext>
            </a:extLst>
          </p:cNvPr>
          <p:cNvCxnSpPr/>
          <p:nvPr/>
        </p:nvCxnSpPr>
        <p:spPr>
          <a:xfrm>
            <a:off x="902290" y="4103366"/>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19" name="자유형 51">
            <a:extLst>
              <a:ext uri="{FF2B5EF4-FFF2-40B4-BE49-F238E27FC236}">
                <a16:creationId xmlns:a16="http://schemas.microsoft.com/office/drawing/2014/main" id="{35FC20E5-7367-4225-880F-BDC481DE8E63}"/>
              </a:ext>
            </a:extLst>
          </p:cNvPr>
          <p:cNvSpPr>
            <a:spLocks noChangeAspect="1"/>
          </p:cNvSpPr>
          <p:nvPr/>
        </p:nvSpPr>
        <p:spPr>
          <a:xfrm>
            <a:off x="509042" y="2468525"/>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graphicFrame>
        <p:nvGraphicFramePr>
          <p:cNvPr id="20" name="표 22">
            <a:extLst>
              <a:ext uri="{FF2B5EF4-FFF2-40B4-BE49-F238E27FC236}">
                <a16:creationId xmlns:a16="http://schemas.microsoft.com/office/drawing/2014/main" id="{47E071DF-9231-40B5-BB29-FF0ABBB686F9}"/>
              </a:ext>
            </a:extLst>
          </p:cNvPr>
          <p:cNvGraphicFramePr>
            <a:graphicFrameLocks noGrp="1"/>
          </p:cNvGraphicFramePr>
          <p:nvPr/>
        </p:nvGraphicFramePr>
        <p:xfrm>
          <a:off x="4811073" y="2756525"/>
          <a:ext cx="4115214" cy="5576135"/>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535987">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NIS</a:t>
                      </a:r>
                    </a:p>
                    <a:p>
                      <a:pPr latinLnBrk="1">
                        <a:lnSpc>
                          <a:spcPct val="100000"/>
                        </a:lnSpc>
                      </a:pPr>
                      <a:endParaRPr lang="en-US" altLang="ko-KR" sz="2400" b="1" dirty="0">
                        <a:solidFill>
                          <a:srgbClr val="F37321"/>
                        </a:solidFill>
                        <a:latin typeface="Tahoma" panose="020B0604030504040204" pitchFamily="34" charset="0"/>
                        <a:ea typeface="Tahoma" panose="020B0604030504040204" pitchFamily="34" charset="0"/>
                        <a:cs typeface="Tahoma" panose="020B0604030504040204" pitchFamily="34" charset="0"/>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4040148">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Mise en place de mesures de sécurité appropriées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Gestion des incidents de sécurité</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Collaboration avec les autorités compétentes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Suivi</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et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mise</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à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niveau</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vers</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les directives NIS 2 (Fin 2024)</a:t>
                      </a:r>
                    </a:p>
                    <a:p>
                      <a:pPr marL="108000" indent="-72000" latinLnBrk="1">
                        <a:lnSpc>
                          <a:spcPct val="130000"/>
                        </a:lnSpc>
                        <a:buSzPct val="100000"/>
                        <a:buFont typeface="맑은 고딕" panose="020B0503020000020004" pitchFamily="50" charset="-127"/>
                        <a:buChar char="ᆞ"/>
                      </a:pPr>
                      <a:endParaRPr lang="en-US" altLang="ko-KR" sz="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21" name="직선 연결선 24">
            <a:extLst>
              <a:ext uri="{FF2B5EF4-FFF2-40B4-BE49-F238E27FC236}">
                <a16:creationId xmlns:a16="http://schemas.microsoft.com/office/drawing/2014/main" id="{ED4E5EB0-DAB9-434C-8B45-629811484CFC}"/>
              </a:ext>
            </a:extLst>
          </p:cNvPr>
          <p:cNvCxnSpPr/>
          <p:nvPr/>
        </p:nvCxnSpPr>
        <p:spPr>
          <a:xfrm>
            <a:off x="5204324" y="4098257"/>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22" name="자유형 51">
            <a:extLst>
              <a:ext uri="{FF2B5EF4-FFF2-40B4-BE49-F238E27FC236}">
                <a16:creationId xmlns:a16="http://schemas.microsoft.com/office/drawing/2014/main" id="{77FC84CA-4060-4E07-99A1-ECCDC0E2C559}"/>
              </a:ext>
            </a:extLst>
          </p:cNvPr>
          <p:cNvSpPr>
            <a:spLocks noChangeAspect="1"/>
          </p:cNvSpPr>
          <p:nvPr/>
        </p:nvSpPr>
        <p:spPr>
          <a:xfrm>
            <a:off x="4811077" y="2463414"/>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graphicFrame>
        <p:nvGraphicFramePr>
          <p:cNvPr id="23" name="표 22">
            <a:extLst>
              <a:ext uri="{FF2B5EF4-FFF2-40B4-BE49-F238E27FC236}">
                <a16:creationId xmlns:a16="http://schemas.microsoft.com/office/drawing/2014/main" id="{90DE9C09-99F9-4C90-BCE8-5DBC33EC17CE}"/>
              </a:ext>
            </a:extLst>
          </p:cNvPr>
          <p:cNvGraphicFramePr>
            <a:graphicFrameLocks noGrp="1"/>
          </p:cNvGraphicFramePr>
          <p:nvPr/>
        </p:nvGraphicFramePr>
        <p:xfrm>
          <a:off x="9113108" y="2756525"/>
          <a:ext cx="4115214" cy="5576135"/>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535987">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EN 62676</a:t>
                      </a:r>
                    </a:p>
                    <a:p>
                      <a:pPr latinLnBrk="1">
                        <a:lnSpc>
                          <a:spcPct val="100000"/>
                        </a:lnSpc>
                      </a:pPr>
                      <a:endParaRPr lang="en-US" altLang="ko-KR" sz="2400" b="1" dirty="0">
                        <a:solidFill>
                          <a:srgbClr val="F37321"/>
                        </a:solidFill>
                        <a:latin typeface="Tahoma" panose="020B0604030504040204" pitchFamily="34" charset="0"/>
                        <a:ea typeface="Tahoma" panose="020B0604030504040204" pitchFamily="34" charset="0"/>
                        <a:cs typeface="Tahoma" panose="020B0604030504040204" pitchFamily="34" charset="0"/>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4040148">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Qualité</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d'image</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(DORI)</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Enregistrement</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fiable</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et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sécurisé</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des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données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Stockage</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résilient</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108000" indent="-72000" latinLnBrk="1">
                        <a:lnSpc>
                          <a:spcPct val="130000"/>
                        </a:lnSpc>
                        <a:buSzPct val="100000"/>
                        <a:buFont typeface="맑은 고딕" panose="020B0503020000020004" pitchFamily="50" charset="-127"/>
                        <a:buChar char="ᆞ"/>
                      </a:pPr>
                      <a:endParaRPr lang="en-US" altLang="ko-KR" sz="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24" name="직선 연결선 24">
            <a:extLst>
              <a:ext uri="{FF2B5EF4-FFF2-40B4-BE49-F238E27FC236}">
                <a16:creationId xmlns:a16="http://schemas.microsoft.com/office/drawing/2014/main" id="{C42CE5C3-ED18-42E7-81C1-CA708EB134C4}"/>
              </a:ext>
            </a:extLst>
          </p:cNvPr>
          <p:cNvCxnSpPr/>
          <p:nvPr/>
        </p:nvCxnSpPr>
        <p:spPr>
          <a:xfrm>
            <a:off x="9506359" y="4098257"/>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25" name="자유형 51">
            <a:extLst>
              <a:ext uri="{FF2B5EF4-FFF2-40B4-BE49-F238E27FC236}">
                <a16:creationId xmlns:a16="http://schemas.microsoft.com/office/drawing/2014/main" id="{D7CFEF63-EB2E-4F6C-97B3-97DDD5C7773D}"/>
              </a:ext>
            </a:extLst>
          </p:cNvPr>
          <p:cNvSpPr>
            <a:spLocks noChangeAspect="1"/>
          </p:cNvSpPr>
          <p:nvPr/>
        </p:nvSpPr>
        <p:spPr>
          <a:xfrm>
            <a:off x="9113110" y="2463414"/>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graphicFrame>
        <p:nvGraphicFramePr>
          <p:cNvPr id="26" name="표 22">
            <a:extLst>
              <a:ext uri="{FF2B5EF4-FFF2-40B4-BE49-F238E27FC236}">
                <a16:creationId xmlns:a16="http://schemas.microsoft.com/office/drawing/2014/main" id="{BDE7D91B-8589-4090-B4EF-CECB9A1020EF}"/>
              </a:ext>
            </a:extLst>
          </p:cNvPr>
          <p:cNvGraphicFramePr>
            <a:graphicFrameLocks noGrp="1"/>
          </p:cNvGraphicFramePr>
          <p:nvPr/>
        </p:nvGraphicFramePr>
        <p:xfrm>
          <a:off x="13415141" y="2751416"/>
          <a:ext cx="4115214" cy="5586355"/>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422305">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ISO 27001</a:t>
                      </a:r>
                    </a:p>
                    <a:p>
                      <a:pPr latinLnBrk="1">
                        <a:lnSpc>
                          <a:spcPct val="100000"/>
                        </a:lnSpc>
                      </a:pPr>
                      <a:endParaRPr lang="en-US" altLang="ko-KR" sz="2400" b="1" dirty="0">
                        <a:solidFill>
                          <a:srgbClr val="F37321"/>
                        </a:solidFill>
                        <a:latin typeface="Tahoma" panose="020B0604030504040204" pitchFamily="34" charset="0"/>
                        <a:ea typeface="Tahoma" panose="020B0604030504040204" pitchFamily="34" charset="0"/>
                        <a:cs typeface="Tahoma" panose="020B0604030504040204" pitchFamily="34" charset="0"/>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4164050">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Mise</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en</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place d’un SMSI (</a:t>
                      </a: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Système de gestion de la sécurité de l'information</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Identification et protection des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actifs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Évaluation</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des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risques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Politiques</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sécurité</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internes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Contrôles</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sécurité</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Amélioration</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continue</a:t>
                      </a: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27" name="직선 연결선 24">
            <a:extLst>
              <a:ext uri="{FF2B5EF4-FFF2-40B4-BE49-F238E27FC236}">
                <a16:creationId xmlns:a16="http://schemas.microsoft.com/office/drawing/2014/main" id="{74DEC28C-5E9E-4809-950A-BB5C3D362BDB}"/>
              </a:ext>
            </a:extLst>
          </p:cNvPr>
          <p:cNvCxnSpPr/>
          <p:nvPr/>
        </p:nvCxnSpPr>
        <p:spPr>
          <a:xfrm>
            <a:off x="13808392" y="4093146"/>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28" name="자유형 51">
            <a:extLst>
              <a:ext uri="{FF2B5EF4-FFF2-40B4-BE49-F238E27FC236}">
                <a16:creationId xmlns:a16="http://schemas.microsoft.com/office/drawing/2014/main" id="{0F16BDA7-2FEB-448D-A7D3-A72B2FE21D77}"/>
              </a:ext>
            </a:extLst>
          </p:cNvPr>
          <p:cNvSpPr>
            <a:spLocks noChangeAspect="1"/>
          </p:cNvSpPr>
          <p:nvPr/>
        </p:nvSpPr>
        <p:spPr>
          <a:xfrm>
            <a:off x="13415144" y="2458304"/>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22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1591"/>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2091"/>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2591"/>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3091"/>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9" grpId="0" animBg="1"/>
      <p:bldP spid="22" grpId="0" animBg="1"/>
      <p:bldP spid="25"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2">
            <a:extLst>
              <a:ext uri="{FF2B5EF4-FFF2-40B4-BE49-F238E27FC236}">
                <a16:creationId xmlns:a16="http://schemas.microsoft.com/office/drawing/2014/main" id="{0C375E11-FCB7-4D35-9B38-6D11294145D2}"/>
              </a:ext>
            </a:extLst>
          </p:cNvPr>
          <p:cNvSpPr>
            <a:spLocks noGrp="1"/>
          </p:cNvSpPr>
          <p:nvPr>
            <p:ph type="body" sz="quarter" idx="11"/>
          </p:nvPr>
        </p:nvSpPr>
        <p:spPr>
          <a:xfrm>
            <a:off x="431640" y="554840"/>
            <a:ext cx="13478454" cy="781776"/>
          </a:xfrm>
        </p:spPr>
        <p:txBody>
          <a:bodyPr>
            <a:noAutofit/>
          </a:bodyPr>
          <a:lstStyle/>
          <a:p>
            <a:pPr>
              <a:defRPr/>
            </a:pP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Cybersécurité</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Normes</a:t>
            </a:r>
            <a:r>
              <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rPr>
              <a:t> et Directives </a:t>
            </a:r>
            <a:r>
              <a:rPr lang="en-GB" sz="4200" dirty="0" err="1">
                <a:solidFill>
                  <a:srgbClr val="FF6600"/>
                </a:solidFill>
                <a:latin typeface="Tahoma" panose="020B0604030504040204" pitchFamily="34" charset="0"/>
                <a:ea typeface="Tahoma" panose="020B0604030504040204" pitchFamily="34" charset="0"/>
                <a:cs typeface="Tahoma" panose="020B0604030504040204" pitchFamily="34" charset="0"/>
              </a:rPr>
              <a:t>Françaises</a:t>
            </a:r>
            <a:endParaRPr lang="en-GB" sz="4200"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표 22">
            <a:extLst>
              <a:ext uri="{FF2B5EF4-FFF2-40B4-BE49-F238E27FC236}">
                <a16:creationId xmlns:a16="http://schemas.microsoft.com/office/drawing/2014/main" id="{E0AC473C-4760-4DF3-8CFA-892B208A741D}"/>
              </a:ext>
            </a:extLst>
          </p:cNvPr>
          <p:cNvGraphicFramePr>
            <a:graphicFrameLocks noGrp="1"/>
          </p:cNvGraphicFramePr>
          <p:nvPr/>
        </p:nvGraphicFramePr>
        <p:xfrm>
          <a:off x="509039" y="2761636"/>
          <a:ext cx="4115214" cy="5576135"/>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535987">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ANSSI</a:t>
                      </a:r>
                    </a:p>
                    <a:p>
                      <a:pPr latinLnBrk="1">
                        <a:lnSpc>
                          <a:spcPct val="100000"/>
                        </a:lnSpc>
                      </a:pPr>
                      <a:endParaRPr lang="en-US" altLang="ko-KR" sz="2400" b="1" dirty="0">
                        <a:solidFill>
                          <a:srgbClr val="F37321"/>
                        </a:solidFill>
                        <a:latin typeface="+mn-lt"/>
                        <a:ea typeface="+mn-ea"/>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4040148">
                <a:tc>
                  <a:txBody>
                    <a:bodyPr/>
                    <a:lstStyle/>
                    <a:p>
                      <a:pPr marL="207450" indent="-171450" latinLnBrk="1">
                        <a:lnSpc>
                          <a:spcPct val="130000"/>
                        </a:lnSpc>
                        <a:buClr>
                          <a:srgbClr val="F07321"/>
                        </a:buClr>
                        <a:buSzPct val="100000"/>
                        <a:buFont typeface="Courier New" panose="02070309020205020404" pitchFamily="49" charset="0"/>
                        <a:buChar char="o"/>
                      </a:pPr>
                      <a:r>
                        <a:rPr lang="en-US" altLang="ko-KR"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Gestion</a:t>
                      </a:r>
                      <a:r>
                        <a:rPr lang="en-US" altLang="ko-KR"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des </a:t>
                      </a:r>
                      <a:r>
                        <a:rPr lang="en-US" altLang="ko-KR" sz="20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vulnérabillités</a:t>
                      </a:r>
                      <a:endParaRPr lang="en-US" altLang="ko-KR"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Authentification</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et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contrôle</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d'accès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Protection des communications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Surveillance et détection des incidents</a:t>
                      </a: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6" name="직선 연결선 24">
            <a:extLst>
              <a:ext uri="{FF2B5EF4-FFF2-40B4-BE49-F238E27FC236}">
                <a16:creationId xmlns:a16="http://schemas.microsoft.com/office/drawing/2014/main" id="{B8A6D502-9419-4C6A-A291-727A39047B94}"/>
              </a:ext>
            </a:extLst>
          </p:cNvPr>
          <p:cNvCxnSpPr/>
          <p:nvPr/>
        </p:nvCxnSpPr>
        <p:spPr>
          <a:xfrm>
            <a:off x="902290" y="4453562"/>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7" name="자유형 51">
            <a:extLst>
              <a:ext uri="{FF2B5EF4-FFF2-40B4-BE49-F238E27FC236}">
                <a16:creationId xmlns:a16="http://schemas.microsoft.com/office/drawing/2014/main" id="{EE1B3A68-A05A-4AD6-9AEC-B72A2BCF42B5}"/>
              </a:ext>
            </a:extLst>
          </p:cNvPr>
          <p:cNvSpPr>
            <a:spLocks noChangeAspect="1"/>
          </p:cNvSpPr>
          <p:nvPr/>
        </p:nvSpPr>
        <p:spPr>
          <a:xfrm>
            <a:off x="509042" y="2468525"/>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graphicFrame>
        <p:nvGraphicFramePr>
          <p:cNvPr id="8" name="표 22">
            <a:extLst>
              <a:ext uri="{FF2B5EF4-FFF2-40B4-BE49-F238E27FC236}">
                <a16:creationId xmlns:a16="http://schemas.microsoft.com/office/drawing/2014/main" id="{60BAC162-F089-47CC-AB81-F4014E06456D}"/>
              </a:ext>
            </a:extLst>
          </p:cNvPr>
          <p:cNvGraphicFramePr>
            <a:graphicFrameLocks noGrp="1"/>
          </p:cNvGraphicFramePr>
          <p:nvPr/>
        </p:nvGraphicFramePr>
        <p:xfrm>
          <a:off x="4811073" y="2756525"/>
          <a:ext cx="4115214" cy="5636620"/>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535987">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CNIL</a:t>
                      </a:r>
                    </a:p>
                    <a:p>
                      <a:pPr latinLnBrk="1">
                        <a:lnSpc>
                          <a:spcPct val="100000"/>
                        </a:lnSpc>
                      </a:pPr>
                      <a:endParaRPr lang="en-US" altLang="ko-KR" sz="2400" b="1" dirty="0">
                        <a:solidFill>
                          <a:srgbClr val="F37321"/>
                        </a:solidFill>
                        <a:latin typeface="Tahoma" panose="020B0604030504040204" pitchFamily="34" charset="0"/>
                        <a:ea typeface="Tahoma" panose="020B0604030504040204" pitchFamily="34" charset="0"/>
                        <a:cs typeface="Tahoma" panose="020B0604030504040204" pitchFamily="34" charset="0"/>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4100633">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Protection des données personnelles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Consentement et transparence</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Sécurité des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Durée de conservation des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Droits des personnes concernées</a:t>
                      </a: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9" name="직선 연결선 24">
            <a:extLst>
              <a:ext uri="{FF2B5EF4-FFF2-40B4-BE49-F238E27FC236}">
                <a16:creationId xmlns:a16="http://schemas.microsoft.com/office/drawing/2014/main" id="{D42FA03A-A07D-4B40-8A97-E555C7327257}"/>
              </a:ext>
            </a:extLst>
          </p:cNvPr>
          <p:cNvCxnSpPr/>
          <p:nvPr/>
        </p:nvCxnSpPr>
        <p:spPr>
          <a:xfrm>
            <a:off x="5204324" y="4448453"/>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10" name="자유형 51">
            <a:extLst>
              <a:ext uri="{FF2B5EF4-FFF2-40B4-BE49-F238E27FC236}">
                <a16:creationId xmlns:a16="http://schemas.microsoft.com/office/drawing/2014/main" id="{BD498922-0ECA-47FB-9AA8-A0E8E4FC8229}"/>
              </a:ext>
            </a:extLst>
          </p:cNvPr>
          <p:cNvSpPr>
            <a:spLocks noChangeAspect="1"/>
          </p:cNvSpPr>
          <p:nvPr/>
        </p:nvSpPr>
        <p:spPr>
          <a:xfrm>
            <a:off x="4811077" y="2463414"/>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graphicFrame>
        <p:nvGraphicFramePr>
          <p:cNvPr id="11" name="표 22">
            <a:extLst>
              <a:ext uri="{FF2B5EF4-FFF2-40B4-BE49-F238E27FC236}">
                <a16:creationId xmlns:a16="http://schemas.microsoft.com/office/drawing/2014/main" id="{E7FCD891-73B9-43FB-8853-3E908E4FC04A}"/>
              </a:ext>
            </a:extLst>
          </p:cNvPr>
          <p:cNvGraphicFramePr>
            <a:graphicFrameLocks noGrp="1"/>
          </p:cNvGraphicFramePr>
          <p:nvPr/>
        </p:nvGraphicFramePr>
        <p:xfrm>
          <a:off x="9113108" y="2756525"/>
          <a:ext cx="4115214" cy="5581245"/>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734054">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Arrêté</a:t>
                      </a: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3 </a:t>
                      </a:r>
                      <a:r>
                        <a:rPr lang="en-US" altLang="ko-KR" sz="36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Aout</a:t>
                      </a: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2007</a:t>
                      </a: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3847191">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Stockage sécurisé des image</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Protection des données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Conservation des enregistrements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Sécurité des accès</a:t>
                      </a: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Mises à jour et correctifs</a:t>
                      </a: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12" name="직선 연결선 24">
            <a:extLst>
              <a:ext uri="{FF2B5EF4-FFF2-40B4-BE49-F238E27FC236}">
                <a16:creationId xmlns:a16="http://schemas.microsoft.com/office/drawing/2014/main" id="{FE9B95D2-12D7-4A42-917B-D0B66C999F8D}"/>
              </a:ext>
            </a:extLst>
          </p:cNvPr>
          <p:cNvCxnSpPr/>
          <p:nvPr/>
        </p:nvCxnSpPr>
        <p:spPr>
          <a:xfrm>
            <a:off x="9506359" y="4448453"/>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13" name="자유형 51">
            <a:extLst>
              <a:ext uri="{FF2B5EF4-FFF2-40B4-BE49-F238E27FC236}">
                <a16:creationId xmlns:a16="http://schemas.microsoft.com/office/drawing/2014/main" id="{647C924C-97AB-4B4C-9504-53AD73958E50}"/>
              </a:ext>
            </a:extLst>
          </p:cNvPr>
          <p:cNvSpPr>
            <a:spLocks noChangeAspect="1"/>
          </p:cNvSpPr>
          <p:nvPr/>
        </p:nvSpPr>
        <p:spPr>
          <a:xfrm>
            <a:off x="9113110" y="2463414"/>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graphicFrame>
        <p:nvGraphicFramePr>
          <p:cNvPr id="14" name="표 22">
            <a:extLst>
              <a:ext uri="{FF2B5EF4-FFF2-40B4-BE49-F238E27FC236}">
                <a16:creationId xmlns:a16="http://schemas.microsoft.com/office/drawing/2014/main" id="{87B7C18F-5E63-4B3B-AAB1-E9B17F7348A2}"/>
              </a:ext>
            </a:extLst>
          </p:cNvPr>
          <p:cNvGraphicFramePr>
            <a:graphicFrameLocks noGrp="1"/>
          </p:cNvGraphicFramePr>
          <p:nvPr/>
        </p:nvGraphicFramePr>
        <p:xfrm>
          <a:off x="13415141" y="2751416"/>
          <a:ext cx="4115214" cy="5659392"/>
        </p:xfrm>
        <a:graphic>
          <a:graphicData uri="http://schemas.openxmlformats.org/drawingml/2006/table">
            <a:tbl>
              <a:tblPr firstRow="1" bandRow="1">
                <a:tableStyleId>{5940675A-B579-460E-94D1-54222C63F5DA}</a:tableStyleId>
              </a:tblPr>
              <a:tblGrid>
                <a:gridCol w="4115214">
                  <a:extLst>
                    <a:ext uri="{9D8B030D-6E8A-4147-A177-3AD203B41FA5}">
                      <a16:colId xmlns:a16="http://schemas.microsoft.com/office/drawing/2014/main" val="3725857918"/>
                    </a:ext>
                  </a:extLst>
                </a:gridCol>
              </a:tblGrid>
              <a:tr h="1773900">
                <a:tc>
                  <a:txBody>
                    <a:bodyPr/>
                    <a:lstStyle/>
                    <a:p>
                      <a:pPr marL="0" algn="l" defTabSz="914400" rtl="0" eaLnBrk="1" fontAlgn="base" latinLnBrk="0" hangingPunct="1">
                        <a:lnSpc>
                          <a:spcPct val="140000"/>
                        </a:lnSpc>
                        <a:spcBef>
                          <a:spcPct val="0"/>
                        </a:spcBef>
                        <a:buClr>
                          <a:srgbClr val="F07321"/>
                        </a:buClr>
                        <a:defRPr/>
                      </a:pPr>
                      <a:r>
                        <a:rPr lang="en-US" altLang="ko-KR" sz="36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RGS</a:t>
                      </a:r>
                    </a:p>
                    <a:p>
                      <a:pPr marL="0" algn="l" defTabSz="914400" rtl="0" eaLnBrk="1" fontAlgn="base" latinLnBrk="0" hangingPunct="1">
                        <a:lnSpc>
                          <a:spcPct val="140000"/>
                        </a:lnSpc>
                        <a:spcBef>
                          <a:spcPct val="0"/>
                        </a:spcBef>
                        <a:buClr>
                          <a:srgbClr val="F07321"/>
                        </a:buClr>
                        <a:defRPr/>
                      </a:pPr>
                      <a:r>
                        <a:rPr lang="en-US" altLang="ko-KR" sz="17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(Administration </a:t>
                      </a:r>
                      <a:r>
                        <a:rPr lang="en-US" altLang="ko-KR" sz="17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Publique</a:t>
                      </a:r>
                      <a:r>
                        <a:rPr lang="en-US" altLang="ko-KR" sz="17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latinLnBrk="1">
                        <a:lnSpc>
                          <a:spcPct val="100000"/>
                        </a:lnSpc>
                      </a:pPr>
                      <a:endParaRPr lang="en-US" altLang="ko-KR" sz="2400" b="1" dirty="0">
                        <a:solidFill>
                          <a:srgbClr val="F37321"/>
                        </a:solidFill>
                        <a:latin typeface="+mn-lt"/>
                        <a:ea typeface="+mn-ea"/>
                      </a:endParaRPr>
                    </a:p>
                  </a:txBody>
                  <a:tcPr marL="360000" marR="360000" marT="144000" marB="144000" anchor="b">
                    <a:lnL w="12700" cmpd="sng">
                      <a:noFill/>
                    </a:lnL>
                    <a:lnR w="12700" cmpd="sng">
                      <a:noFill/>
                    </a:lnR>
                    <a:lnT w="19050" cap="flat" cmpd="sng" algn="ctr">
                      <a:solidFill>
                        <a:srgbClr val="F3732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655943"/>
                  </a:ext>
                </a:extLst>
              </a:tr>
              <a:tr h="3874824">
                <a:tc>
                  <a:txBody>
                    <a:bodyPr/>
                    <a:lstStyle/>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Politiques</a:t>
                      </a:r>
                      <a:r>
                        <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 </a:t>
                      </a: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sécurité</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fr-FR"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Gestion des identités et des accès</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207450" indent="-171450" algn="l" defTabSz="914400" rtl="0" eaLnBrk="1" latinLnBrk="1" hangingPunct="1">
                        <a:lnSpc>
                          <a:spcPct val="130000"/>
                        </a:lnSpc>
                        <a:buClr>
                          <a:srgbClr val="F07321"/>
                        </a:buClr>
                        <a:buSzPct val="100000"/>
                        <a:buFont typeface="Courier New" panose="02070309020205020404" pitchFamily="49" charset="0"/>
                        <a:buChar char="o"/>
                      </a:pPr>
                      <a:r>
                        <a:rPr lang="en-US" altLang="ko-KR" sz="2000" kern="1200"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Cryptographie</a:t>
                      </a:r>
                      <a:endParaRPr lang="en-US" altLang="ko-KR" sz="2000" kern="12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marL="108000" indent="-72000" latinLnBrk="1">
                        <a:lnSpc>
                          <a:spcPct val="130000"/>
                        </a:lnSpc>
                        <a:buSzPct val="100000"/>
                        <a:buFont typeface="맑은 고딕" panose="020B0503020000020004" pitchFamily="50" charset="-127"/>
                        <a:buChar char="ᆞ"/>
                      </a:pPr>
                      <a:endParaRPr lang="en-US" altLang="ko-KR" sz="1200" dirty="0">
                        <a:solidFill>
                          <a:schemeClr val="tx1">
                            <a:lumMod val="50000"/>
                            <a:lumOff val="50000"/>
                          </a:schemeClr>
                        </a:solidFill>
                        <a:latin typeface="+mn-lt"/>
                        <a:ea typeface="+mn-ea"/>
                      </a:endParaRPr>
                    </a:p>
                  </a:txBody>
                  <a:tcPr marL="216000" marR="216000" marT="288000" marB="28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822358"/>
                  </a:ext>
                </a:extLst>
              </a:tr>
            </a:tbl>
          </a:graphicData>
        </a:graphic>
      </p:graphicFrame>
      <p:cxnSp>
        <p:nvCxnSpPr>
          <p:cNvPr id="15" name="직선 연결선 24">
            <a:extLst>
              <a:ext uri="{FF2B5EF4-FFF2-40B4-BE49-F238E27FC236}">
                <a16:creationId xmlns:a16="http://schemas.microsoft.com/office/drawing/2014/main" id="{57210B7D-41A8-4562-8DDE-4EB9A2AF7929}"/>
              </a:ext>
            </a:extLst>
          </p:cNvPr>
          <p:cNvCxnSpPr/>
          <p:nvPr/>
        </p:nvCxnSpPr>
        <p:spPr>
          <a:xfrm>
            <a:off x="13808392" y="4443342"/>
            <a:ext cx="3399386" cy="0"/>
          </a:xfrm>
          <a:prstGeom prst="line">
            <a:avLst/>
          </a:prstGeom>
          <a:ln w="3175">
            <a:solidFill>
              <a:srgbClr val="F37321"/>
            </a:solidFill>
          </a:ln>
        </p:spPr>
        <p:style>
          <a:lnRef idx="1">
            <a:schemeClr val="accent1"/>
          </a:lnRef>
          <a:fillRef idx="0">
            <a:schemeClr val="accent1"/>
          </a:fillRef>
          <a:effectRef idx="0">
            <a:schemeClr val="accent1"/>
          </a:effectRef>
          <a:fontRef idx="minor">
            <a:schemeClr val="tx1"/>
          </a:fontRef>
        </p:style>
      </p:cxnSp>
      <p:sp>
        <p:nvSpPr>
          <p:cNvPr id="16" name="자유형 51">
            <a:extLst>
              <a:ext uri="{FF2B5EF4-FFF2-40B4-BE49-F238E27FC236}">
                <a16:creationId xmlns:a16="http://schemas.microsoft.com/office/drawing/2014/main" id="{A671E19A-46C7-4EF2-B328-4C54809E3375}"/>
              </a:ext>
            </a:extLst>
          </p:cNvPr>
          <p:cNvSpPr>
            <a:spLocks noChangeAspect="1"/>
          </p:cNvSpPr>
          <p:nvPr/>
        </p:nvSpPr>
        <p:spPr>
          <a:xfrm>
            <a:off x="13415144" y="2458304"/>
            <a:ext cx="643094" cy="288000"/>
          </a:xfrm>
          <a:custGeom>
            <a:avLst/>
            <a:gdLst>
              <a:gd name="connsiteX0" fmla="*/ 0 w 645589"/>
              <a:gd name="connsiteY0" fmla="*/ 0 h 180000"/>
              <a:gd name="connsiteX1" fmla="*/ 465590 w 645589"/>
              <a:gd name="connsiteY1" fmla="*/ 0 h 180000"/>
              <a:gd name="connsiteX2" fmla="*/ 645589 w 645589"/>
              <a:gd name="connsiteY2" fmla="*/ 180000 h 180000"/>
              <a:gd name="connsiteX3" fmla="*/ 0 w 645589"/>
              <a:gd name="connsiteY3" fmla="*/ 180000 h 180000"/>
              <a:gd name="connsiteX4" fmla="*/ 0 w 645589"/>
              <a:gd name="connsiteY4" fmla="*/ 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89" h="180000">
                <a:moveTo>
                  <a:pt x="0" y="0"/>
                </a:moveTo>
                <a:lnTo>
                  <a:pt x="465590" y="0"/>
                </a:lnTo>
                <a:lnTo>
                  <a:pt x="645589" y="180000"/>
                </a:lnTo>
                <a:lnTo>
                  <a:pt x="0" y="180000"/>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eaLnBrk="0" fontAlgn="base" hangingPunct="0">
              <a:spcBef>
                <a:spcPct val="0"/>
              </a:spcBef>
              <a:spcAft>
                <a:spcPct val="0"/>
              </a:spcAft>
            </a:pPr>
            <a:endParaRPr lang="ko-KR" altLang="en-US" sz="1601"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302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1231"/>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731"/>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231"/>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2731"/>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7" grpId="0" animBg="1"/>
      <p:bldP spid="10" grpId="0" animBg="1"/>
      <p:bldP spid="13"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B9E6D60-7EB2-8348-BA1F-2550F668B6E4}"/>
              </a:ext>
            </a:extLst>
          </p:cNvPr>
          <p:cNvSpPr/>
          <p:nvPr/>
        </p:nvSpPr>
        <p:spPr>
          <a:xfrm>
            <a:off x="-134178"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latinLnBrk="1">
              <a:defRPr/>
            </a:pPr>
            <a:endParaRPr kumimoji="1" lang="ko-Kore-KR" altLang="en-US" sz="2700">
              <a:solidFill>
                <a:prstClr val="white"/>
              </a:solidFill>
              <a:latin typeface="Arial"/>
              <a:ea typeface="맑은 고딕"/>
            </a:endParaRPr>
          </a:p>
        </p:txBody>
      </p:sp>
      <p:sp>
        <p:nvSpPr>
          <p:cNvPr id="8" name="TextBox 10">
            <a:extLst>
              <a:ext uri="{FF2B5EF4-FFF2-40B4-BE49-F238E27FC236}">
                <a16:creationId xmlns:a16="http://schemas.microsoft.com/office/drawing/2014/main" id="{36A330F7-E0E9-FA43-8E62-2C61718ABC62}"/>
              </a:ext>
            </a:extLst>
          </p:cNvPr>
          <p:cNvSpPr txBox="1"/>
          <p:nvPr/>
        </p:nvSpPr>
        <p:spPr>
          <a:xfrm>
            <a:off x="521378" y="975788"/>
            <a:ext cx="10356242" cy="2855658"/>
          </a:xfrm>
          <a:prstGeom prst="rect">
            <a:avLst/>
          </a:prstGeom>
          <a:noFill/>
          <a:effectLst>
            <a:outerShdw blurRad="63500" sx="103000" sy="103000" algn="ctr" rotWithShape="0">
              <a:prstClr val="black">
                <a:alpha val="41000"/>
              </a:prstClr>
            </a:outerShdw>
          </a:effectLst>
        </p:spPr>
        <p:txBody>
          <a:bodyPr wrap="square" lIns="540000" tIns="0" rIns="0" bIns="0" rtlCol="0" anchor="t" anchorCtr="0">
            <a:noAutofit/>
          </a:bodyPr>
          <a:lstStyle/>
          <a:p>
            <a:pPr defTabSz="1371600" latinLnBrk="1">
              <a:lnSpc>
                <a:spcPct val="80000"/>
              </a:lnSpc>
              <a:defRPr/>
            </a:pPr>
            <a:r>
              <a:rPr lang="en-US" altLang="ko-KR" sz="4200" b="1" dirty="0">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Wisenet AI Analytics</a:t>
            </a:r>
          </a:p>
          <a:p>
            <a:pPr defTabSz="1371600" latinLnBrk="1">
              <a:lnSpc>
                <a:spcPct val="80000"/>
              </a:lnSpc>
              <a:defRPr/>
            </a:pPr>
            <a:endParaRPr lang="en-US" altLang="ko-KR" sz="4800" b="1" dirty="0">
              <a:solidFill>
                <a:prstClr val="white">
                  <a:lumMod val="95000"/>
                </a:prstClr>
              </a:solidFill>
              <a:latin typeface="Arial" panose="020B0604020202020204" pitchFamily="34" charset="0"/>
              <a:ea typeface="맑은 고딕"/>
              <a:cs typeface="Arial" panose="020B0604020202020204" pitchFamily="34" charset="0"/>
            </a:endParaRPr>
          </a:p>
          <a:p>
            <a:pPr defTabSz="1371600" latinLnBrk="1">
              <a:lnSpc>
                <a:spcPct val="80000"/>
              </a:lnSpc>
              <a:defRPr/>
            </a:pPr>
            <a:endParaRPr lang="en-US" altLang="ko-KR" sz="4800" b="1" dirty="0">
              <a:solidFill>
                <a:prstClr val="white">
                  <a:lumMod val="95000"/>
                </a:prstClr>
              </a:solidFill>
              <a:latin typeface="Arial" panose="020B0604020202020204" pitchFamily="34" charset="0"/>
              <a:ea typeface="맑은 고딕"/>
              <a:cs typeface="Arial" panose="020B0604020202020204" pitchFamily="34" charset="0"/>
            </a:endParaRPr>
          </a:p>
          <a:p>
            <a:pPr defTabSz="1371600" latinLnBrk="1">
              <a:lnSpc>
                <a:spcPct val="80000"/>
              </a:lnSpc>
              <a:defRPr/>
            </a:pPr>
            <a:endParaRPr lang="en-US" altLang="ko-KR" sz="4800" b="1" dirty="0">
              <a:solidFill>
                <a:prstClr val="white">
                  <a:lumMod val="95000"/>
                </a:prstClr>
              </a:solidFill>
              <a:latin typeface="Arial" panose="020B0604020202020204" pitchFamily="34" charset="0"/>
              <a:ea typeface="맑은 고딕"/>
              <a:cs typeface="Arial" panose="020B0604020202020204" pitchFamily="34" charset="0"/>
            </a:endParaRPr>
          </a:p>
          <a:p>
            <a:pPr defTabSz="1371600" latinLnBrk="1">
              <a:lnSpc>
                <a:spcPct val="80000"/>
              </a:lnSpc>
              <a:defRPr/>
            </a:pPr>
            <a:r>
              <a:rPr lang="en-US" altLang="ko-KR" sz="3600" b="1" dirty="0" err="1">
                <a:solidFill>
                  <a:schemeClr val="bg1"/>
                </a:solidFill>
                <a:latin typeface="Arial" panose="020B0604020202020204" pitchFamily="34" charset="0"/>
                <a:ea typeface="맑은 고딕"/>
                <a:cs typeface="Arial" panose="020B0604020202020204" pitchFamily="34" charset="0"/>
              </a:rPr>
              <a:t>Qu’est</a:t>
            </a:r>
            <a:r>
              <a:rPr lang="en-US" altLang="ko-KR" sz="3600" b="1" dirty="0">
                <a:solidFill>
                  <a:schemeClr val="bg1"/>
                </a:solidFill>
                <a:latin typeface="Arial" panose="020B0604020202020204" pitchFamily="34" charset="0"/>
                <a:ea typeface="맑은 고딕"/>
                <a:cs typeface="Arial" panose="020B0604020202020204" pitchFamily="34" charset="0"/>
              </a:rPr>
              <a:t> </a:t>
            </a:r>
            <a:r>
              <a:rPr lang="en-US" altLang="ko-KR" sz="3600" b="1" dirty="0" err="1">
                <a:solidFill>
                  <a:schemeClr val="bg1"/>
                </a:solidFill>
                <a:latin typeface="Arial" panose="020B0604020202020204" pitchFamily="34" charset="0"/>
                <a:ea typeface="맑은 고딕"/>
                <a:cs typeface="Arial" panose="020B0604020202020204" pitchFamily="34" charset="0"/>
              </a:rPr>
              <a:t>ce</a:t>
            </a:r>
            <a:r>
              <a:rPr lang="en-US" altLang="ko-KR" sz="3600" b="1" dirty="0">
                <a:solidFill>
                  <a:schemeClr val="bg1"/>
                </a:solidFill>
                <a:latin typeface="Arial" panose="020B0604020202020204" pitchFamily="34" charset="0"/>
                <a:ea typeface="맑은 고딕"/>
                <a:cs typeface="Arial" panose="020B0604020202020204" pitchFamily="34" charset="0"/>
              </a:rPr>
              <a:t> que </a:t>
            </a:r>
            <a:r>
              <a:rPr lang="en-US" altLang="ko-KR" sz="3600" b="1" dirty="0" err="1">
                <a:solidFill>
                  <a:schemeClr val="bg1"/>
                </a:solidFill>
                <a:latin typeface="Arial" panose="020B0604020202020204" pitchFamily="34" charset="0"/>
                <a:ea typeface="맑은 고딕"/>
                <a:cs typeface="Arial" panose="020B0604020202020204" pitchFamily="34" charset="0"/>
              </a:rPr>
              <a:t>l’IA</a:t>
            </a:r>
            <a:r>
              <a:rPr lang="en-US" altLang="ko-KR" sz="3600" b="1" dirty="0">
                <a:solidFill>
                  <a:schemeClr val="bg1"/>
                </a:solidFill>
                <a:latin typeface="Arial" panose="020B0604020202020204" pitchFamily="34" charset="0"/>
                <a:ea typeface="맑은 고딕"/>
                <a:cs typeface="Arial" panose="020B0604020202020204" pitchFamily="34" charset="0"/>
              </a:rPr>
              <a:t>?</a:t>
            </a:r>
            <a:endParaRPr lang="en-US" altLang="ko-KR" sz="1650" dirty="0">
              <a:solidFill>
                <a:schemeClr val="bg1"/>
              </a:solidFill>
              <a:latin typeface="Arial" panose="020B0604020202020204" pitchFamily="34" charset="0"/>
              <a:ea typeface="맑은 고딕"/>
              <a:cs typeface="Arial" panose="020B0604020202020204" pitchFamily="34" charset="0"/>
            </a:endParaRPr>
          </a:p>
        </p:txBody>
      </p:sp>
      <p:pic>
        <p:nvPicPr>
          <p:cNvPr id="5" name="그림 4">
            <a:extLst>
              <a:ext uri="{FF2B5EF4-FFF2-40B4-BE49-F238E27FC236}">
                <a16:creationId xmlns:a16="http://schemas.microsoft.com/office/drawing/2014/main" id="{8FACB614-0468-1647-8A67-D8B67F4CB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3097" y="517315"/>
            <a:ext cx="1782929" cy="321974"/>
          </a:xfrm>
          <a:prstGeom prst="rect">
            <a:avLst/>
          </a:prstGeom>
        </p:spPr>
      </p:pic>
      <p:sp>
        <p:nvSpPr>
          <p:cNvPr id="7" name="TextBox 10">
            <a:extLst>
              <a:ext uri="{FF2B5EF4-FFF2-40B4-BE49-F238E27FC236}">
                <a16:creationId xmlns:a16="http://schemas.microsoft.com/office/drawing/2014/main" id="{1690BD78-E70B-3E45-873D-394FB0408504}"/>
              </a:ext>
            </a:extLst>
          </p:cNvPr>
          <p:cNvSpPr txBox="1"/>
          <p:nvPr/>
        </p:nvSpPr>
        <p:spPr>
          <a:xfrm>
            <a:off x="521378" y="4023178"/>
            <a:ext cx="13373100" cy="7776368"/>
          </a:xfrm>
          <a:prstGeom prst="rect">
            <a:avLst/>
          </a:prstGeom>
          <a:noFill/>
          <a:effectLst>
            <a:outerShdw blurRad="63500" sx="103000" sy="103000" algn="ctr" rotWithShape="0">
              <a:prstClr val="black">
                <a:alpha val="41000"/>
              </a:prstClr>
            </a:outerShdw>
          </a:effectLst>
        </p:spPr>
        <p:txBody>
          <a:bodyPr wrap="square" lIns="540000" tIns="0" rIns="0" bIns="0" rtlCol="0" anchor="t" anchorCtr="0">
            <a:noAutofit/>
          </a:bodyPr>
          <a:lstStyle/>
          <a:p>
            <a:r>
              <a:rPr lang="en-GB" sz="3000" b="1" dirty="0">
                <a:solidFill>
                  <a:schemeClr val="bg1"/>
                </a:solidFill>
              </a:rPr>
              <a:t>Intelligence </a:t>
            </a:r>
            <a:r>
              <a:rPr lang="en-GB" sz="3000" b="1" dirty="0" err="1">
                <a:solidFill>
                  <a:schemeClr val="bg1"/>
                </a:solidFill>
              </a:rPr>
              <a:t>artificielle</a:t>
            </a:r>
            <a:endParaRPr lang="en-GB" sz="3000" b="1" dirty="0">
              <a:solidFill>
                <a:schemeClr val="bg1"/>
              </a:solidFill>
            </a:endParaRPr>
          </a:p>
          <a:p>
            <a:endParaRPr lang="en-GB" sz="3000" dirty="0">
              <a:solidFill>
                <a:schemeClr val="bg1"/>
              </a:solidFill>
            </a:endParaRPr>
          </a:p>
          <a:p>
            <a:r>
              <a:rPr lang="fr-FR" sz="3000" dirty="0">
                <a:solidFill>
                  <a:schemeClr val="bg1"/>
                </a:solidFill>
              </a:rPr>
              <a:t>« l’analyse informatique systématique de données ou de statistiques. »</a:t>
            </a:r>
          </a:p>
          <a:p>
            <a:endParaRPr lang="en-GB" sz="3000" dirty="0">
              <a:solidFill>
                <a:schemeClr val="bg1"/>
              </a:solidFill>
            </a:endParaRPr>
          </a:p>
          <a:p>
            <a:r>
              <a:rPr lang="fr-FR" sz="3000" dirty="0">
                <a:solidFill>
                  <a:schemeClr val="bg1"/>
                </a:solidFill>
              </a:rPr>
              <a:t>La théorie et le développement de systèmes informatiques (SW et HW) pour effectuer des tâches qui nécessitent normalement l’intelligence humaine, telles que la perception visuelle, la reconnaissance vocale, la prise de décision et la traduction entre les langues.</a:t>
            </a:r>
          </a:p>
          <a:p>
            <a:r>
              <a:rPr lang="en-GB" sz="3000" dirty="0">
                <a:solidFill>
                  <a:schemeClr val="bg1"/>
                </a:solidFill>
              </a:rPr>
              <a:t> </a:t>
            </a:r>
          </a:p>
          <a:p>
            <a:r>
              <a:rPr lang="fr-FR" sz="3000" dirty="0">
                <a:solidFill>
                  <a:schemeClr val="bg1"/>
                </a:solidFill>
              </a:rPr>
              <a:t>L’analyse vidéo intelligente ou l’analyse de contenu vidéo est la capacité d’analyser automatiquement la vidéo pour détecter et déterminer les événements.</a:t>
            </a:r>
            <a:endParaRPr lang="fr-FR" altLang="ko-KR" sz="2100" dirty="0">
              <a:solidFill>
                <a:schemeClr val="bg1"/>
              </a:solidFill>
              <a:latin typeface="Arial" panose="020B0604020202020204" pitchFamily="34" charset="0"/>
              <a:ea typeface="맑은 고딕"/>
              <a:cs typeface="Arial" panose="020B0604020202020204" pitchFamily="34" charset="0"/>
            </a:endParaRPr>
          </a:p>
          <a:p>
            <a:pPr defTabSz="1371600" latinLnBrk="1">
              <a:lnSpc>
                <a:spcPct val="130000"/>
              </a:lnSpc>
              <a:defRPr/>
            </a:pPr>
            <a:endParaRPr lang="fr-FR" altLang="ko-KR" sz="2100" dirty="0">
              <a:solidFill>
                <a:schemeClr val="bg1"/>
              </a:solidFill>
              <a:latin typeface="Arial" panose="020B0604020202020204" pitchFamily="34" charset="0"/>
              <a:ea typeface="맑은 고딕"/>
              <a:cs typeface="Arial" panose="020B0604020202020204" pitchFamily="34" charset="0"/>
            </a:endParaRPr>
          </a:p>
          <a:p>
            <a:pPr defTabSz="1371600" latinLnBrk="1">
              <a:lnSpc>
                <a:spcPct val="130000"/>
              </a:lnSpc>
              <a:defRPr/>
            </a:pPr>
            <a:endParaRPr lang="fr-FR" altLang="ko-KR" sz="2100" dirty="0">
              <a:solidFill>
                <a:schemeClr val="bg1"/>
              </a:solidFill>
              <a:latin typeface="Arial" panose="020B0604020202020204" pitchFamily="34" charset="0"/>
              <a:ea typeface="맑은 고딕"/>
              <a:cs typeface="Arial" panose="020B0604020202020204" pitchFamily="34" charset="0"/>
            </a:endParaRPr>
          </a:p>
          <a:p>
            <a:pPr defTabSz="1371600" latinLnBrk="1">
              <a:lnSpc>
                <a:spcPct val="130000"/>
              </a:lnSpc>
              <a:defRPr/>
            </a:pPr>
            <a:endParaRPr lang="en-US" altLang="ko-KR" sz="2100" dirty="0">
              <a:solidFill>
                <a:schemeClr val="bg1"/>
              </a:solidFill>
              <a:latin typeface="Arial" panose="020B0604020202020204" pitchFamily="34" charset="0"/>
              <a:ea typeface="맑은 고딕"/>
              <a:cs typeface="Arial" panose="020B0604020202020204" pitchFamily="34" charset="0"/>
            </a:endParaRPr>
          </a:p>
        </p:txBody>
      </p:sp>
      <p:pic>
        <p:nvPicPr>
          <p:cNvPr id="11" name="그림 10">
            <a:extLst>
              <a:ext uri="{FF2B5EF4-FFF2-40B4-BE49-F238E27FC236}">
                <a16:creationId xmlns:a16="http://schemas.microsoft.com/office/drawing/2014/main" id="{51492B41-794D-BB4C-B90C-41E4DBD9E63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tretch>
            <a:fillRect/>
          </a:stretch>
        </p:blipFill>
        <p:spPr>
          <a:xfrm>
            <a:off x="521378" y="9940916"/>
            <a:ext cx="3200630" cy="135000"/>
          </a:xfrm>
          <a:prstGeom prst="rect">
            <a:avLst/>
          </a:prstGeom>
        </p:spPr>
      </p:pic>
    </p:spTree>
    <p:extLst>
      <p:ext uri="{BB962C8B-B14F-4D97-AF65-F5344CB8AC3E}">
        <p14:creationId xmlns:p14="http://schemas.microsoft.com/office/powerpoint/2010/main" val="12788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8">
            <a:extLst>
              <a:ext uri="{FF2B5EF4-FFF2-40B4-BE49-F238E27FC236}">
                <a16:creationId xmlns:a16="http://schemas.microsoft.com/office/drawing/2014/main" id="{2D84EFF9-9519-409F-BB00-ADED2D8FCDFA}"/>
              </a:ext>
            </a:extLst>
          </p:cNvPr>
          <p:cNvSpPr txBox="1">
            <a:spLocks/>
          </p:cNvSpPr>
          <p:nvPr/>
        </p:nvSpPr>
        <p:spPr>
          <a:xfrm>
            <a:off x="251123" y="560018"/>
            <a:ext cx="15383699" cy="720197"/>
          </a:xfrm>
          <a:prstGeom prst="rect">
            <a:avLst/>
          </a:prstGeom>
          <a:noFill/>
        </p:spPr>
        <p:txBody>
          <a:bodyPr vert="horz" wrap="none" lIns="137160" tIns="68580" rIns="137160" bIns="68580" rtlCol="0">
            <a:spAutoFit/>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fr-FR" sz="4200" b="1" dirty="0">
                <a:solidFill>
                  <a:srgbClr val="FF6600"/>
                </a:solidFill>
                <a:latin typeface="Tahoma" panose="020B0604030504040204" pitchFamily="34" charset="0"/>
                <a:ea typeface="Tahoma" panose="020B0604030504040204" pitchFamily="34" charset="0"/>
                <a:cs typeface="Tahoma" panose="020B0604030504040204" pitchFamily="34" charset="0"/>
              </a:rPr>
              <a:t>IA - T</a:t>
            </a:r>
            <a:r>
              <a:rPr lang="fr-F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echnologie</a:t>
            </a:r>
            <a:r>
              <a:rPr lang="fr-FR" sz="4200" b="1" dirty="0">
                <a:solidFill>
                  <a:srgbClr val="FF6600"/>
                </a:solidFill>
                <a:latin typeface="Tahoma" panose="020B0604030504040204" pitchFamily="34" charset="0"/>
                <a:ea typeface="Tahoma" panose="020B0604030504040204" pitchFamily="34" charset="0"/>
                <a:cs typeface="Tahoma" panose="020B0604030504040204" pitchFamily="34" charset="0"/>
              </a:rPr>
              <a:t> </a:t>
            </a:r>
            <a:r>
              <a:rPr lang="fr-F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Deep</a:t>
            </a:r>
            <a:r>
              <a:rPr lang="fr-FR" sz="4200" b="1" dirty="0">
                <a:solidFill>
                  <a:srgbClr val="FF6600"/>
                </a:solidFill>
                <a:latin typeface="Tahoma" panose="020B0604030504040204" pitchFamily="34" charset="0"/>
                <a:ea typeface="Tahoma" panose="020B0604030504040204" pitchFamily="34" charset="0"/>
                <a:cs typeface="Tahoma" panose="020B0604030504040204" pitchFamily="34" charset="0"/>
              </a:rPr>
              <a:t> Learning – Classification d’objets</a:t>
            </a:r>
          </a:p>
        </p:txBody>
      </p:sp>
      <p:pic>
        <p:nvPicPr>
          <p:cNvPr id="29" name="그림 27">
            <a:extLst>
              <a:ext uri="{FF2B5EF4-FFF2-40B4-BE49-F238E27FC236}">
                <a16:creationId xmlns:a16="http://schemas.microsoft.com/office/drawing/2014/main" id="{666AF9F4-80C2-468C-AF88-55218226EF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71" b="7297"/>
          <a:stretch/>
        </p:blipFill>
        <p:spPr>
          <a:xfrm>
            <a:off x="0" y="2071175"/>
            <a:ext cx="18288000" cy="6422424"/>
          </a:xfrm>
          <a:prstGeom prst="rect">
            <a:avLst/>
          </a:prstGeom>
        </p:spPr>
      </p:pic>
      <p:sp>
        <p:nvSpPr>
          <p:cNvPr id="30" name="직사각형 12">
            <a:extLst>
              <a:ext uri="{FF2B5EF4-FFF2-40B4-BE49-F238E27FC236}">
                <a16:creationId xmlns:a16="http://schemas.microsoft.com/office/drawing/2014/main" id="{31DE219E-702A-41DE-9411-4C6878178FD8}"/>
              </a:ext>
            </a:extLst>
          </p:cNvPr>
          <p:cNvSpPr/>
          <p:nvPr/>
        </p:nvSpPr>
        <p:spPr>
          <a:xfrm>
            <a:off x="6464030" y="4643756"/>
            <a:ext cx="4202349" cy="3035030"/>
          </a:xfrm>
          <a:prstGeom prst="rect">
            <a:avLst/>
          </a:prstGeom>
          <a:noFill/>
          <a:ln w="15875">
            <a:solidFill>
              <a:srgbClr val="00B0F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31" name="직사각형 13">
            <a:extLst>
              <a:ext uri="{FF2B5EF4-FFF2-40B4-BE49-F238E27FC236}">
                <a16:creationId xmlns:a16="http://schemas.microsoft.com/office/drawing/2014/main" id="{7AB57672-2371-4783-A52C-16A8C938DE60}"/>
              </a:ext>
            </a:extLst>
          </p:cNvPr>
          <p:cNvSpPr/>
          <p:nvPr/>
        </p:nvSpPr>
        <p:spPr>
          <a:xfrm>
            <a:off x="10783111" y="3987138"/>
            <a:ext cx="1021406" cy="3779196"/>
          </a:xfrm>
          <a:prstGeom prst="rect">
            <a:avLst/>
          </a:prstGeom>
          <a:noFill/>
          <a:ln w="15875">
            <a:solidFill>
              <a:srgbClr val="D917D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32" name="직사각형 14">
            <a:extLst>
              <a:ext uri="{FF2B5EF4-FFF2-40B4-BE49-F238E27FC236}">
                <a16:creationId xmlns:a16="http://schemas.microsoft.com/office/drawing/2014/main" id="{1D9D6217-BD35-4E33-8581-CB28F67B85AE}"/>
              </a:ext>
            </a:extLst>
          </p:cNvPr>
          <p:cNvSpPr/>
          <p:nvPr/>
        </p:nvSpPr>
        <p:spPr>
          <a:xfrm>
            <a:off x="11979614" y="3884997"/>
            <a:ext cx="1021406" cy="3779196"/>
          </a:xfrm>
          <a:prstGeom prst="rect">
            <a:avLst/>
          </a:prstGeom>
          <a:noFill/>
          <a:ln w="15875">
            <a:solidFill>
              <a:srgbClr val="D917D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33" name="직사각형 16">
            <a:extLst>
              <a:ext uri="{FF2B5EF4-FFF2-40B4-BE49-F238E27FC236}">
                <a16:creationId xmlns:a16="http://schemas.microsoft.com/office/drawing/2014/main" id="{836CD76C-BF94-4443-BEE0-CAD0A92DED61}"/>
              </a:ext>
            </a:extLst>
          </p:cNvPr>
          <p:cNvSpPr/>
          <p:nvPr/>
        </p:nvSpPr>
        <p:spPr>
          <a:xfrm>
            <a:off x="12439460" y="4030914"/>
            <a:ext cx="450497" cy="445980"/>
          </a:xfrm>
          <a:prstGeom prst="rect">
            <a:avLst/>
          </a:prstGeom>
          <a:noFill/>
          <a:ln w="15875">
            <a:solidFill>
              <a:srgbClr val="3617F1"/>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34" name="직사각형 21">
            <a:extLst>
              <a:ext uri="{FF2B5EF4-FFF2-40B4-BE49-F238E27FC236}">
                <a16:creationId xmlns:a16="http://schemas.microsoft.com/office/drawing/2014/main" id="{6312112F-6779-4E42-9FD0-1015889F1F2E}"/>
              </a:ext>
            </a:extLst>
          </p:cNvPr>
          <p:cNvSpPr/>
          <p:nvPr/>
        </p:nvSpPr>
        <p:spPr>
          <a:xfrm>
            <a:off x="7893996" y="6511467"/>
            <a:ext cx="1313235" cy="452337"/>
          </a:xfrm>
          <a:prstGeom prst="rect">
            <a:avLst/>
          </a:prstGeom>
          <a:noFill/>
          <a:ln w="15875">
            <a:solidFill>
              <a:srgbClr val="92D05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cxnSp>
        <p:nvCxnSpPr>
          <p:cNvPr id="35" name="직선 화살표 연결선 34">
            <a:extLst>
              <a:ext uri="{FF2B5EF4-FFF2-40B4-BE49-F238E27FC236}">
                <a16:creationId xmlns:a16="http://schemas.microsoft.com/office/drawing/2014/main" id="{02731ACD-8140-47D0-97A6-0213FC10C9A8}"/>
              </a:ext>
            </a:extLst>
          </p:cNvPr>
          <p:cNvCxnSpPr/>
          <p:nvPr/>
        </p:nvCxnSpPr>
        <p:spPr>
          <a:xfrm>
            <a:off x="12915901" y="4212078"/>
            <a:ext cx="1853891" cy="0"/>
          </a:xfrm>
          <a:prstGeom prst="straightConnector1">
            <a:avLst/>
          </a:prstGeom>
          <a:ln>
            <a:solidFill>
              <a:srgbClr val="3617F1"/>
            </a:solidFill>
            <a:prstDash val="dash"/>
            <a:headEnd type="oval" w="sm" len="sm"/>
            <a:tailEnd type="none"/>
          </a:ln>
        </p:spPr>
        <p:style>
          <a:lnRef idx="1">
            <a:schemeClr val="accent1"/>
          </a:lnRef>
          <a:fillRef idx="0">
            <a:schemeClr val="accent1"/>
          </a:fillRef>
          <a:effectRef idx="0">
            <a:schemeClr val="accent1"/>
          </a:effectRef>
          <a:fontRef idx="minor">
            <a:schemeClr val="tx1"/>
          </a:fontRef>
        </p:style>
      </p:cxnSp>
      <p:sp>
        <p:nvSpPr>
          <p:cNvPr id="36" name="직사각형 41">
            <a:extLst>
              <a:ext uri="{FF2B5EF4-FFF2-40B4-BE49-F238E27FC236}">
                <a16:creationId xmlns:a16="http://schemas.microsoft.com/office/drawing/2014/main" id="{6D303A95-ED85-44F5-AA9C-A30556A76825}"/>
              </a:ext>
            </a:extLst>
          </p:cNvPr>
          <p:cNvSpPr/>
          <p:nvPr/>
        </p:nvSpPr>
        <p:spPr>
          <a:xfrm>
            <a:off x="11285143" y="4221038"/>
            <a:ext cx="450497" cy="445980"/>
          </a:xfrm>
          <a:prstGeom prst="rect">
            <a:avLst/>
          </a:prstGeom>
          <a:noFill/>
          <a:ln w="15875">
            <a:solidFill>
              <a:srgbClr val="3617F1"/>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cxnSp>
        <p:nvCxnSpPr>
          <p:cNvPr id="37" name="꺾인 연결선 25">
            <a:extLst>
              <a:ext uri="{FF2B5EF4-FFF2-40B4-BE49-F238E27FC236}">
                <a16:creationId xmlns:a16="http://schemas.microsoft.com/office/drawing/2014/main" id="{5C2F03C9-C8CB-4950-9846-6AAFAECDFDDC}"/>
              </a:ext>
            </a:extLst>
          </p:cNvPr>
          <p:cNvCxnSpPr/>
          <p:nvPr/>
        </p:nvCxnSpPr>
        <p:spPr>
          <a:xfrm rot="10800000">
            <a:off x="3467100" y="4217360"/>
            <a:ext cx="4286250" cy="419100"/>
          </a:xfrm>
          <a:prstGeom prst="bentConnector3">
            <a:avLst>
              <a:gd name="adj1" fmla="val -222"/>
            </a:avLst>
          </a:prstGeom>
          <a:ln>
            <a:prstDash val="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8" name="직선 연결선 22">
            <a:extLst>
              <a:ext uri="{FF2B5EF4-FFF2-40B4-BE49-F238E27FC236}">
                <a16:creationId xmlns:a16="http://schemas.microsoft.com/office/drawing/2014/main" id="{B7B07465-5961-4A7C-9079-00FE08C234A0}"/>
              </a:ext>
            </a:extLst>
          </p:cNvPr>
          <p:cNvCxnSpPr>
            <a:cxnSpLocks/>
            <a:stCxn id="34" idx="1"/>
            <a:endCxn id="41" idx="3"/>
          </p:cNvCxnSpPr>
          <p:nvPr/>
        </p:nvCxnSpPr>
        <p:spPr>
          <a:xfrm flipH="1">
            <a:off x="4894194" y="6737636"/>
            <a:ext cx="2999802" cy="0"/>
          </a:xfrm>
          <a:prstGeom prst="line">
            <a:avLst/>
          </a:prstGeom>
          <a:ln>
            <a:solidFill>
              <a:srgbClr val="92D050"/>
            </a:solidFill>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39" name="직선 화살표 연결선 42">
            <a:extLst>
              <a:ext uri="{FF2B5EF4-FFF2-40B4-BE49-F238E27FC236}">
                <a16:creationId xmlns:a16="http://schemas.microsoft.com/office/drawing/2014/main" id="{6BD6CA9F-B1BC-40CF-841A-670F1941C055}"/>
              </a:ext>
            </a:extLst>
          </p:cNvPr>
          <p:cNvCxnSpPr/>
          <p:nvPr/>
        </p:nvCxnSpPr>
        <p:spPr>
          <a:xfrm>
            <a:off x="11795148" y="7215180"/>
            <a:ext cx="3041550" cy="0"/>
          </a:xfrm>
          <a:prstGeom prst="straightConnector1">
            <a:avLst/>
          </a:prstGeom>
          <a:ln>
            <a:solidFill>
              <a:srgbClr val="D917D0"/>
            </a:solidFill>
            <a:prstDash val="dash"/>
            <a:headEnd type="oval" w="sm" len="sm"/>
            <a:tailEnd type="none"/>
          </a:ln>
        </p:spPr>
        <p:style>
          <a:lnRef idx="1">
            <a:schemeClr val="accent1"/>
          </a:lnRef>
          <a:fillRef idx="0">
            <a:schemeClr val="accent1"/>
          </a:fillRef>
          <a:effectRef idx="0">
            <a:schemeClr val="accent1"/>
          </a:effectRef>
          <a:fontRef idx="minor">
            <a:schemeClr val="tx1"/>
          </a:fontRef>
        </p:style>
      </p:cxnSp>
      <p:sp>
        <p:nvSpPr>
          <p:cNvPr id="40" name="모서리가 둥근 직사각형 45">
            <a:extLst>
              <a:ext uri="{FF2B5EF4-FFF2-40B4-BE49-F238E27FC236}">
                <a16:creationId xmlns:a16="http://schemas.microsoft.com/office/drawing/2014/main" id="{1DC8186B-D7A5-4C6B-97A1-63781C4BA095}"/>
              </a:ext>
            </a:extLst>
          </p:cNvPr>
          <p:cNvSpPr/>
          <p:nvPr/>
        </p:nvSpPr>
        <p:spPr>
          <a:xfrm>
            <a:off x="2950194" y="4044974"/>
            <a:ext cx="1944000" cy="324000"/>
          </a:xfrm>
          <a:prstGeom prst="roundRect">
            <a:avLst>
              <a:gd name="adj" fmla="val 50000"/>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err="1">
                <a:solidFill>
                  <a:prstClr val="white">
                    <a:lumMod val="85000"/>
                  </a:prstClr>
                </a:solidFill>
                <a:latin typeface="Calibri" panose="020F0502020204030204"/>
                <a:ea typeface="맑은 고딕" panose="020B0503020000020004" pitchFamily="34" charset="-127"/>
              </a:rPr>
              <a:t>Véhicule</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41" name="모서리가 둥근 직사각형 47">
            <a:extLst>
              <a:ext uri="{FF2B5EF4-FFF2-40B4-BE49-F238E27FC236}">
                <a16:creationId xmlns:a16="http://schemas.microsoft.com/office/drawing/2014/main" id="{836C7DA3-CECB-42F9-97A7-E5EAC577807C}"/>
              </a:ext>
            </a:extLst>
          </p:cNvPr>
          <p:cNvSpPr/>
          <p:nvPr/>
        </p:nvSpPr>
        <p:spPr>
          <a:xfrm>
            <a:off x="1977923" y="6575636"/>
            <a:ext cx="2916272" cy="324000"/>
          </a:xfrm>
          <a:prstGeom prst="roundRect">
            <a:avLst>
              <a:gd name="adj" fmla="val 50000"/>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a:solidFill>
                  <a:prstClr val="white">
                    <a:lumMod val="85000"/>
                  </a:prstClr>
                </a:solidFill>
                <a:latin typeface="Calibri" panose="020F0502020204030204"/>
                <a:ea typeface="맑은 고딕" panose="020B0503020000020004" pitchFamily="34" charset="-127"/>
              </a:rPr>
              <a:t>Plaque </a:t>
            </a:r>
            <a:r>
              <a:rPr lang="en-US" altLang="ko-KR" sz="1650" b="1" dirty="0" err="1">
                <a:solidFill>
                  <a:prstClr val="white">
                    <a:lumMod val="85000"/>
                  </a:prstClr>
                </a:solidFill>
                <a:latin typeface="Calibri" panose="020F0502020204030204"/>
                <a:ea typeface="맑은 고딕" panose="020B0503020000020004" pitchFamily="34" charset="-127"/>
              </a:rPr>
              <a:t>d’immatriculation</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42" name="모서리가 둥근 직사각형 48">
            <a:extLst>
              <a:ext uri="{FF2B5EF4-FFF2-40B4-BE49-F238E27FC236}">
                <a16:creationId xmlns:a16="http://schemas.microsoft.com/office/drawing/2014/main" id="{9CAD4B76-AFBA-45CE-90B3-84454EB919CC}"/>
              </a:ext>
            </a:extLst>
          </p:cNvPr>
          <p:cNvSpPr/>
          <p:nvPr/>
        </p:nvSpPr>
        <p:spPr>
          <a:xfrm>
            <a:off x="13806128" y="4044974"/>
            <a:ext cx="1944000" cy="324000"/>
          </a:xfrm>
          <a:prstGeom prst="roundRect">
            <a:avLst>
              <a:gd name="adj" fmla="val 50000"/>
            </a:avLst>
          </a:prstGeom>
          <a:solidFill>
            <a:schemeClr val="tx1"/>
          </a:solidFill>
          <a:ln>
            <a:solidFill>
              <a:srgbClr val="361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a:solidFill>
                  <a:prstClr val="white">
                    <a:lumMod val="85000"/>
                  </a:prstClr>
                </a:solidFill>
                <a:latin typeface="Calibri" panose="020F0502020204030204"/>
                <a:ea typeface="맑은 고딕" panose="020B0503020000020004" pitchFamily="34" charset="-127"/>
              </a:rPr>
              <a:t>Visage</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43" name="모서리가 둥근 직사각형 50">
            <a:extLst>
              <a:ext uri="{FF2B5EF4-FFF2-40B4-BE49-F238E27FC236}">
                <a16:creationId xmlns:a16="http://schemas.microsoft.com/office/drawing/2014/main" id="{F252BEB2-66D2-4526-AC72-BE27AE839BD5}"/>
              </a:ext>
            </a:extLst>
          </p:cNvPr>
          <p:cNvSpPr/>
          <p:nvPr/>
        </p:nvSpPr>
        <p:spPr>
          <a:xfrm>
            <a:off x="13806128" y="7059303"/>
            <a:ext cx="1944000" cy="324000"/>
          </a:xfrm>
          <a:prstGeom prst="roundRect">
            <a:avLst>
              <a:gd name="adj" fmla="val 50000"/>
            </a:avLst>
          </a:prstGeom>
          <a:solidFill>
            <a:schemeClr val="tx1"/>
          </a:solidFill>
          <a:ln>
            <a:solidFill>
              <a:srgbClr val="D917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err="1">
                <a:solidFill>
                  <a:prstClr val="white">
                    <a:lumMod val="85000"/>
                  </a:prstClr>
                </a:solidFill>
                <a:latin typeface="Calibri" panose="020F0502020204030204"/>
                <a:ea typeface="맑은 고딕" panose="020B0503020000020004" pitchFamily="34" charset="-127"/>
              </a:rPr>
              <a:t>Personne</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44" name="모서리가 둥근 직사각형 26">
            <a:extLst>
              <a:ext uri="{FF2B5EF4-FFF2-40B4-BE49-F238E27FC236}">
                <a16:creationId xmlns:a16="http://schemas.microsoft.com/office/drawing/2014/main" id="{59D43BFB-E03F-4E2B-8A4B-FBB36B7574D8}"/>
              </a:ext>
            </a:extLst>
          </p:cNvPr>
          <p:cNvSpPr/>
          <p:nvPr/>
        </p:nvSpPr>
        <p:spPr>
          <a:xfrm>
            <a:off x="1977923" y="4435625"/>
            <a:ext cx="3867087" cy="41352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r>
              <a:rPr lang="en-US" altLang="ko-KR" sz="1500" spc="30" dirty="0">
                <a:solidFill>
                  <a:prstClr val="white">
                    <a:lumMod val="50000"/>
                  </a:prstClr>
                </a:solidFill>
                <a:latin typeface="Calibri" panose="020F0502020204030204"/>
                <a:ea typeface="맑은 고딕" panose="020B0503020000020004" pitchFamily="34" charset="-127"/>
              </a:rPr>
              <a:t>(</a:t>
            </a:r>
            <a:r>
              <a:rPr lang="en-US" altLang="ko-KR" sz="1500" spc="30" dirty="0" err="1">
                <a:solidFill>
                  <a:prstClr val="white">
                    <a:lumMod val="50000"/>
                  </a:prstClr>
                </a:solidFill>
                <a:latin typeface="Calibri" panose="020F0502020204030204"/>
                <a:ea typeface="맑은 고딕" panose="020B0503020000020004" pitchFamily="34" charset="-127"/>
              </a:rPr>
              <a:t>Voiture</a:t>
            </a:r>
            <a:r>
              <a:rPr lang="en-US" altLang="ko-KR" sz="1500" spc="30" dirty="0">
                <a:solidFill>
                  <a:prstClr val="white">
                    <a:lumMod val="50000"/>
                  </a:prstClr>
                </a:solidFill>
                <a:latin typeface="Calibri" panose="020F0502020204030204"/>
                <a:ea typeface="맑은 고딕" panose="020B0503020000020004" pitchFamily="34" charset="-127"/>
              </a:rPr>
              <a:t>/Bus/Camion/Moto/</a:t>
            </a:r>
            <a:r>
              <a:rPr lang="en-US" altLang="ko-KR" sz="1500" spc="30" dirty="0" err="1">
                <a:solidFill>
                  <a:prstClr val="white">
                    <a:lumMod val="50000"/>
                  </a:prstClr>
                </a:solidFill>
                <a:latin typeface="Calibri" panose="020F0502020204030204"/>
                <a:ea typeface="맑은 고딕" panose="020B0503020000020004" pitchFamily="34" charset="-127"/>
              </a:rPr>
              <a:t>Vélo</a:t>
            </a:r>
            <a:r>
              <a:rPr lang="en-US" altLang="ko-KR" sz="1500" spc="30" dirty="0">
                <a:solidFill>
                  <a:prstClr val="white">
                    <a:lumMod val="50000"/>
                  </a:prstClr>
                </a:solidFill>
                <a:latin typeface="Calibri" panose="020F0502020204030204"/>
                <a:ea typeface="맑은 고딕" panose="020B0503020000020004" pitchFamily="34" charset="-127"/>
              </a:rPr>
              <a:t>)</a:t>
            </a:r>
          </a:p>
        </p:txBody>
      </p:sp>
      <p:graphicFrame>
        <p:nvGraphicFramePr>
          <p:cNvPr id="45" name="Tableau 44">
            <a:extLst>
              <a:ext uri="{FF2B5EF4-FFF2-40B4-BE49-F238E27FC236}">
                <a16:creationId xmlns:a16="http://schemas.microsoft.com/office/drawing/2014/main" id="{69320779-4E35-476D-80C5-FED1617DDBBD}"/>
              </a:ext>
            </a:extLst>
          </p:cNvPr>
          <p:cNvGraphicFramePr>
            <a:graphicFrameLocks noGrp="1"/>
          </p:cNvGraphicFramePr>
          <p:nvPr/>
        </p:nvGraphicFramePr>
        <p:xfrm>
          <a:off x="7344203" y="13710608"/>
          <a:ext cx="10482407" cy="4180550"/>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4180550">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
        <p:nvSpPr>
          <p:cNvPr id="46" name="Espace réservé du texte 8">
            <a:extLst>
              <a:ext uri="{FF2B5EF4-FFF2-40B4-BE49-F238E27FC236}">
                <a16:creationId xmlns:a16="http://schemas.microsoft.com/office/drawing/2014/main" id="{20A189BB-68B3-4B6C-84C8-9E56184EE8AD}"/>
              </a:ext>
            </a:extLst>
          </p:cNvPr>
          <p:cNvSpPr txBox="1">
            <a:spLocks/>
          </p:cNvSpPr>
          <p:nvPr/>
        </p:nvSpPr>
        <p:spPr>
          <a:xfrm>
            <a:off x="251123" y="10907372"/>
            <a:ext cx="3675365" cy="637097"/>
          </a:xfrm>
          <a:prstGeom prst="rect">
            <a:avLst/>
          </a:prstGeom>
          <a:noFill/>
        </p:spPr>
        <p:txBody>
          <a:bodyPr vert="horz" wrap="none" lIns="137160" tIns="68580" rIns="137160" bIns="68580" rtlCol="0">
            <a:spAutoFit/>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fr-FR" sz="3600" b="1" dirty="0">
                <a:solidFill>
                  <a:srgbClr val="FF6600"/>
                </a:solidFill>
                <a:latin typeface="Hanwha L" panose="02020503020101020101" pitchFamily="18" charset="-127"/>
                <a:ea typeface="Hanwha L" panose="02020503020101020101" pitchFamily="18" charset="-127"/>
              </a:rPr>
              <a:t>Les Gammes IA</a:t>
            </a:r>
          </a:p>
        </p:txBody>
      </p:sp>
      <p:sp>
        <p:nvSpPr>
          <p:cNvPr id="47" name="01_텍스트">
            <a:extLst>
              <a:ext uri="{FF2B5EF4-FFF2-40B4-BE49-F238E27FC236}">
                <a16:creationId xmlns:a16="http://schemas.microsoft.com/office/drawing/2014/main" id="{4EF2C765-8F9C-4311-96E0-E27480FCBF98}"/>
              </a:ext>
            </a:extLst>
          </p:cNvPr>
          <p:cNvSpPr/>
          <p:nvPr/>
        </p:nvSpPr>
        <p:spPr>
          <a:xfrm>
            <a:off x="928631" y="11851907"/>
            <a:ext cx="12831144" cy="682366"/>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Hanwha L" panose="02020503020101020101" pitchFamily="18" charset="-127"/>
                <a:ea typeface="Hanwha L" panose="02020503020101020101" pitchFamily="18" charset="-127"/>
              </a:rPr>
              <a:t>Q IA </a:t>
            </a:r>
            <a:r>
              <a:rPr lang="fr-FR" altLang="ko-KR" sz="3600" b="1" dirty="0" err="1">
                <a:latin typeface="Hanwha L" panose="02020503020101020101" pitchFamily="18" charset="-127"/>
                <a:ea typeface="Hanwha L" panose="02020503020101020101" pitchFamily="18" charset="-127"/>
              </a:rPr>
              <a:t>Series</a:t>
            </a:r>
            <a:endParaRPr lang="en-US" altLang="ko-KR" sz="3600" b="1" dirty="0">
              <a:latin typeface="Hanwha L" panose="02020503020101020101" pitchFamily="18" charset="-127"/>
              <a:ea typeface="Hanwha L" panose="02020503020101020101" pitchFamily="18" charset="-127"/>
            </a:endParaRPr>
          </a:p>
        </p:txBody>
      </p:sp>
      <p:pic>
        <p:nvPicPr>
          <p:cNvPr id="48" name="Image 47">
            <a:extLst>
              <a:ext uri="{FF2B5EF4-FFF2-40B4-BE49-F238E27FC236}">
                <a16:creationId xmlns:a16="http://schemas.microsoft.com/office/drawing/2014/main" id="{E3E5DE48-B322-4612-A1A6-D89DB4275B91}"/>
              </a:ext>
            </a:extLst>
          </p:cNvPr>
          <p:cNvPicPr>
            <a:picLocks noChangeAspect="1"/>
          </p:cNvPicPr>
          <p:nvPr/>
        </p:nvPicPr>
        <p:blipFill>
          <a:blip r:embed="rId3"/>
          <a:stretch>
            <a:fillRect/>
          </a:stretch>
        </p:blipFill>
        <p:spPr>
          <a:xfrm>
            <a:off x="928631" y="13316003"/>
            <a:ext cx="5797799" cy="3182388"/>
          </a:xfrm>
          <a:prstGeom prst="rect">
            <a:avLst/>
          </a:prstGeom>
        </p:spPr>
      </p:pic>
      <p:pic>
        <p:nvPicPr>
          <p:cNvPr id="49" name="Image 48">
            <a:extLst>
              <a:ext uri="{FF2B5EF4-FFF2-40B4-BE49-F238E27FC236}">
                <a16:creationId xmlns:a16="http://schemas.microsoft.com/office/drawing/2014/main" id="{449754EB-23D2-469B-830A-EAD6C276924C}"/>
              </a:ext>
            </a:extLst>
          </p:cNvPr>
          <p:cNvPicPr>
            <a:picLocks noChangeAspect="1"/>
          </p:cNvPicPr>
          <p:nvPr/>
        </p:nvPicPr>
        <p:blipFill>
          <a:blip r:embed="rId4"/>
          <a:stretch>
            <a:fillRect/>
          </a:stretch>
        </p:blipFill>
        <p:spPr>
          <a:xfrm>
            <a:off x="793046" y="17146541"/>
            <a:ext cx="5933384" cy="739241"/>
          </a:xfrm>
          <a:prstGeom prst="rect">
            <a:avLst/>
          </a:prstGeom>
        </p:spPr>
      </p:pic>
      <p:pic>
        <p:nvPicPr>
          <p:cNvPr id="50" name="Picture 7">
            <a:extLst>
              <a:ext uri="{FF2B5EF4-FFF2-40B4-BE49-F238E27FC236}">
                <a16:creationId xmlns:a16="http://schemas.microsoft.com/office/drawing/2014/main" id="{21EE823A-0FA5-4D2C-B08E-86684D4E89E5}"/>
              </a:ext>
            </a:extLst>
          </p:cNvPr>
          <p:cNvPicPr>
            <a:picLocks noChangeAspect="1"/>
          </p:cNvPicPr>
          <p:nvPr/>
        </p:nvPicPr>
        <p:blipFill rotWithShape="1">
          <a:blip r:embed="rId5"/>
          <a:srcRect r="80410"/>
          <a:stretch/>
        </p:blipFill>
        <p:spPr>
          <a:xfrm>
            <a:off x="8691974" y="15038133"/>
            <a:ext cx="317240" cy="809744"/>
          </a:xfrm>
          <a:prstGeom prst="rect">
            <a:avLst/>
          </a:prstGeom>
        </p:spPr>
      </p:pic>
      <p:pic>
        <p:nvPicPr>
          <p:cNvPr id="51" name="Picture 9">
            <a:extLst>
              <a:ext uri="{FF2B5EF4-FFF2-40B4-BE49-F238E27FC236}">
                <a16:creationId xmlns:a16="http://schemas.microsoft.com/office/drawing/2014/main" id="{6FD3C99E-3548-46DE-BB6C-DE9C9DF3C135}"/>
              </a:ext>
            </a:extLst>
          </p:cNvPr>
          <p:cNvPicPr>
            <a:picLocks noChangeAspect="1"/>
          </p:cNvPicPr>
          <p:nvPr/>
        </p:nvPicPr>
        <p:blipFill>
          <a:blip r:embed="rId6"/>
          <a:stretch>
            <a:fillRect/>
          </a:stretch>
        </p:blipFill>
        <p:spPr>
          <a:xfrm>
            <a:off x="8474104" y="16038161"/>
            <a:ext cx="721295" cy="583422"/>
          </a:xfrm>
          <a:prstGeom prst="rect">
            <a:avLst/>
          </a:prstGeom>
        </p:spPr>
      </p:pic>
      <p:grpSp>
        <p:nvGrpSpPr>
          <p:cNvPr id="52" name="Group 18">
            <a:extLst>
              <a:ext uri="{FF2B5EF4-FFF2-40B4-BE49-F238E27FC236}">
                <a16:creationId xmlns:a16="http://schemas.microsoft.com/office/drawing/2014/main" id="{29BA305C-B31A-47BC-BE0A-247CBFE27E66}"/>
              </a:ext>
            </a:extLst>
          </p:cNvPr>
          <p:cNvGrpSpPr/>
          <p:nvPr/>
        </p:nvGrpSpPr>
        <p:grpSpPr>
          <a:xfrm>
            <a:off x="12487954" y="15290895"/>
            <a:ext cx="5011817" cy="1244871"/>
            <a:chOff x="696228" y="3121152"/>
            <a:chExt cx="2257848" cy="560820"/>
          </a:xfrm>
        </p:grpSpPr>
        <p:grpSp>
          <p:nvGrpSpPr>
            <p:cNvPr id="53" name="Group 19">
              <a:extLst>
                <a:ext uri="{FF2B5EF4-FFF2-40B4-BE49-F238E27FC236}">
                  <a16:creationId xmlns:a16="http://schemas.microsoft.com/office/drawing/2014/main" id="{2ABEC6A2-874F-4E80-82C7-32D4E1E38D87}"/>
                </a:ext>
              </a:extLst>
            </p:cNvPr>
            <p:cNvGrpSpPr/>
            <p:nvPr/>
          </p:nvGrpSpPr>
          <p:grpSpPr>
            <a:xfrm>
              <a:off x="798267" y="3364942"/>
              <a:ext cx="1971796" cy="222300"/>
              <a:chOff x="2549317" y="3506029"/>
              <a:chExt cx="1971796" cy="222300"/>
            </a:xfrm>
          </p:grpSpPr>
          <p:pic>
            <p:nvPicPr>
              <p:cNvPr id="55" name="Picture 21">
                <a:extLst>
                  <a:ext uri="{FF2B5EF4-FFF2-40B4-BE49-F238E27FC236}">
                    <a16:creationId xmlns:a16="http://schemas.microsoft.com/office/drawing/2014/main" id="{EDB15621-8383-4F9D-B516-0F28FB01764D}"/>
                  </a:ext>
                </a:extLst>
              </p:cNvPr>
              <p:cNvPicPr>
                <a:picLocks noChangeAspect="1"/>
              </p:cNvPicPr>
              <p:nvPr/>
            </p:nvPicPr>
            <p:blipFill rotWithShape="1">
              <a:blip r:embed="rId7"/>
              <a:srcRect b="18718"/>
              <a:stretch/>
            </p:blipFill>
            <p:spPr>
              <a:xfrm>
                <a:off x="3196239" y="3583350"/>
                <a:ext cx="327663" cy="144979"/>
              </a:xfrm>
              <a:prstGeom prst="rect">
                <a:avLst/>
              </a:prstGeom>
            </p:spPr>
          </p:pic>
          <p:pic>
            <p:nvPicPr>
              <p:cNvPr id="56" name="Picture 22">
                <a:extLst>
                  <a:ext uri="{FF2B5EF4-FFF2-40B4-BE49-F238E27FC236}">
                    <a16:creationId xmlns:a16="http://schemas.microsoft.com/office/drawing/2014/main" id="{818B7E77-DC35-4926-BDAC-290184F0A69B}"/>
                  </a:ext>
                </a:extLst>
              </p:cNvPr>
              <p:cNvPicPr>
                <a:picLocks noChangeAspect="1"/>
              </p:cNvPicPr>
              <p:nvPr/>
            </p:nvPicPr>
            <p:blipFill>
              <a:blip r:embed="rId8"/>
              <a:stretch>
                <a:fillRect/>
              </a:stretch>
            </p:blipFill>
            <p:spPr>
              <a:xfrm>
                <a:off x="3568229" y="3597925"/>
                <a:ext cx="134961" cy="130404"/>
              </a:xfrm>
              <a:prstGeom prst="rect">
                <a:avLst/>
              </a:prstGeom>
            </p:spPr>
          </p:pic>
          <p:pic>
            <p:nvPicPr>
              <p:cNvPr id="57" name="Picture 23">
                <a:extLst>
                  <a:ext uri="{FF2B5EF4-FFF2-40B4-BE49-F238E27FC236}">
                    <a16:creationId xmlns:a16="http://schemas.microsoft.com/office/drawing/2014/main" id="{726A659A-FF19-4E88-A95C-9041AA0AA2EC}"/>
                  </a:ext>
                </a:extLst>
              </p:cNvPr>
              <p:cNvPicPr>
                <a:picLocks noChangeAspect="1"/>
              </p:cNvPicPr>
              <p:nvPr/>
            </p:nvPicPr>
            <p:blipFill>
              <a:blip r:embed="rId9"/>
              <a:stretch>
                <a:fillRect/>
              </a:stretch>
            </p:blipFill>
            <p:spPr>
              <a:xfrm>
                <a:off x="2549317" y="3537662"/>
                <a:ext cx="602596" cy="190666"/>
              </a:xfrm>
              <a:prstGeom prst="rect">
                <a:avLst/>
              </a:prstGeom>
            </p:spPr>
          </p:pic>
          <p:pic>
            <p:nvPicPr>
              <p:cNvPr id="58" name="Picture 24">
                <a:extLst>
                  <a:ext uri="{FF2B5EF4-FFF2-40B4-BE49-F238E27FC236}">
                    <a16:creationId xmlns:a16="http://schemas.microsoft.com/office/drawing/2014/main" id="{A03CBB82-8276-4F87-AA0B-03791D8486F0}"/>
                  </a:ext>
                </a:extLst>
              </p:cNvPr>
              <p:cNvPicPr>
                <a:picLocks noChangeAspect="1"/>
              </p:cNvPicPr>
              <p:nvPr/>
            </p:nvPicPr>
            <p:blipFill>
              <a:blip r:embed="rId10"/>
              <a:stretch>
                <a:fillRect/>
              </a:stretch>
            </p:blipFill>
            <p:spPr>
              <a:xfrm>
                <a:off x="3747516" y="3627828"/>
                <a:ext cx="184623" cy="100501"/>
              </a:xfrm>
              <a:prstGeom prst="rect">
                <a:avLst/>
              </a:prstGeom>
            </p:spPr>
          </p:pic>
          <p:pic>
            <p:nvPicPr>
              <p:cNvPr id="59" name="Picture 26">
                <a:extLst>
                  <a:ext uri="{FF2B5EF4-FFF2-40B4-BE49-F238E27FC236}">
                    <a16:creationId xmlns:a16="http://schemas.microsoft.com/office/drawing/2014/main" id="{D3DE758F-1D28-4EF3-8CA4-2D3DE1C1DBB3}"/>
                  </a:ext>
                </a:extLst>
              </p:cNvPr>
              <p:cNvPicPr>
                <a:picLocks noChangeAspect="1"/>
              </p:cNvPicPr>
              <p:nvPr/>
            </p:nvPicPr>
            <p:blipFill>
              <a:blip r:embed="rId11"/>
              <a:stretch>
                <a:fillRect/>
              </a:stretch>
            </p:blipFill>
            <p:spPr>
              <a:xfrm>
                <a:off x="4001475" y="3506029"/>
                <a:ext cx="519638" cy="222299"/>
              </a:xfrm>
              <a:prstGeom prst="rect">
                <a:avLst/>
              </a:prstGeom>
            </p:spPr>
          </p:pic>
        </p:grpSp>
        <p:sp>
          <p:nvSpPr>
            <p:cNvPr id="54" name="Rounded Rectangle 20">
              <a:extLst>
                <a:ext uri="{FF2B5EF4-FFF2-40B4-BE49-F238E27FC236}">
                  <a16:creationId xmlns:a16="http://schemas.microsoft.com/office/drawing/2014/main" id="{F42EB632-031A-4F5A-A679-4D3E63B593D6}"/>
                </a:ext>
              </a:extLst>
            </p:cNvPr>
            <p:cNvSpPr/>
            <p:nvPr/>
          </p:nvSpPr>
          <p:spPr>
            <a:xfrm>
              <a:off x="696228" y="3121152"/>
              <a:ext cx="2257848" cy="560820"/>
            </a:xfrm>
            <a:prstGeom prst="roundRect">
              <a:avLst/>
            </a:prstGeom>
            <a:noFill/>
            <a:ln w="28575" cap="flat" cmpd="sng" algn="ctr">
              <a:solidFill>
                <a:srgbClr val="ED6B06"/>
              </a:solidFill>
              <a:prstDash val="solid"/>
            </a:ln>
            <a:effectLst/>
          </p:spPr>
          <p:txBody>
            <a:bodyPr rtlCol="0" anchor="t" anchorCtr="0"/>
            <a:lstStyle/>
            <a:p>
              <a:pPr algn="ctr" defTabSz="1371600" eaLnBrk="0" fontAlgn="base" hangingPunct="0">
                <a:spcBef>
                  <a:spcPct val="0"/>
                </a:spcBef>
                <a:spcAft>
                  <a:spcPct val="0"/>
                </a:spcAft>
                <a:defRPr/>
              </a:pPr>
              <a:r>
                <a:rPr lang="en-GB" b="1" kern="0" dirty="0">
                  <a:solidFill>
                    <a:srgbClr val="F37321"/>
                  </a:solidFill>
                  <a:latin typeface="Hanwha L" panose="02020503020101020101" pitchFamily="18" charset="-127"/>
                  <a:ea typeface="Hanwha L" panose="02020503020101020101" pitchFamily="18" charset="-127"/>
                </a:rPr>
                <a:t>Types de </a:t>
              </a:r>
              <a:r>
                <a:rPr lang="en-GB" b="1" kern="0" dirty="0" err="1">
                  <a:solidFill>
                    <a:srgbClr val="F37321"/>
                  </a:solidFill>
                  <a:latin typeface="Hanwha L" panose="02020503020101020101" pitchFamily="18" charset="-127"/>
                  <a:ea typeface="Hanwha L" panose="02020503020101020101" pitchFamily="18" charset="-127"/>
                </a:rPr>
                <a:t>vehicules</a:t>
              </a:r>
              <a:endParaRPr lang="en-GB" b="1" kern="0" dirty="0">
                <a:solidFill>
                  <a:srgbClr val="F37321"/>
                </a:solidFill>
                <a:latin typeface="Hanwha L" panose="02020503020101020101" pitchFamily="18" charset="-127"/>
                <a:ea typeface="Hanwha L" panose="02020503020101020101" pitchFamily="18" charset="-127"/>
              </a:endParaRPr>
            </a:p>
          </p:txBody>
        </p:sp>
      </p:grpSp>
      <p:sp>
        <p:nvSpPr>
          <p:cNvPr id="60" name="ZoneTexte 59">
            <a:extLst>
              <a:ext uri="{FF2B5EF4-FFF2-40B4-BE49-F238E27FC236}">
                <a16:creationId xmlns:a16="http://schemas.microsoft.com/office/drawing/2014/main" id="{131BF5D7-CE26-453E-B274-5F0DB5B51A78}"/>
              </a:ext>
            </a:extLst>
          </p:cNvPr>
          <p:cNvSpPr txBox="1"/>
          <p:nvPr/>
        </p:nvSpPr>
        <p:spPr>
          <a:xfrm>
            <a:off x="9418128" y="15235254"/>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Hanwha L" panose="02020503020101020101" pitchFamily="18" charset="-127"/>
                <a:ea typeface="Hanwha L" panose="02020503020101020101" pitchFamily="18" charset="-127"/>
              </a:rPr>
              <a:t>Personnes</a:t>
            </a:r>
            <a:endParaRPr lang="en-GB" b="1" kern="0" dirty="0">
              <a:solidFill>
                <a:srgbClr val="F37321"/>
              </a:solidFill>
              <a:latin typeface="Hanwha L" panose="02020503020101020101" pitchFamily="18" charset="-127"/>
              <a:ea typeface="Hanwha L" panose="02020503020101020101" pitchFamily="18" charset="-127"/>
            </a:endParaRPr>
          </a:p>
        </p:txBody>
      </p:sp>
      <p:sp>
        <p:nvSpPr>
          <p:cNvPr id="61" name="ZoneTexte 60">
            <a:extLst>
              <a:ext uri="{FF2B5EF4-FFF2-40B4-BE49-F238E27FC236}">
                <a16:creationId xmlns:a16="http://schemas.microsoft.com/office/drawing/2014/main" id="{44E504F8-B76A-44F0-9315-E9C33162880D}"/>
              </a:ext>
            </a:extLst>
          </p:cNvPr>
          <p:cNvSpPr txBox="1"/>
          <p:nvPr/>
        </p:nvSpPr>
        <p:spPr>
          <a:xfrm>
            <a:off x="9418128" y="16120268"/>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Hanwha L" panose="02020503020101020101" pitchFamily="18" charset="-127"/>
                <a:ea typeface="Hanwha L" panose="02020503020101020101" pitchFamily="18" charset="-127"/>
              </a:rPr>
              <a:t>Vehicules</a:t>
            </a:r>
            <a:endParaRPr lang="en-GB" b="1" kern="0" dirty="0">
              <a:solidFill>
                <a:srgbClr val="F37321"/>
              </a:solidFill>
              <a:latin typeface="Hanwha L" panose="02020503020101020101" pitchFamily="18" charset="-127"/>
              <a:ea typeface="Hanwha L" panose="02020503020101020101" pitchFamily="18" charset="-127"/>
            </a:endParaRPr>
          </a:p>
        </p:txBody>
      </p:sp>
      <p:graphicFrame>
        <p:nvGraphicFramePr>
          <p:cNvPr id="62" name="Tableau 61">
            <a:extLst>
              <a:ext uri="{FF2B5EF4-FFF2-40B4-BE49-F238E27FC236}">
                <a16:creationId xmlns:a16="http://schemas.microsoft.com/office/drawing/2014/main" id="{2036DC94-C391-4DCE-A14D-7331525045C6}"/>
              </a:ext>
            </a:extLst>
          </p:cNvPr>
          <p:cNvGraphicFramePr>
            <a:graphicFrameLocks noGrp="1"/>
          </p:cNvGraphicFramePr>
          <p:nvPr/>
        </p:nvGraphicFramePr>
        <p:xfrm>
          <a:off x="7344203" y="13044945"/>
          <a:ext cx="10482407" cy="661862"/>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661862">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C - CLASSIFICATION</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A - ATTRIBUTES</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Tree>
    <p:extLst>
      <p:ext uri="{BB962C8B-B14F-4D97-AF65-F5344CB8AC3E}">
        <p14:creationId xmlns:p14="http://schemas.microsoft.com/office/powerpoint/2010/main" val="58091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1441"/>
                                </p:stCondLst>
                                <p:childTnLst>
                                  <p:par>
                                    <p:cTn id="8" presetID="2" presetClass="entr" presetSubtype="8" fill="hold" nodeType="afterEffect" p14:presetBounceEnd="60000">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14:bounceEnd="60000">
                                          <p:cBhvr additive="base">
                                            <p:cTn id="10" dur="10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1" dur="1000" fill="hold"/>
                                            <p:tgtEl>
                                              <p:spTgt spid="3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60000">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14:bounceEnd="60000">
                                          <p:cBhvr additive="base">
                                            <p:cTn id="14" dur="10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15" dur="1000" fill="hold"/>
                                            <p:tgtEl>
                                              <p:spTgt spid="40"/>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14:presetBounceEnd="60000">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14:bounceEnd="60000">
                                          <p:cBhvr additive="base">
                                            <p:cTn id="18" dur="1000" fill="hold"/>
                                            <p:tgtEl>
                                              <p:spTgt spid="44"/>
                                            </p:tgtEl>
                                            <p:attrNameLst>
                                              <p:attrName>ppt_x</p:attrName>
                                            </p:attrNameLst>
                                          </p:cBhvr>
                                          <p:tavLst>
                                            <p:tav tm="0">
                                              <p:val>
                                                <p:strVal val="0-#ppt_w/2"/>
                                              </p:val>
                                            </p:tav>
                                            <p:tav tm="100000">
                                              <p:val>
                                                <p:strVal val="#ppt_x"/>
                                              </p:val>
                                            </p:tav>
                                          </p:tavLst>
                                        </p:anim>
                                        <p:anim calcmode="lin" valueType="num" p14:bounceEnd="60000">
                                          <p:cBhvr additive="base">
                                            <p:cTn id="19" dur="100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14:presetBounceEnd="60000">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14:bounceEnd="60000">
                                          <p:cBhvr additive="base">
                                            <p:cTn id="22" dur="100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23" dur="10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2441"/>
                                </p:stCondLst>
                                <p:childTnLst>
                                  <p:par>
                                    <p:cTn id="25" presetID="2" presetClass="entr" presetSubtype="2" fill="hold" nodeType="afterEffect" p14:presetBounceEnd="60000">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14:bounceEnd="60000">
                                          <p:cBhvr additive="base">
                                            <p:cTn id="27" dur="1000" fill="hold"/>
                                            <p:tgtEl>
                                              <p:spTgt spid="39"/>
                                            </p:tgtEl>
                                            <p:attrNameLst>
                                              <p:attrName>ppt_x</p:attrName>
                                            </p:attrNameLst>
                                          </p:cBhvr>
                                          <p:tavLst>
                                            <p:tav tm="0">
                                              <p:val>
                                                <p:strVal val="1+#ppt_w/2"/>
                                              </p:val>
                                            </p:tav>
                                            <p:tav tm="100000">
                                              <p:val>
                                                <p:strVal val="#ppt_x"/>
                                              </p:val>
                                            </p:tav>
                                          </p:tavLst>
                                        </p:anim>
                                        <p:anim calcmode="lin" valueType="num" p14:bounceEnd="60000">
                                          <p:cBhvr additive="base">
                                            <p:cTn id="28" dur="1000" fill="hold"/>
                                            <p:tgtEl>
                                              <p:spTgt spid="3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60000">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14:bounceEnd="60000">
                                          <p:cBhvr additive="base">
                                            <p:cTn id="31" dur="1000" fill="hold"/>
                                            <p:tgtEl>
                                              <p:spTgt spid="43"/>
                                            </p:tgtEl>
                                            <p:attrNameLst>
                                              <p:attrName>ppt_x</p:attrName>
                                            </p:attrNameLst>
                                          </p:cBhvr>
                                          <p:tavLst>
                                            <p:tav tm="0">
                                              <p:val>
                                                <p:strVal val="1+#ppt_w/2"/>
                                              </p:val>
                                            </p:tav>
                                            <p:tav tm="100000">
                                              <p:val>
                                                <p:strVal val="#ppt_x"/>
                                              </p:val>
                                            </p:tav>
                                          </p:tavLst>
                                        </p:anim>
                                        <p:anim calcmode="lin" valueType="num" p14:bounceEnd="60000">
                                          <p:cBhvr additive="base">
                                            <p:cTn id="32" dur="10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60000">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14:bounceEnd="60000">
                                          <p:cBhvr additive="base">
                                            <p:cTn id="35" dur="1000" fill="hold"/>
                                            <p:tgtEl>
                                              <p:spTgt spid="32"/>
                                            </p:tgtEl>
                                            <p:attrNameLst>
                                              <p:attrName>ppt_x</p:attrName>
                                            </p:attrNameLst>
                                          </p:cBhvr>
                                          <p:tavLst>
                                            <p:tav tm="0">
                                              <p:val>
                                                <p:strVal val="1+#ppt_w/2"/>
                                              </p:val>
                                            </p:tav>
                                            <p:tav tm="100000">
                                              <p:val>
                                                <p:strVal val="#ppt_x"/>
                                              </p:val>
                                            </p:tav>
                                          </p:tavLst>
                                        </p:anim>
                                        <p:anim calcmode="lin" valueType="num" p14:bounceEnd="60000">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60000">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60000">
                                          <p:cBhvr additive="base">
                                            <p:cTn id="39" dur="1000" fill="hold"/>
                                            <p:tgtEl>
                                              <p:spTgt spid="31"/>
                                            </p:tgtEl>
                                            <p:attrNameLst>
                                              <p:attrName>ppt_x</p:attrName>
                                            </p:attrNameLst>
                                          </p:cBhvr>
                                          <p:tavLst>
                                            <p:tav tm="0">
                                              <p:val>
                                                <p:strVal val="1+#ppt_w/2"/>
                                              </p:val>
                                            </p:tav>
                                            <p:tav tm="100000">
                                              <p:val>
                                                <p:strVal val="#ppt_x"/>
                                              </p:val>
                                            </p:tav>
                                          </p:tavLst>
                                        </p:anim>
                                        <p:anim calcmode="lin" valueType="num" p14:bounceEnd="60000">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par>
                              <p:cTn id="41" fill="hold">
                                <p:stCondLst>
                                  <p:cond delay="3441"/>
                                </p:stCondLst>
                                <p:childTnLst>
                                  <p:par>
                                    <p:cTn id="42" presetID="2" presetClass="entr" presetSubtype="8" fill="hold" grpId="0" nodeType="afterEffect" p14:presetBounceEnd="60000">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14:bounceEnd="60000">
                                          <p:cBhvr additive="base">
                                            <p:cTn id="44" dur="1000" fill="hold"/>
                                            <p:tgtEl>
                                              <p:spTgt spid="34"/>
                                            </p:tgtEl>
                                            <p:attrNameLst>
                                              <p:attrName>ppt_x</p:attrName>
                                            </p:attrNameLst>
                                          </p:cBhvr>
                                          <p:tavLst>
                                            <p:tav tm="0">
                                              <p:val>
                                                <p:strVal val="0-#ppt_w/2"/>
                                              </p:val>
                                            </p:tav>
                                            <p:tav tm="100000">
                                              <p:val>
                                                <p:strVal val="#ppt_x"/>
                                              </p:val>
                                            </p:tav>
                                          </p:tavLst>
                                        </p:anim>
                                        <p:anim calcmode="lin" valueType="num" p14:bounceEnd="60000">
                                          <p:cBhvr additive="base">
                                            <p:cTn id="45" dur="10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60000">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14:bounceEnd="60000">
                                          <p:cBhvr additive="base">
                                            <p:cTn id="48" dur="10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49" dur="1000" fill="hold"/>
                                            <p:tgtEl>
                                              <p:spTgt spid="38"/>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14:presetBounceEnd="60000">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14:bounceEnd="60000">
                                          <p:cBhvr additive="base">
                                            <p:cTn id="52" dur="1000" fill="hold"/>
                                            <p:tgtEl>
                                              <p:spTgt spid="41"/>
                                            </p:tgtEl>
                                            <p:attrNameLst>
                                              <p:attrName>ppt_x</p:attrName>
                                            </p:attrNameLst>
                                          </p:cBhvr>
                                          <p:tavLst>
                                            <p:tav tm="0">
                                              <p:val>
                                                <p:strVal val="0-#ppt_w/2"/>
                                              </p:val>
                                            </p:tav>
                                            <p:tav tm="100000">
                                              <p:val>
                                                <p:strVal val="#ppt_x"/>
                                              </p:val>
                                            </p:tav>
                                          </p:tavLst>
                                        </p:anim>
                                        <p:anim calcmode="lin" valueType="num" p14:bounceEnd="60000">
                                          <p:cBhvr additive="base">
                                            <p:cTn id="53" dur="1000" fill="hold"/>
                                            <p:tgtEl>
                                              <p:spTgt spid="41"/>
                                            </p:tgtEl>
                                            <p:attrNameLst>
                                              <p:attrName>ppt_y</p:attrName>
                                            </p:attrNameLst>
                                          </p:cBhvr>
                                          <p:tavLst>
                                            <p:tav tm="0">
                                              <p:val>
                                                <p:strVal val="#ppt_y"/>
                                              </p:val>
                                            </p:tav>
                                            <p:tav tm="100000">
                                              <p:val>
                                                <p:strVal val="#ppt_y"/>
                                              </p:val>
                                            </p:tav>
                                          </p:tavLst>
                                        </p:anim>
                                      </p:childTnLst>
                                    </p:cTn>
                                  </p:par>
                                </p:childTnLst>
                              </p:cTn>
                            </p:par>
                            <p:par>
                              <p:cTn id="54" fill="hold">
                                <p:stCondLst>
                                  <p:cond delay="4441"/>
                                </p:stCondLst>
                                <p:childTnLst>
                                  <p:par>
                                    <p:cTn id="55" presetID="2" presetClass="entr" presetSubtype="2" fill="hold" grpId="0" nodeType="afterEffect" p14:presetBounceEnd="60000">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14:bounceEnd="60000">
                                          <p:cBhvr additive="base">
                                            <p:cTn id="57" dur="1000" fill="hold"/>
                                            <p:tgtEl>
                                              <p:spTgt spid="33"/>
                                            </p:tgtEl>
                                            <p:attrNameLst>
                                              <p:attrName>ppt_x</p:attrName>
                                            </p:attrNameLst>
                                          </p:cBhvr>
                                          <p:tavLst>
                                            <p:tav tm="0">
                                              <p:val>
                                                <p:strVal val="1+#ppt_w/2"/>
                                              </p:val>
                                            </p:tav>
                                            <p:tav tm="100000">
                                              <p:val>
                                                <p:strVal val="#ppt_x"/>
                                              </p:val>
                                            </p:tav>
                                          </p:tavLst>
                                        </p:anim>
                                        <p:anim calcmode="lin" valueType="num" p14:bounceEnd="60000">
                                          <p:cBhvr additive="base">
                                            <p:cTn id="58" dur="10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14:presetBounceEnd="60000">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14:bounceEnd="60000">
                                          <p:cBhvr additive="base">
                                            <p:cTn id="61" dur="1000" fill="hold"/>
                                            <p:tgtEl>
                                              <p:spTgt spid="35"/>
                                            </p:tgtEl>
                                            <p:attrNameLst>
                                              <p:attrName>ppt_x</p:attrName>
                                            </p:attrNameLst>
                                          </p:cBhvr>
                                          <p:tavLst>
                                            <p:tav tm="0">
                                              <p:val>
                                                <p:strVal val="1+#ppt_w/2"/>
                                              </p:val>
                                            </p:tav>
                                            <p:tav tm="100000">
                                              <p:val>
                                                <p:strVal val="#ppt_x"/>
                                              </p:val>
                                            </p:tav>
                                          </p:tavLst>
                                        </p:anim>
                                        <p:anim calcmode="lin" valueType="num" p14:bounceEnd="60000">
                                          <p:cBhvr additive="base">
                                            <p:cTn id="62" dur="1000" fill="hold"/>
                                            <p:tgtEl>
                                              <p:spTgt spid="35"/>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14:presetBounceEnd="60000">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14:bounceEnd="60000">
                                          <p:cBhvr additive="base">
                                            <p:cTn id="65" dur="1000" fill="hold"/>
                                            <p:tgtEl>
                                              <p:spTgt spid="36"/>
                                            </p:tgtEl>
                                            <p:attrNameLst>
                                              <p:attrName>ppt_x</p:attrName>
                                            </p:attrNameLst>
                                          </p:cBhvr>
                                          <p:tavLst>
                                            <p:tav tm="0">
                                              <p:val>
                                                <p:strVal val="1+#ppt_w/2"/>
                                              </p:val>
                                            </p:tav>
                                            <p:tav tm="100000">
                                              <p:val>
                                                <p:strVal val="#ppt_x"/>
                                              </p:val>
                                            </p:tav>
                                          </p:tavLst>
                                        </p:anim>
                                        <p:anim calcmode="lin" valueType="num" p14:bounceEnd="60000">
                                          <p:cBhvr additive="base">
                                            <p:cTn id="66" dur="1000" fill="hold"/>
                                            <p:tgtEl>
                                              <p:spTgt spid="36"/>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14:presetBounceEnd="60000">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14:bounceEnd="60000">
                                          <p:cBhvr additive="base">
                                            <p:cTn id="69" dur="1000" fill="hold"/>
                                            <p:tgtEl>
                                              <p:spTgt spid="42"/>
                                            </p:tgtEl>
                                            <p:attrNameLst>
                                              <p:attrName>ppt_x</p:attrName>
                                            </p:attrNameLst>
                                          </p:cBhvr>
                                          <p:tavLst>
                                            <p:tav tm="0">
                                              <p:val>
                                                <p:strVal val="1+#ppt_w/2"/>
                                              </p:val>
                                            </p:tav>
                                            <p:tav tm="100000">
                                              <p:val>
                                                <p:strVal val="#ppt_x"/>
                                              </p:val>
                                            </p:tav>
                                          </p:tavLst>
                                        </p:anim>
                                        <p:anim calcmode="lin" valueType="num" p14:bounceEnd="60000">
                                          <p:cBhvr additive="base">
                                            <p:cTn id="70" dur="1000" fill="hold"/>
                                            <p:tgtEl>
                                              <p:spTgt spid="42"/>
                                            </p:tgtEl>
                                            <p:attrNameLst>
                                              <p:attrName>ppt_y</p:attrName>
                                            </p:attrNameLst>
                                          </p:cBhvr>
                                          <p:tavLst>
                                            <p:tav tm="0">
                                              <p:val>
                                                <p:strVal val="#ppt_y"/>
                                              </p:val>
                                            </p:tav>
                                            <p:tav tm="100000">
                                              <p:val>
                                                <p:strVal val="#ppt_y"/>
                                              </p:val>
                                            </p:tav>
                                          </p:tavLst>
                                        </p:anim>
                                      </p:childTnLst>
                                    </p:cTn>
                                  </p:par>
                                  <p:par>
                                    <p:cTn id="71" presetID="10" presetClass="entr" presetSubtype="0" fill="hold" grpId="0" nodeType="withEffect">
                                      <p:stCondLst>
                                        <p:cond delay="60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6" grpId="0" animBg="1"/>
          <p:bldP spid="40" grpId="0" animBg="1"/>
          <p:bldP spid="41" grpId="0" animBg="1"/>
          <p:bldP spid="42" grpId="0" animBg="1"/>
          <p:bldP spid="43" grpId="0" animBg="1"/>
          <p:bldP spid="44"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1441"/>
                                </p:stCondLst>
                                <p:childTnLst>
                                  <p:par>
                                    <p:cTn id="8" presetID="2" presetClass="entr" presetSubtype="8"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0-#ppt_w/2"/>
                                              </p:val>
                                            </p:tav>
                                            <p:tav tm="100000">
                                              <p:val>
                                                <p:strVal val="#ppt_x"/>
                                              </p:val>
                                            </p:tav>
                                          </p:tavLst>
                                        </p:anim>
                                        <p:anim calcmode="lin" valueType="num">
                                          <p:cBhvr additive="base">
                                            <p:cTn id="11" dur="1000" fill="hold"/>
                                            <p:tgtEl>
                                              <p:spTgt spid="3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1000" fill="hold"/>
                                            <p:tgtEl>
                                              <p:spTgt spid="40"/>
                                            </p:tgtEl>
                                            <p:attrNameLst>
                                              <p:attrName>ppt_x</p:attrName>
                                            </p:attrNameLst>
                                          </p:cBhvr>
                                          <p:tavLst>
                                            <p:tav tm="0">
                                              <p:val>
                                                <p:strVal val="0-#ppt_w/2"/>
                                              </p:val>
                                            </p:tav>
                                            <p:tav tm="100000">
                                              <p:val>
                                                <p:strVal val="#ppt_x"/>
                                              </p:val>
                                            </p:tav>
                                          </p:tavLst>
                                        </p:anim>
                                        <p:anim calcmode="lin" valueType="num">
                                          <p:cBhvr additive="base">
                                            <p:cTn id="15" dur="1000" fill="hold"/>
                                            <p:tgtEl>
                                              <p:spTgt spid="40"/>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1000" fill="hold"/>
                                            <p:tgtEl>
                                              <p:spTgt spid="44"/>
                                            </p:tgtEl>
                                            <p:attrNameLst>
                                              <p:attrName>ppt_x</p:attrName>
                                            </p:attrNameLst>
                                          </p:cBhvr>
                                          <p:tavLst>
                                            <p:tav tm="0">
                                              <p:val>
                                                <p:strVal val="0-#ppt_w/2"/>
                                              </p:val>
                                            </p:tav>
                                            <p:tav tm="100000">
                                              <p:val>
                                                <p:strVal val="#ppt_x"/>
                                              </p:val>
                                            </p:tav>
                                          </p:tavLst>
                                        </p:anim>
                                        <p:anim calcmode="lin" valueType="num">
                                          <p:cBhvr additive="base">
                                            <p:cTn id="19" dur="100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1000" fill="hold"/>
                                            <p:tgtEl>
                                              <p:spTgt spid="30"/>
                                            </p:tgtEl>
                                            <p:attrNameLst>
                                              <p:attrName>ppt_x</p:attrName>
                                            </p:attrNameLst>
                                          </p:cBhvr>
                                          <p:tavLst>
                                            <p:tav tm="0">
                                              <p:val>
                                                <p:strVal val="0-#ppt_w/2"/>
                                              </p:val>
                                            </p:tav>
                                            <p:tav tm="100000">
                                              <p:val>
                                                <p:strVal val="#ppt_x"/>
                                              </p:val>
                                            </p:tav>
                                          </p:tavLst>
                                        </p:anim>
                                        <p:anim calcmode="lin" valueType="num">
                                          <p:cBhvr additive="base">
                                            <p:cTn id="23" dur="10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2441"/>
                                </p:stCondLst>
                                <p:childTnLst>
                                  <p:par>
                                    <p:cTn id="25" presetID="2" presetClass="entr" presetSubtype="2"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fill="hold"/>
                                            <p:tgtEl>
                                              <p:spTgt spid="39"/>
                                            </p:tgtEl>
                                            <p:attrNameLst>
                                              <p:attrName>ppt_x</p:attrName>
                                            </p:attrNameLst>
                                          </p:cBhvr>
                                          <p:tavLst>
                                            <p:tav tm="0">
                                              <p:val>
                                                <p:strVal val="1+#ppt_w/2"/>
                                              </p:val>
                                            </p:tav>
                                            <p:tav tm="100000">
                                              <p:val>
                                                <p:strVal val="#ppt_x"/>
                                              </p:val>
                                            </p:tav>
                                          </p:tavLst>
                                        </p:anim>
                                        <p:anim calcmode="lin" valueType="num">
                                          <p:cBhvr additive="base">
                                            <p:cTn id="28" dur="1000" fill="hold"/>
                                            <p:tgtEl>
                                              <p:spTgt spid="3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1000" fill="hold"/>
                                            <p:tgtEl>
                                              <p:spTgt spid="43"/>
                                            </p:tgtEl>
                                            <p:attrNameLst>
                                              <p:attrName>ppt_x</p:attrName>
                                            </p:attrNameLst>
                                          </p:cBhvr>
                                          <p:tavLst>
                                            <p:tav tm="0">
                                              <p:val>
                                                <p:strVal val="1+#ppt_w/2"/>
                                              </p:val>
                                            </p:tav>
                                            <p:tav tm="100000">
                                              <p:val>
                                                <p:strVal val="#ppt_x"/>
                                              </p:val>
                                            </p:tav>
                                          </p:tavLst>
                                        </p:anim>
                                        <p:anim calcmode="lin" valueType="num">
                                          <p:cBhvr additive="base">
                                            <p:cTn id="32" dur="10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1+#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par>
                              <p:cTn id="41" fill="hold">
                                <p:stCondLst>
                                  <p:cond delay="3441"/>
                                </p:stCondLst>
                                <p:childTnLst>
                                  <p:par>
                                    <p:cTn id="42" presetID="2" presetClass="entr" presetSubtype="8"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1000" fill="hold"/>
                                            <p:tgtEl>
                                              <p:spTgt spid="34"/>
                                            </p:tgtEl>
                                            <p:attrNameLst>
                                              <p:attrName>ppt_x</p:attrName>
                                            </p:attrNameLst>
                                          </p:cBhvr>
                                          <p:tavLst>
                                            <p:tav tm="0">
                                              <p:val>
                                                <p:strVal val="0-#ppt_w/2"/>
                                              </p:val>
                                            </p:tav>
                                            <p:tav tm="100000">
                                              <p:val>
                                                <p:strVal val="#ppt_x"/>
                                              </p:val>
                                            </p:tav>
                                          </p:tavLst>
                                        </p:anim>
                                        <p:anim calcmode="lin" valueType="num">
                                          <p:cBhvr additive="base">
                                            <p:cTn id="45" dur="10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1000" fill="hold"/>
                                            <p:tgtEl>
                                              <p:spTgt spid="38"/>
                                            </p:tgtEl>
                                            <p:attrNameLst>
                                              <p:attrName>ppt_x</p:attrName>
                                            </p:attrNameLst>
                                          </p:cBhvr>
                                          <p:tavLst>
                                            <p:tav tm="0">
                                              <p:val>
                                                <p:strVal val="0-#ppt_w/2"/>
                                              </p:val>
                                            </p:tav>
                                            <p:tav tm="100000">
                                              <p:val>
                                                <p:strVal val="#ppt_x"/>
                                              </p:val>
                                            </p:tav>
                                          </p:tavLst>
                                        </p:anim>
                                        <p:anim calcmode="lin" valueType="num">
                                          <p:cBhvr additive="base">
                                            <p:cTn id="49" dur="1000" fill="hold"/>
                                            <p:tgtEl>
                                              <p:spTgt spid="38"/>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1000" fill="hold"/>
                                            <p:tgtEl>
                                              <p:spTgt spid="41"/>
                                            </p:tgtEl>
                                            <p:attrNameLst>
                                              <p:attrName>ppt_x</p:attrName>
                                            </p:attrNameLst>
                                          </p:cBhvr>
                                          <p:tavLst>
                                            <p:tav tm="0">
                                              <p:val>
                                                <p:strVal val="0-#ppt_w/2"/>
                                              </p:val>
                                            </p:tav>
                                            <p:tav tm="100000">
                                              <p:val>
                                                <p:strVal val="#ppt_x"/>
                                              </p:val>
                                            </p:tav>
                                          </p:tavLst>
                                        </p:anim>
                                        <p:anim calcmode="lin" valueType="num">
                                          <p:cBhvr additive="base">
                                            <p:cTn id="53" dur="1000" fill="hold"/>
                                            <p:tgtEl>
                                              <p:spTgt spid="41"/>
                                            </p:tgtEl>
                                            <p:attrNameLst>
                                              <p:attrName>ppt_y</p:attrName>
                                            </p:attrNameLst>
                                          </p:cBhvr>
                                          <p:tavLst>
                                            <p:tav tm="0">
                                              <p:val>
                                                <p:strVal val="#ppt_y"/>
                                              </p:val>
                                            </p:tav>
                                            <p:tav tm="100000">
                                              <p:val>
                                                <p:strVal val="#ppt_y"/>
                                              </p:val>
                                            </p:tav>
                                          </p:tavLst>
                                        </p:anim>
                                      </p:childTnLst>
                                    </p:cTn>
                                  </p:par>
                                </p:childTnLst>
                              </p:cTn>
                            </p:par>
                            <p:par>
                              <p:cTn id="54" fill="hold">
                                <p:stCondLst>
                                  <p:cond delay="4441"/>
                                </p:stCondLst>
                                <p:childTnLst>
                                  <p:par>
                                    <p:cTn id="55" presetID="2" presetClass="entr" presetSubtype="2"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1000" fill="hold"/>
                                            <p:tgtEl>
                                              <p:spTgt spid="33"/>
                                            </p:tgtEl>
                                            <p:attrNameLst>
                                              <p:attrName>ppt_x</p:attrName>
                                            </p:attrNameLst>
                                          </p:cBhvr>
                                          <p:tavLst>
                                            <p:tav tm="0">
                                              <p:val>
                                                <p:strVal val="1+#ppt_w/2"/>
                                              </p:val>
                                            </p:tav>
                                            <p:tav tm="100000">
                                              <p:val>
                                                <p:strVal val="#ppt_x"/>
                                              </p:val>
                                            </p:tav>
                                          </p:tavLst>
                                        </p:anim>
                                        <p:anim calcmode="lin" valueType="num">
                                          <p:cBhvr additive="base">
                                            <p:cTn id="58" dur="10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1000" fill="hold"/>
                                            <p:tgtEl>
                                              <p:spTgt spid="35"/>
                                            </p:tgtEl>
                                            <p:attrNameLst>
                                              <p:attrName>ppt_x</p:attrName>
                                            </p:attrNameLst>
                                          </p:cBhvr>
                                          <p:tavLst>
                                            <p:tav tm="0">
                                              <p:val>
                                                <p:strVal val="1+#ppt_w/2"/>
                                              </p:val>
                                            </p:tav>
                                            <p:tav tm="100000">
                                              <p:val>
                                                <p:strVal val="#ppt_x"/>
                                              </p:val>
                                            </p:tav>
                                          </p:tavLst>
                                        </p:anim>
                                        <p:anim calcmode="lin" valueType="num">
                                          <p:cBhvr additive="base">
                                            <p:cTn id="62" dur="1000" fill="hold"/>
                                            <p:tgtEl>
                                              <p:spTgt spid="35"/>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1000" fill="hold"/>
                                            <p:tgtEl>
                                              <p:spTgt spid="36"/>
                                            </p:tgtEl>
                                            <p:attrNameLst>
                                              <p:attrName>ppt_x</p:attrName>
                                            </p:attrNameLst>
                                          </p:cBhvr>
                                          <p:tavLst>
                                            <p:tav tm="0">
                                              <p:val>
                                                <p:strVal val="1+#ppt_w/2"/>
                                              </p:val>
                                            </p:tav>
                                            <p:tav tm="100000">
                                              <p:val>
                                                <p:strVal val="#ppt_x"/>
                                              </p:val>
                                            </p:tav>
                                          </p:tavLst>
                                        </p:anim>
                                        <p:anim calcmode="lin" valueType="num">
                                          <p:cBhvr additive="base">
                                            <p:cTn id="66" dur="1000" fill="hold"/>
                                            <p:tgtEl>
                                              <p:spTgt spid="36"/>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1000" fill="hold"/>
                                            <p:tgtEl>
                                              <p:spTgt spid="42"/>
                                            </p:tgtEl>
                                            <p:attrNameLst>
                                              <p:attrName>ppt_x</p:attrName>
                                            </p:attrNameLst>
                                          </p:cBhvr>
                                          <p:tavLst>
                                            <p:tav tm="0">
                                              <p:val>
                                                <p:strVal val="1+#ppt_w/2"/>
                                              </p:val>
                                            </p:tav>
                                            <p:tav tm="100000">
                                              <p:val>
                                                <p:strVal val="#ppt_x"/>
                                              </p:val>
                                            </p:tav>
                                          </p:tavLst>
                                        </p:anim>
                                        <p:anim calcmode="lin" valueType="num">
                                          <p:cBhvr additive="base">
                                            <p:cTn id="70" dur="1000" fill="hold"/>
                                            <p:tgtEl>
                                              <p:spTgt spid="42"/>
                                            </p:tgtEl>
                                            <p:attrNameLst>
                                              <p:attrName>ppt_y</p:attrName>
                                            </p:attrNameLst>
                                          </p:cBhvr>
                                          <p:tavLst>
                                            <p:tav tm="0">
                                              <p:val>
                                                <p:strVal val="#ppt_y"/>
                                              </p:val>
                                            </p:tav>
                                            <p:tav tm="100000">
                                              <p:val>
                                                <p:strVal val="#ppt_y"/>
                                              </p:val>
                                            </p:tav>
                                          </p:tavLst>
                                        </p:anim>
                                      </p:childTnLst>
                                    </p:cTn>
                                  </p:par>
                                  <p:par>
                                    <p:cTn id="71" presetID="10" presetClass="entr" presetSubtype="0" fill="hold" grpId="0" nodeType="withEffect">
                                      <p:stCondLst>
                                        <p:cond delay="60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6" grpId="0" animBg="1"/>
          <p:bldP spid="40" grpId="0" animBg="1"/>
          <p:bldP spid="41" grpId="0" animBg="1"/>
          <p:bldP spid="42" grpId="0" animBg="1"/>
          <p:bldP spid="43" grpId="0" animBg="1"/>
          <p:bldP spid="44" grpId="0"/>
          <p:bldP spid="47"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5B7B9E8-1D71-9407-E492-D141110E6C01}"/>
              </a:ext>
            </a:extLst>
          </p:cNvPr>
          <p:cNvPicPr>
            <a:picLocks noChangeAspect="1"/>
          </p:cNvPicPr>
          <p:nvPr/>
        </p:nvPicPr>
        <p:blipFill>
          <a:blip r:embed="rId3"/>
          <a:stretch>
            <a:fillRect/>
          </a:stretch>
        </p:blipFill>
        <p:spPr>
          <a:xfrm>
            <a:off x="0" y="0"/>
            <a:ext cx="18288000" cy="10287000"/>
          </a:xfrm>
          <a:prstGeom prst="rect">
            <a:avLst/>
          </a:prstGeom>
        </p:spPr>
      </p:pic>
      <p:pic>
        <p:nvPicPr>
          <p:cNvPr id="9" name="그림 10">
            <a:extLst>
              <a:ext uri="{FF2B5EF4-FFF2-40B4-BE49-F238E27FC236}">
                <a16:creationId xmlns:a16="http://schemas.microsoft.com/office/drawing/2014/main" id="{C8B708DE-E1CD-F9FC-1DAD-8F9ED2E62F55}"/>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val="0"/>
              </a:ext>
            </a:extLst>
          </a:blip>
          <a:stretch>
            <a:fillRect/>
          </a:stretch>
        </p:blipFill>
        <p:spPr>
          <a:xfrm>
            <a:off x="14750327" y="9334907"/>
            <a:ext cx="3005664" cy="540000"/>
          </a:xfrm>
          <a:prstGeom prst="rect">
            <a:avLst/>
          </a:prstGeom>
        </p:spPr>
      </p:pic>
      <p:sp>
        <p:nvSpPr>
          <p:cNvPr id="5" name="Text Placeholder 5"/>
          <p:cNvSpPr txBox="1">
            <a:spLocks/>
          </p:cNvSpPr>
          <p:nvPr/>
        </p:nvSpPr>
        <p:spPr>
          <a:xfrm>
            <a:off x="437506" y="2991674"/>
            <a:ext cx="4806998" cy="5916432"/>
          </a:xfrm>
          <a:prstGeom prst="rect">
            <a:avLst/>
          </a:prstGeom>
        </p:spPr>
        <p:txBody>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Capture d’objets et extraction de caractéristiques</a:t>
            </a:r>
          </a:p>
          <a:p>
            <a:r>
              <a:rPr lang="fr-FR" sz="2400" dirty="0"/>
              <a:t>Les caméras IA envoient des métadonnées, y compris les </a:t>
            </a:r>
            <a:br>
              <a:rPr lang="fr-FR" sz="2400" dirty="0"/>
            </a:br>
            <a:r>
              <a:rPr lang="fr-FR" sz="2400" dirty="0"/>
              <a:t>attributs des objets, les</a:t>
            </a:r>
            <a:br>
              <a:rPr lang="fr-FR" sz="2400" dirty="0"/>
            </a:br>
            <a:r>
              <a:rPr lang="fr-FR" sz="2400" dirty="0"/>
              <a:t>informations de coordonnées </a:t>
            </a:r>
            <a:br>
              <a:rPr lang="fr-FR" sz="2400" dirty="0"/>
            </a:br>
            <a:r>
              <a:rPr lang="fr-FR" sz="2400" dirty="0"/>
              <a:t>et les valeurs de réglage au </a:t>
            </a:r>
            <a:br>
              <a:rPr lang="fr-FR" sz="2400" dirty="0"/>
            </a:br>
            <a:r>
              <a:rPr lang="fr-FR" sz="2400" dirty="0"/>
              <a:t>serveur principal / NVR / VMS</a:t>
            </a:r>
            <a:r>
              <a:rPr lang="en-GB" sz="2400" dirty="0"/>
              <a:t>.</a:t>
            </a:r>
          </a:p>
          <a:p>
            <a:r>
              <a:rPr lang="fr-FR" sz="2400" dirty="0"/>
              <a:t>Personne, Visage, Catégorie </a:t>
            </a:r>
            <a:br>
              <a:rPr lang="fr-FR" sz="2400" dirty="0"/>
            </a:br>
            <a:r>
              <a:rPr lang="fr-FR" sz="2400" dirty="0"/>
              <a:t>de véhicule et ainsi de suite.</a:t>
            </a:r>
            <a:endParaRPr lang="en-US" sz="2400" dirty="0"/>
          </a:p>
        </p:txBody>
      </p:sp>
      <p:grpSp>
        <p:nvGrpSpPr>
          <p:cNvPr id="6" name="Group 6"/>
          <p:cNvGrpSpPr>
            <a:grpSpLocks noChangeAspect="1"/>
          </p:cNvGrpSpPr>
          <p:nvPr/>
        </p:nvGrpSpPr>
        <p:grpSpPr>
          <a:xfrm>
            <a:off x="4893431" y="2732674"/>
            <a:ext cx="12862560" cy="5304918"/>
            <a:chOff x="424164" y="1215930"/>
            <a:chExt cx="11421472" cy="4710568"/>
          </a:xfrm>
        </p:grpSpPr>
        <p:sp>
          <p:nvSpPr>
            <p:cNvPr id="8" name="직사각형 1"/>
            <p:cNvSpPr/>
            <p:nvPr/>
          </p:nvSpPr>
          <p:spPr>
            <a:xfrm>
              <a:off x="6023115" y="1426343"/>
              <a:ext cx="5822521" cy="45001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a:solidFill>
                  <a:prstClr val="white"/>
                </a:solidFill>
                <a:latin typeface="Arial"/>
              </a:endParaRPr>
            </a:p>
          </p:txBody>
        </p:sp>
        <p:sp>
          <p:nvSpPr>
            <p:cNvPr id="10" name="직사각형 1"/>
            <p:cNvSpPr/>
            <p:nvPr/>
          </p:nvSpPr>
          <p:spPr>
            <a:xfrm>
              <a:off x="424164" y="1400596"/>
              <a:ext cx="5163248" cy="45001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a:solidFill>
                  <a:prstClr val="white"/>
                </a:solidFill>
                <a:latin typeface="Arial"/>
              </a:endParaRPr>
            </a:p>
          </p:txBody>
        </p:sp>
        <p:pic>
          <p:nvPicPr>
            <p:cNvPr id="11" name="그림 4"/>
            <p:cNvPicPr>
              <a:picLocks noChangeAspect="1"/>
            </p:cNvPicPr>
            <p:nvPr/>
          </p:nvPicPr>
          <p:blipFill rotWithShape="1">
            <a:blip r:embed="rId5">
              <a:clrChange>
                <a:clrFrom>
                  <a:srgbClr val="EEEEEF"/>
                </a:clrFrom>
                <a:clrTo>
                  <a:srgbClr val="EEEEEF">
                    <a:alpha val="0"/>
                  </a:srgbClr>
                </a:clrTo>
              </a:clrChange>
            </a:blip>
            <a:srcRect l="10351" r="54923"/>
            <a:stretch/>
          </p:blipFill>
          <p:spPr>
            <a:xfrm>
              <a:off x="1357860" y="1217589"/>
              <a:ext cx="3261360" cy="4543425"/>
            </a:xfrm>
            <a:prstGeom prst="rect">
              <a:avLst/>
            </a:prstGeom>
          </p:spPr>
        </p:pic>
        <p:pic>
          <p:nvPicPr>
            <p:cNvPr id="12" name="그림 5"/>
            <p:cNvPicPr>
              <a:picLocks noChangeAspect="1"/>
            </p:cNvPicPr>
            <p:nvPr/>
          </p:nvPicPr>
          <p:blipFill rotWithShape="1">
            <a:blip r:embed="rId5">
              <a:clrChange>
                <a:clrFrom>
                  <a:srgbClr val="EEEEEF"/>
                </a:clrFrom>
                <a:clrTo>
                  <a:srgbClr val="EEEEEF">
                    <a:alpha val="0"/>
                  </a:srgbClr>
                </a:clrTo>
              </a:clrChange>
            </a:blip>
            <a:srcRect l="58951" t="11440" r="11515"/>
            <a:stretch/>
          </p:blipFill>
          <p:spPr>
            <a:xfrm>
              <a:off x="6911360" y="1645100"/>
              <a:ext cx="2773680" cy="4023636"/>
            </a:xfrm>
            <a:prstGeom prst="rect">
              <a:avLst/>
            </a:prstGeom>
          </p:spPr>
        </p:pic>
        <p:sp>
          <p:nvSpPr>
            <p:cNvPr id="13" name="TextBox 13"/>
            <p:cNvSpPr txBox="1"/>
            <p:nvPr/>
          </p:nvSpPr>
          <p:spPr>
            <a:xfrm>
              <a:off x="1469612" y="1969429"/>
              <a:ext cx="326700" cy="273294"/>
            </a:xfrm>
            <a:prstGeom prst="rect">
              <a:avLst/>
            </a:prstGeom>
            <a:solidFill>
              <a:schemeClr val="bg1"/>
            </a:solidFill>
          </p:spPr>
          <p:txBody>
            <a:bodyPr wrap="none" lIns="0" tIns="0" rIns="0" bIns="0" rtlCol="0">
              <a:spAutoFit/>
            </a:bodyPr>
            <a:lstStyle/>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Hat</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14" name="TextBox 14"/>
            <p:cNvSpPr txBox="1"/>
            <p:nvPr/>
          </p:nvSpPr>
          <p:spPr>
            <a:xfrm>
              <a:off x="512934" y="2329238"/>
              <a:ext cx="1799017" cy="273294"/>
            </a:xfrm>
            <a:prstGeom prst="rect">
              <a:avLst/>
            </a:prstGeom>
            <a:solidFill>
              <a:schemeClr val="bg1"/>
            </a:solidFill>
          </p:spPr>
          <p:txBody>
            <a:bodyPr wrap="square" lIns="0" tIns="0" rIns="0" bIns="0" rtlCol="0">
              <a:spAutoFit/>
            </a:bodyPr>
            <a:lstStyle/>
            <a:p>
              <a:pPr algn="ct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Face (gender , age)</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15" name="TextBox 15"/>
            <p:cNvSpPr txBox="1"/>
            <p:nvPr/>
          </p:nvSpPr>
          <p:spPr>
            <a:xfrm>
              <a:off x="1272855" y="2882410"/>
              <a:ext cx="688928" cy="273294"/>
            </a:xfrm>
            <a:prstGeom prst="rect">
              <a:avLst/>
            </a:prstGeom>
            <a:solidFill>
              <a:schemeClr val="bg1"/>
            </a:solidFill>
          </p:spPr>
          <p:txBody>
            <a:bodyPr wrap="none" lIns="0" tIns="0" rIns="0" bIns="0" rtlCol="0">
              <a:spAutoFit/>
            </a:bodyPr>
            <a:lstStyle/>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Glasses</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16" name="TextBox 16"/>
            <p:cNvSpPr txBox="1"/>
            <p:nvPr/>
          </p:nvSpPr>
          <p:spPr>
            <a:xfrm>
              <a:off x="3829129" y="2305135"/>
              <a:ext cx="1635017" cy="819882"/>
            </a:xfrm>
            <a:prstGeom prst="rect">
              <a:avLst/>
            </a:prstGeom>
            <a:solidFill>
              <a:schemeClr val="bg1"/>
            </a:solidFill>
          </p:spPr>
          <p:txBody>
            <a:bodyPr wrap="square" lIns="0" tIns="0" rIns="0" bIns="0" rtlCol="0">
              <a:spAutoFit/>
            </a:bodyPr>
            <a:lstStyle/>
            <a:p>
              <a:pPr defTabSz="1828755" eaLnBrk="0" fontAlgn="base" hangingPunct="0">
                <a:spcBef>
                  <a:spcPct val="0"/>
                </a:spcBef>
                <a:spcAft>
                  <a:spcPct val="0"/>
                </a:spcAft>
              </a:pPr>
              <a:r>
                <a:rPr lang="en-US" altLang="ko-KR" sz="2000" b="1" u="sng" dirty="0">
                  <a:solidFill>
                    <a:srgbClr val="4A4A49"/>
                  </a:solidFill>
                  <a:latin typeface="Calibri" panose="020F0502020204030204" pitchFamily="34" charset="0"/>
                  <a:cs typeface="Calibri" panose="020F0502020204030204" pitchFamily="34" charset="0"/>
                </a:rPr>
                <a:t>Top wear</a:t>
              </a:r>
            </a:p>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Type (long, short)</a:t>
              </a:r>
            </a:p>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Color</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17" name="TextBox 17"/>
            <p:cNvSpPr txBox="1"/>
            <p:nvPr/>
          </p:nvSpPr>
          <p:spPr>
            <a:xfrm>
              <a:off x="1454415" y="3977615"/>
              <a:ext cx="340194" cy="273294"/>
            </a:xfrm>
            <a:prstGeom prst="rect">
              <a:avLst/>
            </a:prstGeom>
            <a:solidFill>
              <a:schemeClr val="bg1"/>
            </a:solidFill>
          </p:spPr>
          <p:txBody>
            <a:bodyPr wrap="none" lIns="0" tIns="0" rIns="0" bIns="0" rtlCol="0">
              <a:spAutoFit/>
            </a:bodyPr>
            <a:lstStyle/>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Bag</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18" name="TextBox 18"/>
            <p:cNvSpPr txBox="1"/>
            <p:nvPr/>
          </p:nvSpPr>
          <p:spPr>
            <a:xfrm>
              <a:off x="6814855" y="4529336"/>
              <a:ext cx="1185300" cy="273294"/>
            </a:xfrm>
            <a:prstGeom prst="rect">
              <a:avLst/>
            </a:prstGeom>
            <a:solidFill>
              <a:schemeClr val="bg1"/>
            </a:solidFill>
          </p:spPr>
          <p:txBody>
            <a:bodyPr wrap="none" lIns="0" tIns="0" rIns="0" bIns="0" rtlCol="0">
              <a:spAutoFit/>
            </a:bodyPr>
            <a:lstStyle/>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Vehicle color</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19" name="TextBox 19"/>
            <p:cNvSpPr txBox="1"/>
            <p:nvPr/>
          </p:nvSpPr>
          <p:spPr>
            <a:xfrm>
              <a:off x="9383128" y="2062371"/>
              <a:ext cx="1933727" cy="546588"/>
            </a:xfrm>
            <a:prstGeom prst="rect">
              <a:avLst/>
            </a:prstGeom>
            <a:solidFill>
              <a:schemeClr val="bg1"/>
            </a:solidFill>
          </p:spPr>
          <p:txBody>
            <a:bodyPr wrap="none" lIns="0" tIns="0" rIns="0" bIns="0" rtlCol="0">
              <a:spAutoFit/>
            </a:bodyPr>
            <a:lstStyle/>
            <a:p>
              <a:pPr defTabSz="1828755" eaLnBrk="0" fontAlgn="base" hangingPunct="0">
                <a:spcBef>
                  <a:spcPct val="0"/>
                </a:spcBef>
                <a:spcAft>
                  <a:spcPct val="0"/>
                </a:spcAft>
              </a:pPr>
              <a:r>
                <a:rPr lang="en-US" altLang="ko-KR" sz="2000" b="1" u="sng" dirty="0">
                  <a:solidFill>
                    <a:srgbClr val="4A4A49"/>
                  </a:solidFill>
                  <a:latin typeface="Calibri" panose="020F0502020204030204" pitchFamily="34" charset="0"/>
                  <a:cs typeface="Calibri" panose="020F0502020204030204" pitchFamily="34" charset="0"/>
                </a:rPr>
                <a:t>Type of vehicle</a:t>
              </a:r>
            </a:p>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(Car, bus, motorbike)</a:t>
              </a:r>
              <a:endParaRPr lang="ko-KR" altLang="en-US" sz="2000" dirty="0">
                <a:solidFill>
                  <a:srgbClr val="4A4A49"/>
                </a:solidFill>
                <a:latin typeface="Calibri" panose="020F0502020204030204" pitchFamily="34" charset="0"/>
                <a:cs typeface="Calibri" panose="020F0502020204030204" pitchFamily="34" charset="0"/>
              </a:endParaRPr>
            </a:p>
          </p:txBody>
        </p:sp>
        <p:pic>
          <p:nvPicPr>
            <p:cNvPr id="20" name="그림 3"/>
            <p:cNvPicPr>
              <a:picLocks noChangeAspect="1"/>
            </p:cNvPicPr>
            <p:nvPr/>
          </p:nvPicPr>
          <p:blipFill>
            <a:blip r:embed="rId6"/>
            <a:stretch>
              <a:fillRect/>
            </a:stretch>
          </p:blipFill>
          <p:spPr>
            <a:xfrm>
              <a:off x="6444394" y="3602597"/>
              <a:ext cx="701738" cy="359641"/>
            </a:xfrm>
            <a:prstGeom prst="rect">
              <a:avLst/>
            </a:prstGeom>
          </p:spPr>
        </p:pic>
        <p:sp>
          <p:nvSpPr>
            <p:cNvPr id="21" name="TextBox 21"/>
            <p:cNvSpPr txBox="1"/>
            <p:nvPr/>
          </p:nvSpPr>
          <p:spPr>
            <a:xfrm>
              <a:off x="6066434" y="3294822"/>
              <a:ext cx="1201071" cy="273294"/>
            </a:xfrm>
            <a:prstGeom prst="rect">
              <a:avLst/>
            </a:prstGeom>
            <a:solidFill>
              <a:schemeClr val="bg1"/>
            </a:solidFill>
          </p:spPr>
          <p:txBody>
            <a:bodyPr wrap="none" lIns="0" tIns="0" rIns="0" bIns="0" rtlCol="0">
              <a:spAutoFit/>
            </a:bodyPr>
            <a:lstStyle/>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License plate</a:t>
              </a:r>
              <a:endParaRPr lang="ko-KR" altLang="en-US" sz="2000" dirty="0">
                <a:solidFill>
                  <a:srgbClr val="4A4A49"/>
                </a:solidFill>
                <a:latin typeface="Calibri" panose="020F0502020204030204" pitchFamily="34" charset="0"/>
                <a:cs typeface="Calibri" panose="020F0502020204030204" pitchFamily="34" charset="0"/>
              </a:endParaRPr>
            </a:p>
          </p:txBody>
        </p:sp>
        <p:sp>
          <p:nvSpPr>
            <p:cNvPr id="22" name="TextBox 22"/>
            <p:cNvSpPr txBox="1"/>
            <p:nvPr/>
          </p:nvSpPr>
          <p:spPr>
            <a:xfrm>
              <a:off x="1454415" y="1217590"/>
              <a:ext cx="3119114" cy="409941"/>
            </a:xfrm>
            <a:prstGeom prst="rect">
              <a:avLst/>
            </a:prstGeom>
            <a:solidFill>
              <a:srgbClr val="FFC000"/>
            </a:solidFill>
          </p:spPr>
          <p:txBody>
            <a:bodyPr wrap="square" rtlCol="0">
              <a:spAutoFit/>
            </a:bodyPr>
            <a:lstStyle/>
            <a:p>
              <a:pPr algn="ctr" defTabSz="1828755" eaLnBrk="0" fontAlgn="base" hangingPunct="0">
                <a:spcBef>
                  <a:spcPct val="0"/>
                </a:spcBef>
                <a:spcAft>
                  <a:spcPct val="0"/>
                </a:spcAft>
              </a:pPr>
              <a:r>
                <a:rPr lang="en-US" altLang="ko-KR" sz="2400" b="1" dirty="0">
                  <a:solidFill>
                    <a:srgbClr val="4A4A49"/>
                  </a:solidFill>
                  <a:latin typeface="Arial" panose="020B0604020202020204" pitchFamily="34" charset="0"/>
                </a:rPr>
                <a:t>Human Attributes</a:t>
              </a:r>
              <a:endParaRPr lang="ko-KR" altLang="en-US" sz="2400" b="1" dirty="0">
                <a:solidFill>
                  <a:srgbClr val="4A4A49"/>
                </a:solidFill>
                <a:latin typeface="Arial" panose="020B0604020202020204" pitchFamily="34" charset="0"/>
              </a:endParaRPr>
            </a:p>
          </p:txBody>
        </p:sp>
        <p:sp>
          <p:nvSpPr>
            <p:cNvPr id="23" name="TextBox 23"/>
            <p:cNvSpPr txBox="1"/>
            <p:nvPr/>
          </p:nvSpPr>
          <p:spPr>
            <a:xfrm>
              <a:off x="7472702" y="1215930"/>
              <a:ext cx="2923345" cy="409941"/>
            </a:xfrm>
            <a:prstGeom prst="rect">
              <a:avLst/>
            </a:prstGeom>
            <a:solidFill>
              <a:srgbClr val="FFC000"/>
            </a:solidFill>
          </p:spPr>
          <p:txBody>
            <a:bodyPr wrap="square" rtlCol="0">
              <a:spAutoFit/>
            </a:bodyPr>
            <a:lstStyle/>
            <a:p>
              <a:pPr algn="ctr" defTabSz="1828755" eaLnBrk="0" fontAlgn="base" hangingPunct="0">
                <a:spcBef>
                  <a:spcPct val="0"/>
                </a:spcBef>
                <a:spcAft>
                  <a:spcPct val="0"/>
                </a:spcAft>
              </a:pPr>
              <a:r>
                <a:rPr lang="en-US" altLang="ko-KR" sz="2400" b="1" dirty="0">
                  <a:solidFill>
                    <a:srgbClr val="4A4A49"/>
                  </a:solidFill>
                  <a:latin typeface="Arial" panose="020B0604020202020204" pitchFamily="34" charset="0"/>
                </a:rPr>
                <a:t>Vehicle Attributes</a:t>
              </a:r>
              <a:endParaRPr lang="ko-KR" altLang="en-US" sz="2400" b="1" dirty="0">
                <a:solidFill>
                  <a:srgbClr val="4A4A49"/>
                </a:solidFill>
                <a:latin typeface="Arial" panose="020B0604020202020204" pitchFamily="34" charset="0"/>
              </a:endParaRPr>
            </a:p>
          </p:txBody>
        </p:sp>
        <p:sp>
          <p:nvSpPr>
            <p:cNvPr id="24" name="TextBox 24"/>
            <p:cNvSpPr txBox="1"/>
            <p:nvPr/>
          </p:nvSpPr>
          <p:spPr>
            <a:xfrm>
              <a:off x="3805011" y="4498503"/>
              <a:ext cx="1659135" cy="819882"/>
            </a:xfrm>
            <a:prstGeom prst="rect">
              <a:avLst/>
            </a:prstGeom>
            <a:solidFill>
              <a:schemeClr val="bg1"/>
            </a:solidFill>
          </p:spPr>
          <p:txBody>
            <a:bodyPr wrap="square" lIns="0" tIns="0" rIns="0" bIns="0" rtlCol="0">
              <a:spAutoFit/>
            </a:bodyPr>
            <a:lstStyle/>
            <a:p>
              <a:pPr defTabSz="1828755" eaLnBrk="0" fontAlgn="base" hangingPunct="0">
                <a:spcBef>
                  <a:spcPct val="0"/>
                </a:spcBef>
                <a:spcAft>
                  <a:spcPct val="0"/>
                </a:spcAft>
              </a:pPr>
              <a:r>
                <a:rPr lang="en-US" altLang="ko-KR" sz="2000" b="1" u="sng" dirty="0">
                  <a:solidFill>
                    <a:srgbClr val="4A4A49"/>
                  </a:solidFill>
                  <a:latin typeface="Calibri" panose="020F0502020204030204" pitchFamily="34" charset="0"/>
                  <a:cs typeface="Calibri" panose="020F0502020204030204" pitchFamily="34" charset="0"/>
                </a:rPr>
                <a:t>Bottom wear</a:t>
              </a:r>
            </a:p>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Type (long, short)</a:t>
              </a:r>
            </a:p>
            <a:p>
              <a:pPr defTabSz="1828755" eaLnBrk="0" fontAlgn="base" hangingPunct="0">
                <a:spcBef>
                  <a:spcPct val="0"/>
                </a:spcBef>
                <a:spcAft>
                  <a:spcPct val="0"/>
                </a:spcAft>
              </a:pPr>
              <a:r>
                <a:rPr lang="en-US" altLang="ko-KR" sz="2000" dirty="0">
                  <a:solidFill>
                    <a:srgbClr val="4A4A49"/>
                  </a:solidFill>
                  <a:latin typeface="Calibri" panose="020F0502020204030204" pitchFamily="34" charset="0"/>
                  <a:cs typeface="Calibri" panose="020F0502020204030204" pitchFamily="34" charset="0"/>
                </a:rPr>
                <a:t>Color</a:t>
              </a:r>
              <a:endParaRPr lang="ko-KR" altLang="en-US" sz="2000" dirty="0">
                <a:solidFill>
                  <a:srgbClr val="4A4A49"/>
                </a:solidFill>
                <a:latin typeface="Calibri" panose="020F0502020204030204" pitchFamily="34" charset="0"/>
                <a:cs typeface="Calibri" panose="020F0502020204030204" pitchFamily="34" charset="0"/>
              </a:endParaRPr>
            </a:p>
          </p:txBody>
        </p:sp>
      </p:grpSp>
      <p:sp>
        <p:nvSpPr>
          <p:cNvPr id="25" name="Text Placeholder 4"/>
          <p:cNvSpPr txBox="1">
            <a:spLocks/>
          </p:cNvSpPr>
          <p:nvPr/>
        </p:nvSpPr>
        <p:spPr>
          <a:xfrm>
            <a:off x="431639" y="554840"/>
            <a:ext cx="12888284" cy="781776"/>
          </a:xfrm>
          <a:prstGeom prst="rect">
            <a:avLst/>
          </a:prstGeom>
        </p:spPr>
        <p:txBody>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00" b="1" dirty="0" err="1">
                <a:latin typeface="Tahoma" panose="020B0604030504040204" pitchFamily="34" charset="0"/>
                <a:ea typeface="Tahoma" panose="020B0604030504040204" pitchFamily="34" charset="0"/>
                <a:cs typeface="Tahoma" panose="020B0604030504040204" pitchFamily="34" charset="0"/>
              </a:rPr>
              <a:t>Attributs</a:t>
            </a:r>
            <a:r>
              <a:rPr lang="en-GB" sz="4200" b="1" dirty="0">
                <a:latin typeface="Tahoma" panose="020B0604030504040204" pitchFamily="34" charset="0"/>
                <a:ea typeface="Tahoma" panose="020B0604030504040204" pitchFamily="34" charset="0"/>
                <a:cs typeface="Tahoma" panose="020B0604030504040204" pitchFamily="34" charset="0"/>
              </a:rPr>
              <a:t> des </a:t>
            </a:r>
            <a:r>
              <a:rPr lang="en-GB" sz="4200" b="1" dirty="0" err="1">
                <a:latin typeface="Tahoma" panose="020B0604030504040204" pitchFamily="34" charset="0"/>
                <a:ea typeface="Tahoma" panose="020B0604030504040204" pitchFamily="34" charset="0"/>
                <a:cs typeface="Tahoma" panose="020B0604030504040204" pitchFamily="34" charset="0"/>
              </a:rPr>
              <a:t>objets</a:t>
            </a:r>
            <a:endParaRPr lang="en-GB" sz="4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4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5B7B9E8-1D71-9407-E492-D141110E6C01}"/>
              </a:ext>
            </a:extLst>
          </p:cNvPr>
          <p:cNvPicPr>
            <a:picLocks noChangeAspect="1"/>
          </p:cNvPicPr>
          <p:nvPr/>
        </p:nvPicPr>
        <p:blipFill>
          <a:blip r:embed="rId3"/>
          <a:stretch>
            <a:fillRect/>
          </a:stretch>
        </p:blipFill>
        <p:spPr>
          <a:xfrm>
            <a:off x="0" y="0"/>
            <a:ext cx="18288000" cy="10287000"/>
          </a:xfrm>
          <a:prstGeom prst="rect">
            <a:avLst/>
          </a:prstGeom>
        </p:spPr>
      </p:pic>
      <p:pic>
        <p:nvPicPr>
          <p:cNvPr id="9" name="그림 10">
            <a:extLst>
              <a:ext uri="{FF2B5EF4-FFF2-40B4-BE49-F238E27FC236}">
                <a16:creationId xmlns:a16="http://schemas.microsoft.com/office/drawing/2014/main" id="{C8B708DE-E1CD-F9FC-1DAD-8F9ED2E62F55}"/>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val="0"/>
              </a:ext>
            </a:extLst>
          </a:blip>
          <a:stretch>
            <a:fillRect/>
          </a:stretch>
        </p:blipFill>
        <p:spPr>
          <a:xfrm>
            <a:off x="14750327" y="9334907"/>
            <a:ext cx="3005664" cy="540000"/>
          </a:xfrm>
          <a:prstGeom prst="rect">
            <a:avLst/>
          </a:prstGeom>
        </p:spPr>
      </p:pic>
      <p:sp>
        <p:nvSpPr>
          <p:cNvPr id="25" name="Text Placeholder 4"/>
          <p:cNvSpPr txBox="1">
            <a:spLocks/>
          </p:cNvSpPr>
          <p:nvPr/>
        </p:nvSpPr>
        <p:spPr>
          <a:xfrm>
            <a:off x="431639" y="554840"/>
            <a:ext cx="12888284" cy="781776"/>
          </a:xfrm>
          <a:prstGeom prst="rect">
            <a:avLst/>
          </a:prstGeom>
        </p:spPr>
        <p:txBody>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00" b="1" dirty="0" err="1">
                <a:latin typeface="Tahoma" panose="020B0604030504040204" pitchFamily="34" charset="0"/>
                <a:ea typeface="Tahoma" panose="020B0604030504040204" pitchFamily="34" charset="0"/>
                <a:cs typeface="Tahoma" panose="020B0604030504040204" pitchFamily="34" charset="0"/>
              </a:rPr>
              <a:t>Attributs</a:t>
            </a:r>
            <a:r>
              <a:rPr lang="en-GB" sz="4200" b="1" dirty="0">
                <a:latin typeface="Tahoma" panose="020B0604030504040204" pitchFamily="34" charset="0"/>
                <a:ea typeface="Tahoma" panose="020B0604030504040204" pitchFamily="34" charset="0"/>
                <a:cs typeface="Tahoma" panose="020B0604030504040204" pitchFamily="34" charset="0"/>
              </a:rPr>
              <a:t> des </a:t>
            </a:r>
            <a:r>
              <a:rPr lang="en-GB" sz="4200" b="1" dirty="0" err="1">
                <a:latin typeface="Tahoma" panose="020B0604030504040204" pitchFamily="34" charset="0"/>
                <a:ea typeface="Tahoma" panose="020B0604030504040204" pitchFamily="34" charset="0"/>
                <a:cs typeface="Tahoma" panose="020B0604030504040204" pitchFamily="34" charset="0"/>
              </a:rPr>
              <a:t>objets</a:t>
            </a:r>
            <a:endParaRPr lang="en-GB" sz="4200" b="1" dirty="0">
              <a:latin typeface="Tahoma" panose="020B0604030504040204" pitchFamily="34" charset="0"/>
              <a:ea typeface="Tahoma" panose="020B0604030504040204" pitchFamily="34" charset="0"/>
              <a:cs typeface="Tahoma" panose="020B0604030504040204" pitchFamily="34" charset="0"/>
            </a:endParaRPr>
          </a:p>
          <a:p>
            <a:endParaRPr lang="en-GB" sz="4200" dirty="0"/>
          </a:p>
        </p:txBody>
      </p:sp>
      <p:sp>
        <p:nvSpPr>
          <p:cNvPr id="26" name="Text Placeholder 5"/>
          <p:cNvSpPr txBox="1">
            <a:spLocks/>
          </p:cNvSpPr>
          <p:nvPr/>
        </p:nvSpPr>
        <p:spPr>
          <a:xfrm>
            <a:off x="435084" y="2836782"/>
            <a:ext cx="4317182" cy="5916432"/>
          </a:xfrm>
          <a:prstGeom prst="rect">
            <a:avLst/>
          </a:prstGeom>
        </p:spPr>
        <p:txBody>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a:t>Capture d’objets et </a:t>
            </a:r>
            <a:br>
              <a:rPr lang="fr-FR" sz="2400" b="1" dirty="0"/>
            </a:br>
            <a:r>
              <a:rPr lang="fr-FR" sz="2400" b="1" dirty="0"/>
              <a:t>extraction de </a:t>
            </a:r>
            <a:br>
              <a:rPr lang="fr-FR" sz="2400" b="1" dirty="0"/>
            </a:br>
            <a:r>
              <a:rPr lang="fr-FR" sz="2400" b="1" dirty="0"/>
              <a:t>caractéristiques</a:t>
            </a:r>
          </a:p>
          <a:p>
            <a:r>
              <a:rPr lang="fr-FR" sz="2400" dirty="0"/>
              <a:t>Capture d’images de la</a:t>
            </a:r>
            <a:br>
              <a:rPr lang="fr-FR" sz="2400" dirty="0"/>
            </a:br>
            <a:r>
              <a:rPr lang="fr-FR" sz="2400" dirty="0"/>
              <a:t>personne (corps humain), du visage, du véhicule et</a:t>
            </a:r>
            <a:br>
              <a:rPr lang="fr-FR" sz="2400" dirty="0"/>
            </a:br>
            <a:r>
              <a:rPr lang="fr-FR" sz="2400" dirty="0"/>
              <a:t>des plaques </a:t>
            </a:r>
            <a:br>
              <a:rPr lang="fr-FR" sz="2400" dirty="0"/>
            </a:br>
            <a:r>
              <a:rPr lang="fr-FR" sz="2400" dirty="0"/>
              <a:t>d’immatriculation</a:t>
            </a:r>
            <a:endParaRPr lang="en-GB" sz="2400" dirty="0"/>
          </a:p>
          <a:p>
            <a:r>
              <a:rPr lang="fr-FR" sz="2400" dirty="0"/>
              <a:t>Collecte de métadonnées pour des attributs </a:t>
            </a:r>
            <a:br>
              <a:rPr lang="fr-FR" sz="2400" dirty="0"/>
            </a:br>
            <a:r>
              <a:rPr lang="fr-FR" sz="2400" dirty="0"/>
              <a:t>spécifiques afin que le </a:t>
            </a:r>
            <a:br>
              <a:rPr lang="fr-FR" sz="2400" dirty="0"/>
            </a:br>
            <a:r>
              <a:rPr lang="fr-FR" sz="2400" dirty="0"/>
              <a:t>système puisse utiliser les données pour une</a:t>
            </a:r>
            <a:br>
              <a:rPr lang="fr-FR" sz="2400" dirty="0"/>
            </a:br>
            <a:r>
              <a:rPr lang="fr-FR" sz="2400" dirty="0"/>
              <a:t>recherche avancée</a:t>
            </a:r>
            <a:endParaRPr lang="en-US" sz="2400" dirty="0"/>
          </a:p>
        </p:txBody>
      </p:sp>
      <p:sp>
        <p:nvSpPr>
          <p:cNvPr id="27" name="직사각형 11"/>
          <p:cNvSpPr>
            <a:spLocks noChangeAspect="1"/>
          </p:cNvSpPr>
          <p:nvPr/>
        </p:nvSpPr>
        <p:spPr>
          <a:xfrm>
            <a:off x="5255114" y="6157148"/>
            <a:ext cx="2504868" cy="17712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28" name="직사각형 17"/>
          <p:cNvSpPr>
            <a:spLocks noChangeAspect="1"/>
          </p:cNvSpPr>
          <p:nvPr/>
        </p:nvSpPr>
        <p:spPr>
          <a:xfrm>
            <a:off x="7930269" y="6157148"/>
            <a:ext cx="2504868" cy="17712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29" name="직사각형 18"/>
          <p:cNvSpPr>
            <a:spLocks noChangeAspect="1"/>
          </p:cNvSpPr>
          <p:nvPr/>
        </p:nvSpPr>
        <p:spPr>
          <a:xfrm>
            <a:off x="10694698" y="6124922"/>
            <a:ext cx="2277416" cy="17712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30" name="직사각형 19"/>
          <p:cNvSpPr>
            <a:spLocks noChangeAspect="1"/>
          </p:cNvSpPr>
          <p:nvPr/>
        </p:nvSpPr>
        <p:spPr>
          <a:xfrm>
            <a:off x="10696637" y="2678850"/>
            <a:ext cx="2276052" cy="20748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r>
              <a:rPr lang="ko-KR" altLang="en-US" sz="3600" b="1" dirty="0">
                <a:solidFill>
                  <a:prstClr val="white"/>
                </a:solidFill>
                <a:latin typeface="Calibri" panose="020F0502020204030204" pitchFamily="34" charset="0"/>
                <a:cs typeface="Calibri" panose="020F0502020204030204" pitchFamily="34" charset="0"/>
              </a:rPr>
              <a:t>사람</a:t>
            </a:r>
          </a:p>
        </p:txBody>
      </p:sp>
      <p:sp>
        <p:nvSpPr>
          <p:cNvPr id="31" name="직사각형 24"/>
          <p:cNvSpPr>
            <a:spLocks noChangeAspect="1"/>
          </p:cNvSpPr>
          <p:nvPr/>
        </p:nvSpPr>
        <p:spPr>
          <a:xfrm>
            <a:off x="7919575" y="2678850"/>
            <a:ext cx="2508227" cy="20748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32" name="직사각형 27"/>
          <p:cNvSpPr>
            <a:spLocks noChangeAspect="1"/>
          </p:cNvSpPr>
          <p:nvPr/>
        </p:nvSpPr>
        <p:spPr>
          <a:xfrm>
            <a:off x="5226043" y="2678852"/>
            <a:ext cx="2509280" cy="207483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33" name="모서리가 둥근 직사각형 15"/>
          <p:cNvSpPr>
            <a:spLocks noChangeAspect="1"/>
          </p:cNvSpPr>
          <p:nvPr/>
        </p:nvSpPr>
        <p:spPr>
          <a:xfrm>
            <a:off x="4605898" y="6157146"/>
            <a:ext cx="463067" cy="1771200"/>
          </a:xfrm>
          <a:prstGeom prst="roundRect">
            <a:avLst/>
          </a:prstGeom>
          <a:solidFill>
            <a:srgbClr val="F0732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828755" eaLnBrk="0" fontAlgn="base" hangingPunct="0">
              <a:spcBef>
                <a:spcPct val="0"/>
              </a:spcBef>
              <a:spcAft>
                <a:spcPct val="0"/>
              </a:spcAft>
            </a:pPr>
            <a:r>
              <a:rPr lang="en-US" altLang="ko-KR" sz="3600" b="1" dirty="0">
                <a:solidFill>
                  <a:srgbClr val="000000">
                    <a:lumMod val="50000"/>
                  </a:srgbClr>
                </a:solidFill>
                <a:latin typeface="Arial"/>
                <a:cs typeface="Calibri" panose="020F0502020204030204" pitchFamily="34" charset="0"/>
              </a:rPr>
              <a:t>CAR</a:t>
            </a:r>
            <a:endParaRPr lang="ko-KR" altLang="en-US" sz="3600" b="1" dirty="0">
              <a:solidFill>
                <a:srgbClr val="000000">
                  <a:lumMod val="50000"/>
                </a:srgbClr>
              </a:solidFill>
              <a:latin typeface="Arial"/>
              <a:cs typeface="Calibri" panose="020F0502020204030204" pitchFamily="34" charset="0"/>
            </a:endParaRPr>
          </a:p>
        </p:txBody>
      </p:sp>
      <p:sp>
        <p:nvSpPr>
          <p:cNvPr id="34" name="모서리가 둥근 직사각형 16"/>
          <p:cNvSpPr>
            <a:spLocks noChangeAspect="1"/>
          </p:cNvSpPr>
          <p:nvPr/>
        </p:nvSpPr>
        <p:spPr>
          <a:xfrm>
            <a:off x="4635716" y="2808796"/>
            <a:ext cx="463067" cy="1954508"/>
          </a:xfrm>
          <a:prstGeom prst="roundRect">
            <a:avLst/>
          </a:prstGeom>
          <a:solidFill>
            <a:srgbClr val="F0732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828755" eaLnBrk="0" fontAlgn="base" hangingPunct="0">
              <a:spcBef>
                <a:spcPct val="0"/>
              </a:spcBef>
              <a:spcAft>
                <a:spcPct val="0"/>
              </a:spcAft>
            </a:pPr>
            <a:r>
              <a:rPr lang="en-US" altLang="ko-KR" sz="3200" b="1" dirty="0">
                <a:solidFill>
                  <a:srgbClr val="000000">
                    <a:lumMod val="50000"/>
                  </a:srgbClr>
                </a:solidFill>
                <a:latin typeface="Arial"/>
                <a:cs typeface="Calibri" panose="020F0502020204030204" pitchFamily="34" charset="0"/>
              </a:rPr>
              <a:t>HUMAN</a:t>
            </a:r>
            <a:endParaRPr lang="ko-KR" altLang="en-US" sz="3200" b="1" dirty="0">
              <a:solidFill>
                <a:srgbClr val="000000">
                  <a:lumMod val="50000"/>
                </a:srgbClr>
              </a:solidFill>
              <a:latin typeface="Arial"/>
              <a:cs typeface="Calibri" panose="020F0502020204030204" pitchFamily="34" charset="0"/>
            </a:endParaRPr>
          </a:p>
        </p:txBody>
      </p:sp>
      <p:pic>
        <p:nvPicPr>
          <p:cNvPr id="35" name="그림 20"/>
          <p:cNvPicPr>
            <a:picLocks noChangeAspect="1"/>
          </p:cNvPicPr>
          <p:nvPr/>
        </p:nvPicPr>
        <p:blipFill>
          <a:blip r:embed="rId5"/>
          <a:stretch>
            <a:fillRect/>
          </a:stretch>
        </p:blipFill>
        <p:spPr>
          <a:xfrm>
            <a:off x="11932793" y="2830870"/>
            <a:ext cx="691865" cy="1902626"/>
          </a:xfrm>
          <a:prstGeom prst="rect">
            <a:avLst/>
          </a:prstGeom>
        </p:spPr>
      </p:pic>
      <p:pic>
        <p:nvPicPr>
          <p:cNvPr id="36" name="그림 21"/>
          <p:cNvPicPr>
            <a:picLocks noChangeAspect="1"/>
          </p:cNvPicPr>
          <p:nvPr/>
        </p:nvPicPr>
        <p:blipFill>
          <a:blip r:embed="rId6"/>
          <a:stretch>
            <a:fillRect/>
          </a:stretch>
        </p:blipFill>
        <p:spPr>
          <a:xfrm>
            <a:off x="10835445" y="4174152"/>
            <a:ext cx="816756" cy="937260"/>
          </a:xfrm>
          <a:prstGeom prst="rect">
            <a:avLst/>
          </a:prstGeom>
          <a:ln>
            <a:solidFill>
              <a:schemeClr val="accent4"/>
            </a:solidFill>
          </a:ln>
        </p:spPr>
      </p:pic>
      <p:sp>
        <p:nvSpPr>
          <p:cNvPr id="37" name="TextBox 35"/>
          <p:cNvSpPr txBox="1">
            <a:spLocks noChangeAspect="1"/>
          </p:cNvSpPr>
          <p:nvPr/>
        </p:nvSpPr>
        <p:spPr>
          <a:xfrm>
            <a:off x="10873600" y="2158173"/>
            <a:ext cx="2277416" cy="307777"/>
          </a:xfrm>
          <a:prstGeom prst="rect">
            <a:avLst/>
          </a:prstGeom>
          <a:noFill/>
        </p:spPr>
        <p:txBody>
          <a:bodyPr wrap="square" rtlCol="0">
            <a:spAutoFit/>
          </a:bodyPr>
          <a:lstStyle/>
          <a:p>
            <a:pPr defTabSz="1828755" eaLnBrk="0" fontAlgn="base" hangingPunct="0">
              <a:spcBef>
                <a:spcPct val="0"/>
              </a:spcBef>
              <a:spcAft>
                <a:spcPct val="0"/>
              </a:spcAft>
            </a:pPr>
            <a:r>
              <a:rPr lang="en-US" altLang="ko-KR" sz="1400" b="1" dirty="0">
                <a:solidFill>
                  <a:schemeClr val="bg1"/>
                </a:solidFill>
                <a:latin typeface="Arial" panose="020B0604020202020204" pitchFamily="34" charset="0"/>
                <a:cs typeface="Calibri" panose="020F0502020204030204" pitchFamily="34" charset="0"/>
              </a:rPr>
              <a:t>20190225_10:30:33</a:t>
            </a:r>
            <a:endParaRPr lang="ko-KR" altLang="en-US" sz="1400" b="1" dirty="0">
              <a:solidFill>
                <a:schemeClr val="bg1"/>
              </a:solidFill>
              <a:latin typeface="Arial" panose="020B0604020202020204" pitchFamily="34" charset="0"/>
              <a:cs typeface="Calibri" panose="020F0502020204030204" pitchFamily="34" charset="0"/>
            </a:endParaRPr>
          </a:p>
        </p:txBody>
      </p:sp>
      <p:pic>
        <p:nvPicPr>
          <p:cNvPr id="38" name="그림 23"/>
          <p:cNvPicPr>
            <a:picLocks noChangeAspect="1"/>
          </p:cNvPicPr>
          <p:nvPr/>
        </p:nvPicPr>
        <p:blipFill>
          <a:blip r:embed="rId7"/>
          <a:stretch>
            <a:fillRect/>
          </a:stretch>
        </p:blipFill>
        <p:spPr>
          <a:xfrm>
            <a:off x="9237176" y="2778032"/>
            <a:ext cx="696956" cy="1916630"/>
          </a:xfrm>
          <a:prstGeom prst="rect">
            <a:avLst/>
          </a:prstGeom>
        </p:spPr>
      </p:pic>
      <p:pic>
        <p:nvPicPr>
          <p:cNvPr id="39" name="그림 25"/>
          <p:cNvPicPr>
            <a:picLocks noChangeAspect="1"/>
          </p:cNvPicPr>
          <p:nvPr/>
        </p:nvPicPr>
        <p:blipFill>
          <a:blip r:embed="rId8"/>
          <a:stretch>
            <a:fillRect/>
          </a:stretch>
        </p:blipFill>
        <p:spPr>
          <a:xfrm>
            <a:off x="7988518" y="4235015"/>
            <a:ext cx="778145" cy="892577"/>
          </a:xfrm>
          <a:prstGeom prst="rect">
            <a:avLst/>
          </a:prstGeom>
          <a:ln>
            <a:solidFill>
              <a:schemeClr val="accent4"/>
            </a:solidFill>
          </a:ln>
        </p:spPr>
      </p:pic>
      <p:pic>
        <p:nvPicPr>
          <p:cNvPr id="40" name="그림 26"/>
          <p:cNvPicPr>
            <a:picLocks noChangeAspect="1"/>
          </p:cNvPicPr>
          <p:nvPr/>
        </p:nvPicPr>
        <p:blipFill>
          <a:blip r:embed="rId9"/>
          <a:stretch>
            <a:fillRect/>
          </a:stretch>
        </p:blipFill>
        <p:spPr>
          <a:xfrm flipH="1">
            <a:off x="6365262" y="2987275"/>
            <a:ext cx="697566" cy="1735268"/>
          </a:xfrm>
          <a:prstGeom prst="rect">
            <a:avLst/>
          </a:prstGeom>
        </p:spPr>
      </p:pic>
      <p:pic>
        <p:nvPicPr>
          <p:cNvPr id="41" name="그림 28"/>
          <p:cNvPicPr>
            <a:picLocks noChangeAspect="1"/>
          </p:cNvPicPr>
          <p:nvPr/>
        </p:nvPicPr>
        <p:blipFill>
          <a:blip r:embed="rId10"/>
          <a:stretch>
            <a:fillRect/>
          </a:stretch>
        </p:blipFill>
        <p:spPr>
          <a:xfrm>
            <a:off x="5386627" y="4235015"/>
            <a:ext cx="709640" cy="910482"/>
          </a:xfrm>
          <a:prstGeom prst="rect">
            <a:avLst/>
          </a:prstGeom>
          <a:ln>
            <a:solidFill>
              <a:schemeClr val="accent4"/>
            </a:solidFill>
          </a:ln>
        </p:spPr>
      </p:pic>
      <p:sp>
        <p:nvSpPr>
          <p:cNvPr id="42" name="TextBox 40"/>
          <p:cNvSpPr txBox="1">
            <a:spLocks noChangeAspect="1"/>
          </p:cNvSpPr>
          <p:nvPr/>
        </p:nvSpPr>
        <p:spPr>
          <a:xfrm>
            <a:off x="8117788" y="2135375"/>
            <a:ext cx="2487173" cy="307777"/>
          </a:xfrm>
          <a:prstGeom prst="rect">
            <a:avLst/>
          </a:prstGeom>
          <a:noFill/>
        </p:spPr>
        <p:txBody>
          <a:bodyPr wrap="square" rtlCol="0">
            <a:spAutoFit/>
          </a:bodyPr>
          <a:lstStyle/>
          <a:p>
            <a:pPr defTabSz="1828755" eaLnBrk="0" fontAlgn="base" hangingPunct="0">
              <a:spcBef>
                <a:spcPct val="0"/>
              </a:spcBef>
              <a:spcAft>
                <a:spcPct val="0"/>
              </a:spcAft>
            </a:pPr>
            <a:r>
              <a:rPr lang="en-US" altLang="ko-KR" sz="1400" b="1" dirty="0">
                <a:solidFill>
                  <a:schemeClr val="bg1"/>
                </a:solidFill>
                <a:latin typeface="Arial" panose="020B0604020202020204" pitchFamily="34" charset="0"/>
                <a:cs typeface="Calibri" panose="020F0502020204030204" pitchFamily="34" charset="0"/>
              </a:rPr>
              <a:t>20190225_10:30:32</a:t>
            </a:r>
            <a:endParaRPr lang="ko-KR" altLang="en-US" sz="1400" b="1" dirty="0">
              <a:solidFill>
                <a:schemeClr val="bg1"/>
              </a:solidFill>
              <a:latin typeface="Arial" panose="020B0604020202020204" pitchFamily="34" charset="0"/>
              <a:cs typeface="Calibri" panose="020F0502020204030204" pitchFamily="34" charset="0"/>
            </a:endParaRPr>
          </a:p>
        </p:txBody>
      </p:sp>
      <p:sp>
        <p:nvSpPr>
          <p:cNvPr id="43" name="TextBox 41"/>
          <p:cNvSpPr txBox="1">
            <a:spLocks noChangeAspect="1"/>
          </p:cNvSpPr>
          <p:nvPr/>
        </p:nvSpPr>
        <p:spPr>
          <a:xfrm>
            <a:off x="5583848" y="2132768"/>
            <a:ext cx="2533940" cy="307777"/>
          </a:xfrm>
          <a:prstGeom prst="rect">
            <a:avLst/>
          </a:prstGeom>
          <a:noFill/>
        </p:spPr>
        <p:txBody>
          <a:bodyPr wrap="square" rtlCol="0">
            <a:spAutoFit/>
          </a:bodyPr>
          <a:lstStyle/>
          <a:p>
            <a:pPr defTabSz="1828755" eaLnBrk="0" fontAlgn="base" hangingPunct="0">
              <a:spcBef>
                <a:spcPct val="0"/>
              </a:spcBef>
              <a:spcAft>
                <a:spcPct val="0"/>
              </a:spcAft>
            </a:pPr>
            <a:r>
              <a:rPr lang="en-US" altLang="ko-KR" sz="1400" b="1" dirty="0">
                <a:solidFill>
                  <a:schemeClr val="bg1"/>
                </a:solidFill>
                <a:latin typeface="Arial" panose="020B0604020202020204" pitchFamily="34" charset="0"/>
                <a:cs typeface="Calibri" panose="020F0502020204030204" pitchFamily="34" charset="0"/>
              </a:rPr>
              <a:t>20190225_10:30:29</a:t>
            </a:r>
            <a:endParaRPr lang="ko-KR" altLang="en-US" sz="1400" b="1" dirty="0">
              <a:solidFill>
                <a:schemeClr val="bg1"/>
              </a:solidFill>
              <a:latin typeface="Arial" panose="020B0604020202020204" pitchFamily="34" charset="0"/>
              <a:cs typeface="Calibri" panose="020F0502020204030204" pitchFamily="34" charset="0"/>
            </a:endParaRPr>
          </a:p>
        </p:txBody>
      </p:sp>
      <p:pic>
        <p:nvPicPr>
          <p:cNvPr id="44" name="그림 31"/>
          <p:cNvPicPr>
            <a:picLocks noChangeAspect="1"/>
          </p:cNvPicPr>
          <p:nvPr/>
        </p:nvPicPr>
        <p:blipFill>
          <a:blip r:embed="rId11"/>
          <a:stretch>
            <a:fillRect/>
          </a:stretch>
        </p:blipFill>
        <p:spPr>
          <a:xfrm>
            <a:off x="6197159" y="6308258"/>
            <a:ext cx="1180622" cy="1577558"/>
          </a:xfrm>
          <a:prstGeom prst="rect">
            <a:avLst/>
          </a:prstGeom>
        </p:spPr>
      </p:pic>
      <p:pic>
        <p:nvPicPr>
          <p:cNvPr id="45" name="그림 32"/>
          <p:cNvPicPr>
            <a:picLocks noChangeAspect="1"/>
          </p:cNvPicPr>
          <p:nvPr/>
        </p:nvPicPr>
        <p:blipFill>
          <a:blip r:embed="rId12"/>
          <a:stretch>
            <a:fillRect/>
          </a:stretch>
        </p:blipFill>
        <p:spPr>
          <a:xfrm>
            <a:off x="8743979" y="6376680"/>
            <a:ext cx="1312166" cy="1004208"/>
          </a:xfrm>
          <a:prstGeom prst="rect">
            <a:avLst/>
          </a:prstGeom>
        </p:spPr>
      </p:pic>
      <p:pic>
        <p:nvPicPr>
          <p:cNvPr id="46" name="그림 33"/>
          <p:cNvPicPr>
            <a:picLocks noChangeAspect="1"/>
          </p:cNvPicPr>
          <p:nvPr/>
        </p:nvPicPr>
        <p:blipFill>
          <a:blip r:embed="rId13"/>
          <a:stretch>
            <a:fillRect/>
          </a:stretch>
        </p:blipFill>
        <p:spPr>
          <a:xfrm>
            <a:off x="10852330" y="6317774"/>
            <a:ext cx="1864100" cy="695088"/>
          </a:xfrm>
          <a:prstGeom prst="rect">
            <a:avLst/>
          </a:prstGeom>
        </p:spPr>
      </p:pic>
      <p:sp>
        <p:nvSpPr>
          <p:cNvPr id="47" name="TextBox 45"/>
          <p:cNvSpPr txBox="1">
            <a:spLocks noChangeAspect="1"/>
          </p:cNvSpPr>
          <p:nvPr/>
        </p:nvSpPr>
        <p:spPr>
          <a:xfrm>
            <a:off x="10903420" y="5614682"/>
            <a:ext cx="2277416" cy="307777"/>
          </a:xfrm>
          <a:prstGeom prst="rect">
            <a:avLst/>
          </a:prstGeom>
          <a:noFill/>
        </p:spPr>
        <p:txBody>
          <a:bodyPr wrap="square" rtlCol="0">
            <a:spAutoFit/>
          </a:bodyPr>
          <a:lstStyle/>
          <a:p>
            <a:pPr defTabSz="1828755" eaLnBrk="0" fontAlgn="base" hangingPunct="0">
              <a:spcBef>
                <a:spcPct val="0"/>
              </a:spcBef>
              <a:spcAft>
                <a:spcPct val="0"/>
              </a:spcAft>
            </a:pPr>
            <a:r>
              <a:rPr lang="en-US" altLang="ko-KR" sz="1400" b="1" dirty="0">
                <a:solidFill>
                  <a:schemeClr val="bg1"/>
                </a:solidFill>
                <a:latin typeface="Arial" panose="020B0604020202020204" pitchFamily="34" charset="0"/>
                <a:cs typeface="Calibri" panose="020F0502020204030204" pitchFamily="34" charset="0"/>
              </a:rPr>
              <a:t>20190225_10:30:33</a:t>
            </a:r>
            <a:endParaRPr lang="ko-KR" altLang="en-US" sz="1400" b="1" dirty="0">
              <a:solidFill>
                <a:schemeClr val="bg1"/>
              </a:solidFill>
              <a:latin typeface="Arial" panose="020B0604020202020204" pitchFamily="34" charset="0"/>
              <a:cs typeface="Calibri" panose="020F0502020204030204" pitchFamily="34" charset="0"/>
            </a:endParaRPr>
          </a:p>
        </p:txBody>
      </p:sp>
      <p:sp>
        <p:nvSpPr>
          <p:cNvPr id="48" name="TextBox 46"/>
          <p:cNvSpPr txBox="1">
            <a:spLocks noChangeAspect="1"/>
          </p:cNvSpPr>
          <p:nvPr/>
        </p:nvSpPr>
        <p:spPr>
          <a:xfrm>
            <a:off x="8262470" y="5588822"/>
            <a:ext cx="2487170" cy="307777"/>
          </a:xfrm>
          <a:prstGeom prst="rect">
            <a:avLst/>
          </a:prstGeom>
          <a:noFill/>
        </p:spPr>
        <p:txBody>
          <a:bodyPr wrap="square" rtlCol="0">
            <a:spAutoFit/>
          </a:bodyPr>
          <a:lstStyle/>
          <a:p>
            <a:pPr defTabSz="1828755" eaLnBrk="0" fontAlgn="base" hangingPunct="0">
              <a:spcBef>
                <a:spcPct val="0"/>
              </a:spcBef>
              <a:spcAft>
                <a:spcPct val="0"/>
              </a:spcAft>
            </a:pPr>
            <a:r>
              <a:rPr lang="en-US" altLang="ko-KR" sz="1400" b="1" dirty="0">
                <a:solidFill>
                  <a:schemeClr val="bg1"/>
                </a:solidFill>
                <a:latin typeface="Arial" panose="020B0604020202020204" pitchFamily="34" charset="0"/>
                <a:cs typeface="Calibri" panose="020F0502020204030204" pitchFamily="34" charset="0"/>
              </a:rPr>
              <a:t>20190225_10:30:32</a:t>
            </a:r>
            <a:endParaRPr lang="ko-KR" altLang="en-US" sz="1400" b="1" dirty="0">
              <a:solidFill>
                <a:schemeClr val="bg1"/>
              </a:solidFill>
              <a:latin typeface="Arial" panose="020B0604020202020204" pitchFamily="34" charset="0"/>
              <a:cs typeface="Calibri" panose="020F0502020204030204" pitchFamily="34" charset="0"/>
            </a:endParaRPr>
          </a:p>
        </p:txBody>
      </p:sp>
      <p:sp>
        <p:nvSpPr>
          <p:cNvPr id="49" name="TextBox 47"/>
          <p:cNvSpPr txBox="1">
            <a:spLocks noChangeAspect="1"/>
          </p:cNvSpPr>
          <p:nvPr/>
        </p:nvSpPr>
        <p:spPr>
          <a:xfrm>
            <a:off x="5538375" y="5588822"/>
            <a:ext cx="2480208" cy="307777"/>
          </a:xfrm>
          <a:prstGeom prst="rect">
            <a:avLst/>
          </a:prstGeom>
          <a:noFill/>
        </p:spPr>
        <p:txBody>
          <a:bodyPr wrap="square" rtlCol="0">
            <a:spAutoFit/>
          </a:bodyPr>
          <a:lstStyle/>
          <a:p>
            <a:pPr defTabSz="1828755" eaLnBrk="0" fontAlgn="base" hangingPunct="0">
              <a:spcBef>
                <a:spcPct val="0"/>
              </a:spcBef>
              <a:spcAft>
                <a:spcPct val="0"/>
              </a:spcAft>
            </a:pPr>
            <a:r>
              <a:rPr lang="en-US" altLang="ko-KR" sz="1400" b="1" dirty="0">
                <a:solidFill>
                  <a:schemeClr val="bg1"/>
                </a:solidFill>
                <a:latin typeface="Arial" panose="020B0604020202020204" pitchFamily="34" charset="0"/>
                <a:cs typeface="Calibri" panose="020F0502020204030204" pitchFamily="34" charset="0"/>
              </a:rPr>
              <a:t>20190225_10:30:29</a:t>
            </a:r>
            <a:endParaRPr lang="ko-KR" altLang="en-US" sz="1400" b="1" dirty="0">
              <a:solidFill>
                <a:schemeClr val="bg1"/>
              </a:solidFill>
              <a:latin typeface="Arial" panose="020B0604020202020204" pitchFamily="34" charset="0"/>
              <a:cs typeface="Calibri" panose="020F0502020204030204" pitchFamily="34" charset="0"/>
            </a:endParaRPr>
          </a:p>
        </p:txBody>
      </p:sp>
      <p:pic>
        <p:nvPicPr>
          <p:cNvPr id="50" name="그림 37"/>
          <p:cNvPicPr>
            <a:picLocks noChangeAspect="1"/>
          </p:cNvPicPr>
          <p:nvPr/>
        </p:nvPicPr>
        <p:blipFill>
          <a:blip r:embed="rId14"/>
          <a:stretch>
            <a:fillRect/>
          </a:stretch>
        </p:blipFill>
        <p:spPr>
          <a:xfrm>
            <a:off x="5910023" y="8032190"/>
            <a:ext cx="1613861" cy="374441"/>
          </a:xfrm>
          <a:prstGeom prst="rect">
            <a:avLst/>
          </a:prstGeom>
        </p:spPr>
      </p:pic>
      <p:pic>
        <p:nvPicPr>
          <p:cNvPr id="51" name="그림 38"/>
          <p:cNvPicPr>
            <a:picLocks noChangeAspect="1"/>
          </p:cNvPicPr>
          <p:nvPr/>
        </p:nvPicPr>
        <p:blipFill>
          <a:blip r:embed="rId15"/>
          <a:stretch>
            <a:fillRect/>
          </a:stretch>
        </p:blipFill>
        <p:spPr>
          <a:xfrm>
            <a:off x="8742871" y="7905956"/>
            <a:ext cx="1442864" cy="454602"/>
          </a:xfrm>
          <a:prstGeom prst="rect">
            <a:avLst/>
          </a:prstGeom>
        </p:spPr>
      </p:pic>
      <p:sp>
        <p:nvSpPr>
          <p:cNvPr id="52" name="TextBox 50"/>
          <p:cNvSpPr txBox="1">
            <a:spLocks noChangeAspect="1"/>
          </p:cNvSpPr>
          <p:nvPr/>
        </p:nvSpPr>
        <p:spPr>
          <a:xfrm>
            <a:off x="10773113" y="7864165"/>
            <a:ext cx="2310306" cy="707886"/>
          </a:xfrm>
          <a:prstGeom prst="rect">
            <a:avLst/>
          </a:prstGeom>
          <a:noFill/>
        </p:spPr>
        <p:txBody>
          <a:bodyPr wrap="square" rtlCol="0">
            <a:spAutoFit/>
          </a:bodyPr>
          <a:lstStyle/>
          <a:p>
            <a:pPr algn="ctr" defTabSz="1828755" eaLnBrk="0" fontAlgn="base" hangingPunct="0">
              <a:spcBef>
                <a:spcPct val="0"/>
              </a:spcBef>
              <a:spcAft>
                <a:spcPct val="0"/>
              </a:spcAft>
            </a:pPr>
            <a:r>
              <a:rPr lang="en-US" altLang="ko-KR" sz="2000"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NO License Plate</a:t>
            </a:r>
            <a:endParaRPr lang="ko-KR" altLang="en-US" sz="2000" b="1" dirty="0">
              <a:solidFill>
                <a:srgbClr val="4A4A49">
                  <a:lumMod val="75000"/>
                  <a:lumOff val="25000"/>
                </a:srgbClr>
              </a:solidFill>
              <a:latin typeface="Tahoma" panose="020B0604030504040204" pitchFamily="34" charset="0"/>
              <a:cs typeface="Tahoma" panose="020B0604030504040204" pitchFamily="34" charset="0"/>
            </a:endParaRPr>
          </a:p>
        </p:txBody>
      </p:sp>
      <p:sp>
        <p:nvSpPr>
          <p:cNvPr id="53" name="직사각형 50"/>
          <p:cNvSpPr>
            <a:spLocks noChangeAspect="1"/>
          </p:cNvSpPr>
          <p:nvPr/>
        </p:nvSpPr>
        <p:spPr>
          <a:xfrm>
            <a:off x="13946810" y="6141044"/>
            <a:ext cx="3919560" cy="17712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54" name="직사각형 51"/>
          <p:cNvSpPr>
            <a:spLocks noChangeAspect="1"/>
          </p:cNvSpPr>
          <p:nvPr/>
        </p:nvSpPr>
        <p:spPr>
          <a:xfrm>
            <a:off x="13917737" y="2662746"/>
            <a:ext cx="3926462" cy="20748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eaLnBrk="0" fontAlgn="base" hangingPunct="0">
              <a:spcBef>
                <a:spcPct val="0"/>
              </a:spcBef>
              <a:spcAft>
                <a:spcPct val="0"/>
              </a:spcAft>
            </a:pPr>
            <a:endParaRPr lang="ko-KR" altLang="en-US" sz="3600" b="1" dirty="0">
              <a:solidFill>
                <a:prstClr val="white"/>
              </a:solidFill>
              <a:latin typeface="Calibri" panose="020F0502020204030204" pitchFamily="34" charset="0"/>
              <a:cs typeface="Calibri" panose="020F0502020204030204" pitchFamily="34" charset="0"/>
            </a:endParaRPr>
          </a:p>
        </p:txBody>
      </p:sp>
      <p:sp>
        <p:nvSpPr>
          <p:cNvPr id="55" name="TextBox 57"/>
          <p:cNvSpPr txBox="1">
            <a:spLocks noChangeAspect="1"/>
          </p:cNvSpPr>
          <p:nvPr/>
        </p:nvSpPr>
        <p:spPr>
          <a:xfrm>
            <a:off x="14551784" y="6302636"/>
            <a:ext cx="2972448" cy="1323439"/>
          </a:xfrm>
          <a:prstGeom prst="rect">
            <a:avLst/>
          </a:prstGeom>
          <a:noFill/>
        </p:spPr>
        <p:txBody>
          <a:bodyPr wrap="square" rtlCol="0">
            <a:spAutoFit/>
          </a:bodyPr>
          <a:lstStyle/>
          <a:p>
            <a:pPr defTabSz="1828755" eaLnBrk="0" fontAlgn="base" hangingPunct="0">
              <a:spcBef>
                <a:spcPct val="0"/>
              </a:spcBef>
              <a:spcAft>
                <a:spcPct val="0"/>
              </a:spcAft>
            </a:pPr>
            <a:r>
              <a:rPr lang="en-US" altLang="ko-KR" sz="2000"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Type : Bus, Truck, Bike…</a:t>
            </a:r>
          </a:p>
          <a:p>
            <a:pPr defTabSz="1828755" eaLnBrk="0" fontAlgn="base" hangingPunct="0">
              <a:spcBef>
                <a:spcPct val="0"/>
              </a:spcBef>
              <a:spcAft>
                <a:spcPct val="0"/>
              </a:spcAft>
            </a:pPr>
            <a:r>
              <a:rPr lang="en-US" altLang="ko-KR" sz="2000"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Color : Black, White, Red, Blue…</a:t>
            </a:r>
          </a:p>
        </p:txBody>
      </p:sp>
      <p:sp>
        <p:nvSpPr>
          <p:cNvPr id="56" name="TextBox 58"/>
          <p:cNvSpPr txBox="1">
            <a:spLocks noChangeAspect="1"/>
          </p:cNvSpPr>
          <p:nvPr/>
        </p:nvSpPr>
        <p:spPr>
          <a:xfrm>
            <a:off x="14140838" y="2830868"/>
            <a:ext cx="3794340" cy="1477328"/>
          </a:xfrm>
          <a:prstGeom prst="rect">
            <a:avLst/>
          </a:prstGeom>
          <a:noFill/>
        </p:spPr>
        <p:txBody>
          <a:bodyPr wrap="square" rtlCol="0">
            <a:spAutoFit/>
          </a:bodyPr>
          <a:lstStyle/>
          <a:p>
            <a:pPr defTabSz="1828755" eaLnBrk="0" fontAlgn="base" hangingPunct="0">
              <a:spcBef>
                <a:spcPct val="0"/>
              </a:spcBef>
              <a:spcAft>
                <a:spcPct val="0"/>
              </a:spcAft>
            </a:pPr>
            <a:r>
              <a:rPr lang="en-US" altLang="ko-KR"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Gender : Female, Male</a:t>
            </a:r>
          </a:p>
          <a:p>
            <a:pPr defTabSz="1828755" eaLnBrk="0" fontAlgn="base" hangingPunct="0">
              <a:spcBef>
                <a:spcPct val="0"/>
              </a:spcBef>
              <a:spcAft>
                <a:spcPct val="0"/>
              </a:spcAft>
            </a:pPr>
            <a:r>
              <a:rPr lang="en-US" altLang="ko-KR"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Clothing Color : Upper, Lower</a:t>
            </a:r>
          </a:p>
          <a:p>
            <a:pPr defTabSz="1828755" eaLnBrk="0" fontAlgn="base" hangingPunct="0">
              <a:spcBef>
                <a:spcPct val="0"/>
              </a:spcBef>
              <a:spcAft>
                <a:spcPct val="0"/>
              </a:spcAft>
            </a:pPr>
            <a:r>
              <a:rPr lang="en-US" altLang="ko-KR"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Clothing Type : Long, Short</a:t>
            </a:r>
          </a:p>
          <a:p>
            <a:pPr defTabSz="1828755" eaLnBrk="0" fontAlgn="base" hangingPunct="0">
              <a:spcBef>
                <a:spcPct val="0"/>
              </a:spcBef>
              <a:spcAft>
                <a:spcPct val="0"/>
              </a:spcAft>
            </a:pPr>
            <a:r>
              <a:rPr lang="en-US" altLang="ko-KR" b="1" dirty="0">
                <a:solidFill>
                  <a:srgbClr val="4A4A49">
                    <a:lumMod val="75000"/>
                    <a:lumOff val="25000"/>
                  </a:srgbClr>
                </a:solidFill>
                <a:latin typeface="Tahoma" panose="020B0604030504040204" pitchFamily="34" charset="0"/>
                <a:ea typeface="Tahoma" panose="020B0604030504040204" pitchFamily="34" charset="0"/>
                <a:cs typeface="Tahoma" panose="020B0604030504040204" pitchFamily="34" charset="0"/>
              </a:rPr>
              <a:t>Accessory : Hat, Backpack, Bag, Glasses</a:t>
            </a:r>
          </a:p>
        </p:txBody>
      </p:sp>
      <p:sp>
        <p:nvSpPr>
          <p:cNvPr id="57" name="모서리가 둥근 직사각형 15"/>
          <p:cNvSpPr>
            <a:spLocks noChangeAspect="1"/>
          </p:cNvSpPr>
          <p:nvPr/>
        </p:nvSpPr>
        <p:spPr>
          <a:xfrm>
            <a:off x="13187597" y="6157146"/>
            <a:ext cx="463067" cy="1771200"/>
          </a:xfrm>
          <a:prstGeom prst="roundRect">
            <a:avLst/>
          </a:prstGeom>
          <a:solidFill>
            <a:srgbClr val="F0732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828755" eaLnBrk="0" fontAlgn="base" hangingPunct="0">
              <a:spcBef>
                <a:spcPct val="0"/>
              </a:spcBef>
              <a:spcAft>
                <a:spcPct val="0"/>
              </a:spcAft>
            </a:pPr>
            <a:r>
              <a:rPr lang="en-US" altLang="ko-KR" sz="3600" b="1" dirty="0">
                <a:solidFill>
                  <a:srgbClr val="000000">
                    <a:lumMod val="50000"/>
                  </a:srgbClr>
                </a:solidFill>
                <a:latin typeface="Arial"/>
                <a:cs typeface="Calibri" panose="020F0502020204030204" pitchFamily="34" charset="0"/>
              </a:rPr>
              <a:t>CAR</a:t>
            </a:r>
            <a:endParaRPr lang="ko-KR" altLang="en-US" sz="3600" b="1" dirty="0">
              <a:solidFill>
                <a:srgbClr val="000000">
                  <a:lumMod val="50000"/>
                </a:srgbClr>
              </a:solidFill>
              <a:latin typeface="Arial"/>
              <a:cs typeface="Calibri" panose="020F0502020204030204" pitchFamily="34" charset="0"/>
            </a:endParaRPr>
          </a:p>
        </p:txBody>
      </p:sp>
      <p:sp>
        <p:nvSpPr>
          <p:cNvPr id="58" name="모서리가 둥근 직사각형 16"/>
          <p:cNvSpPr>
            <a:spLocks noChangeAspect="1"/>
          </p:cNvSpPr>
          <p:nvPr/>
        </p:nvSpPr>
        <p:spPr>
          <a:xfrm>
            <a:off x="13187599" y="2808796"/>
            <a:ext cx="463067" cy="1954508"/>
          </a:xfrm>
          <a:prstGeom prst="roundRect">
            <a:avLst/>
          </a:prstGeom>
          <a:solidFill>
            <a:srgbClr val="F0732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828755" eaLnBrk="0" fontAlgn="base" hangingPunct="0">
              <a:spcBef>
                <a:spcPct val="0"/>
              </a:spcBef>
              <a:spcAft>
                <a:spcPct val="0"/>
              </a:spcAft>
            </a:pPr>
            <a:r>
              <a:rPr lang="en-US" altLang="ko-KR" sz="3200" b="1" dirty="0">
                <a:solidFill>
                  <a:srgbClr val="000000">
                    <a:lumMod val="50000"/>
                  </a:srgbClr>
                </a:solidFill>
                <a:latin typeface="Arial"/>
                <a:cs typeface="Calibri" panose="020F0502020204030204" pitchFamily="34" charset="0"/>
              </a:rPr>
              <a:t>HUMAN</a:t>
            </a:r>
            <a:endParaRPr lang="ko-KR" altLang="en-US" sz="3200" b="1" dirty="0">
              <a:solidFill>
                <a:srgbClr val="000000">
                  <a:lumMod val="50000"/>
                </a:srgbClr>
              </a:solidFill>
              <a:latin typeface="Arial"/>
              <a:cs typeface="Calibri" panose="020F0502020204030204" pitchFamily="34" charset="0"/>
            </a:endParaRPr>
          </a:p>
        </p:txBody>
      </p:sp>
    </p:spTree>
    <p:extLst>
      <p:ext uri="{BB962C8B-B14F-4D97-AF65-F5344CB8AC3E}">
        <p14:creationId xmlns:p14="http://schemas.microsoft.com/office/powerpoint/2010/main" val="6776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par>
                                <p:cTn id="23" presetID="22" presetClass="entr" presetSubtype="8"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par>
                                <p:cTn id="29" presetID="22" presetClass="entr" presetSubtype="8"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par>
                                <p:cTn id="35" presetID="22" presetClass="entr" presetSubtype="8"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par>
                                <p:cTn id="38" presetID="22" presetClass="entr" presetSubtype="8"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500"/>
                                        <p:tgtEl>
                                          <p:spTgt spid="33"/>
                                        </p:tgtEl>
                                      </p:cBhvr>
                                    </p:animEffect>
                                  </p:childTnLst>
                                </p:cTn>
                              </p:par>
                              <p:par>
                                <p:cTn id="69" presetID="22" presetClass="entr" presetSubtype="8"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left)">
                                      <p:cBhvr>
                                        <p:cTn id="71" dur="500"/>
                                        <p:tgtEl>
                                          <p:spTgt spid="44"/>
                                        </p:tgtEl>
                                      </p:cBhvr>
                                    </p:animEffect>
                                  </p:childTnLst>
                                </p:cTn>
                              </p:par>
                              <p:par>
                                <p:cTn id="72" presetID="22" presetClass="entr" presetSubtype="8"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left)">
                                      <p:cBhvr>
                                        <p:cTn id="74" dur="500"/>
                                        <p:tgtEl>
                                          <p:spTgt spid="45"/>
                                        </p:tgtEl>
                                      </p:cBhvr>
                                    </p:animEffect>
                                  </p:childTnLst>
                                </p:cTn>
                              </p:par>
                              <p:par>
                                <p:cTn id="75" presetID="22" presetClass="entr" presetSubtype="8"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left)">
                                      <p:cBhvr>
                                        <p:cTn id="77" dur="500"/>
                                        <p:tgtEl>
                                          <p:spTgt spid="46"/>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wipe(left)">
                                      <p:cBhvr>
                                        <p:cTn id="83" dur="500"/>
                                        <p:tgtEl>
                                          <p:spTgt spid="48"/>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left)">
                                      <p:cBhvr>
                                        <p:cTn id="86" dur="500"/>
                                        <p:tgtEl>
                                          <p:spTgt spid="49"/>
                                        </p:tgtEl>
                                      </p:cBhvr>
                                    </p:animEffect>
                                  </p:childTnLst>
                                </p:cTn>
                              </p:par>
                              <p:par>
                                <p:cTn id="87" presetID="22" presetClass="entr" presetSubtype="8" fill="hold"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wipe(left)">
                                      <p:cBhvr>
                                        <p:cTn id="89" dur="500"/>
                                        <p:tgtEl>
                                          <p:spTgt spid="50"/>
                                        </p:tgtEl>
                                      </p:cBhvr>
                                    </p:animEffect>
                                  </p:childTnLst>
                                </p:cTn>
                              </p:par>
                              <p:par>
                                <p:cTn id="90" presetID="22" presetClass="entr" presetSubtype="8"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left)">
                                      <p:cBhvr>
                                        <p:cTn id="95" dur="500"/>
                                        <p:tgtEl>
                                          <p:spTgt spid="5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7" grpId="0"/>
      <p:bldP spid="42" grpId="0"/>
      <p:bldP spid="43" grpId="0"/>
      <p:bldP spid="47" grpId="0"/>
      <p:bldP spid="48" grpId="0"/>
      <p:bldP spid="49" grpId="0"/>
      <p:bldP spid="52" grpId="0"/>
      <p:bldP spid="53" grpId="0" animBg="1"/>
      <p:bldP spid="54" grpId="0" animBg="1"/>
      <p:bldP spid="55" grpId="0"/>
      <p:bldP spid="56" grpId="0"/>
      <p:bldP spid="57" grpId="0" animBg="1"/>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18">
            <a:extLst>
              <a:ext uri="{FF2B5EF4-FFF2-40B4-BE49-F238E27FC236}">
                <a16:creationId xmlns:a16="http://schemas.microsoft.com/office/drawing/2014/main" id="{C8968DF3-125B-4B0B-AD21-73F08D570EE9}"/>
              </a:ext>
            </a:extLst>
          </p:cNvPr>
          <p:cNvSpPr/>
          <p:nvPr/>
        </p:nvSpPr>
        <p:spPr>
          <a:xfrm>
            <a:off x="4545527" y="324164"/>
            <a:ext cx="9196940" cy="9196940"/>
          </a:xfrm>
          <a:prstGeom prst="ellipse">
            <a:avLst/>
          </a:prstGeom>
          <a:solidFill>
            <a:srgbClr val="D13F27">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4" name="ZoneTexte 3">
            <a:extLst>
              <a:ext uri="{FF2B5EF4-FFF2-40B4-BE49-F238E27FC236}">
                <a16:creationId xmlns:a16="http://schemas.microsoft.com/office/drawing/2014/main" id="{C89C1EEF-3F9A-45A6-9223-C7673F1C34D4}"/>
              </a:ext>
            </a:extLst>
          </p:cNvPr>
          <p:cNvSpPr txBox="1"/>
          <p:nvPr/>
        </p:nvSpPr>
        <p:spPr>
          <a:xfrm>
            <a:off x="5809438" y="4994261"/>
            <a:ext cx="6669133" cy="1592744"/>
          </a:xfrm>
          <a:prstGeom prst="rect">
            <a:avLst/>
          </a:prstGeom>
          <a:noFill/>
          <a:ln>
            <a:noFill/>
          </a:ln>
        </p:spPr>
        <p:txBody>
          <a:bodyPr wrap="none" rtlCol="0">
            <a:spAutoFit/>
          </a:bodyPr>
          <a:lstStyle/>
          <a:p>
            <a:pPr algn="ctr" defTabSz="1371600">
              <a:defRPr/>
            </a:pPr>
            <a:r>
              <a:rPr lang="fr-FR" sz="9750" b="1" dirty="0">
                <a:solidFill>
                  <a:prstClr val="white"/>
                </a:solidFill>
                <a:latin typeface="Hanwha B" panose="02020503020101020101" pitchFamily="18" charset="-127"/>
                <a:ea typeface="Hanwha B" panose="02020503020101020101" pitchFamily="18" charset="-127"/>
              </a:rPr>
              <a:t>Produits &amp;</a:t>
            </a:r>
          </a:p>
        </p:txBody>
      </p:sp>
      <p:pic>
        <p:nvPicPr>
          <p:cNvPr id="6" name="Picture 583">
            <a:extLst>
              <a:ext uri="{FF2B5EF4-FFF2-40B4-BE49-F238E27FC236}">
                <a16:creationId xmlns:a16="http://schemas.microsoft.com/office/drawing/2014/main" id="{CE3DDFCD-84EB-438C-9F02-F3C55740C5B6}"/>
              </a:ext>
            </a:extLst>
          </p:cNvPr>
          <p:cNvPicPr>
            <a:picLocks noChangeAspect="1"/>
          </p:cNvPicPr>
          <p:nvPr/>
        </p:nvPicPr>
        <p:blipFill>
          <a:blip r:embed="rId2"/>
          <a:stretch>
            <a:fillRect/>
          </a:stretch>
        </p:blipFill>
        <p:spPr>
          <a:xfrm>
            <a:off x="6980007" y="1723913"/>
            <a:ext cx="4327986" cy="2915699"/>
          </a:xfrm>
          <a:prstGeom prst="rect">
            <a:avLst/>
          </a:prstGeom>
        </p:spPr>
      </p:pic>
      <p:sp>
        <p:nvSpPr>
          <p:cNvPr id="8" name="ZoneTexte 7">
            <a:extLst>
              <a:ext uri="{FF2B5EF4-FFF2-40B4-BE49-F238E27FC236}">
                <a16:creationId xmlns:a16="http://schemas.microsoft.com/office/drawing/2014/main" id="{0AAA7677-4B78-4442-895D-BA039F498594}"/>
              </a:ext>
            </a:extLst>
          </p:cNvPr>
          <p:cNvSpPr txBox="1"/>
          <p:nvPr/>
        </p:nvSpPr>
        <p:spPr>
          <a:xfrm>
            <a:off x="4634748" y="6438225"/>
            <a:ext cx="9144000" cy="1592744"/>
          </a:xfrm>
          <a:prstGeom prst="rect">
            <a:avLst/>
          </a:prstGeom>
          <a:noFill/>
        </p:spPr>
        <p:txBody>
          <a:bodyPr wrap="square">
            <a:spAutoFit/>
          </a:bodyPr>
          <a:lstStyle/>
          <a:p>
            <a:pPr algn="ctr" defTabSz="1371600">
              <a:defRPr/>
            </a:pPr>
            <a:r>
              <a:rPr lang="fr-FR" sz="9750" b="1" dirty="0">
                <a:solidFill>
                  <a:prstClr val="white"/>
                </a:solidFill>
                <a:latin typeface="Hanwha B" panose="02020503020101020101" pitchFamily="18" charset="-127"/>
                <a:ea typeface="Hanwha B" panose="02020503020101020101" pitchFamily="18" charset="-127"/>
              </a:rPr>
              <a:t>Solutions</a:t>
            </a:r>
          </a:p>
        </p:txBody>
      </p:sp>
    </p:spTree>
    <p:extLst>
      <p:ext uri="{BB962C8B-B14F-4D97-AF65-F5344CB8AC3E}">
        <p14:creationId xmlns:p14="http://schemas.microsoft.com/office/powerpoint/2010/main" val="123938711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39722F5-DAE2-4905-AE17-AD251C58B2F4}"/>
              </a:ext>
            </a:extLst>
          </p:cNvPr>
          <p:cNvSpPr txBox="1"/>
          <p:nvPr/>
        </p:nvSpPr>
        <p:spPr>
          <a:xfrm>
            <a:off x="8120617" y="4036051"/>
            <a:ext cx="9980951" cy="2123658"/>
          </a:xfrm>
          <a:prstGeom prst="rect">
            <a:avLst/>
          </a:prstGeom>
          <a:noFill/>
        </p:spPr>
        <p:txBody>
          <a:bodyPr wrap="square" rtlCol="0">
            <a:spAutoFit/>
          </a:bodyPr>
          <a:lstStyle/>
          <a:p>
            <a:pPr algn="ctr" defTabSz="1371600">
              <a:defRPr/>
            </a:pPr>
            <a:r>
              <a:rPr lang="fr-FR" sz="6600" b="1" dirty="0">
                <a:solidFill>
                  <a:prstClr val="white"/>
                </a:solidFill>
                <a:effectLst>
                  <a:outerShdw blurRad="50800" dist="38100" dir="5400000" algn="t" rotWithShape="0">
                    <a:prstClr val="black">
                      <a:alpha val="40000"/>
                    </a:prstClr>
                  </a:outerShdw>
                </a:effectLst>
                <a:latin typeface="Hanwha L" panose="02020503020101020101" pitchFamily="18" charset="-127"/>
                <a:ea typeface="Hanwha L" panose="02020503020101020101" pitchFamily="18" charset="-127"/>
              </a:rPr>
              <a:t>Gamme de Produits </a:t>
            </a:r>
          </a:p>
          <a:p>
            <a:pPr algn="ctr" defTabSz="1371600">
              <a:defRPr/>
            </a:pPr>
            <a:r>
              <a:rPr lang="fr-FR" sz="6600" b="1" dirty="0">
                <a:solidFill>
                  <a:prstClr val="white"/>
                </a:solidFill>
                <a:effectLst>
                  <a:outerShdw blurRad="50800" dist="38100" dir="5400000" algn="t" rotWithShape="0">
                    <a:prstClr val="black">
                      <a:alpha val="40000"/>
                    </a:prstClr>
                  </a:outerShdw>
                </a:effectLst>
                <a:latin typeface="Hanwha L" panose="02020503020101020101" pitchFamily="18" charset="-127"/>
                <a:ea typeface="Hanwha L" panose="02020503020101020101" pitchFamily="18" charset="-127"/>
              </a:rPr>
              <a:t>Hanwha Vision</a:t>
            </a:r>
          </a:p>
        </p:txBody>
      </p:sp>
      <p:grpSp>
        <p:nvGrpSpPr>
          <p:cNvPr id="76" name="Groupe 75">
            <a:extLst>
              <a:ext uri="{FF2B5EF4-FFF2-40B4-BE49-F238E27FC236}">
                <a16:creationId xmlns:a16="http://schemas.microsoft.com/office/drawing/2014/main" id="{AD43E79A-E2FD-41D1-8135-7F9BB846657A}"/>
              </a:ext>
            </a:extLst>
          </p:cNvPr>
          <p:cNvGrpSpPr/>
          <p:nvPr/>
        </p:nvGrpSpPr>
        <p:grpSpPr>
          <a:xfrm>
            <a:off x="-9914613" y="21431"/>
            <a:ext cx="17527605" cy="10287000"/>
            <a:chOff x="0" y="238125"/>
            <a:chExt cx="11685070" cy="6858000"/>
          </a:xfrm>
        </p:grpSpPr>
        <p:grpSp>
          <p:nvGrpSpPr>
            <p:cNvPr id="6" name="Groupe 5">
              <a:extLst>
                <a:ext uri="{FF2B5EF4-FFF2-40B4-BE49-F238E27FC236}">
                  <a16:creationId xmlns:a16="http://schemas.microsoft.com/office/drawing/2014/main" id="{48CFAE22-B2E3-40BF-88AE-1952C21C365E}"/>
                </a:ext>
              </a:extLst>
            </p:cNvPr>
            <p:cNvGrpSpPr/>
            <p:nvPr/>
          </p:nvGrpSpPr>
          <p:grpSpPr>
            <a:xfrm>
              <a:off x="0" y="238125"/>
              <a:ext cx="11685070" cy="6858000"/>
              <a:chOff x="0" y="0"/>
              <a:chExt cx="11685070" cy="6858000"/>
            </a:xfrm>
          </p:grpSpPr>
          <p:grpSp>
            <p:nvGrpSpPr>
              <p:cNvPr id="40" name="Groupe 39">
                <a:extLst>
                  <a:ext uri="{FF2B5EF4-FFF2-40B4-BE49-F238E27FC236}">
                    <a16:creationId xmlns:a16="http://schemas.microsoft.com/office/drawing/2014/main" id="{2420A090-C6B3-438F-BD96-C8BF0F9931F6}"/>
                  </a:ext>
                </a:extLst>
              </p:cNvPr>
              <p:cNvGrpSpPr/>
              <p:nvPr/>
            </p:nvGrpSpPr>
            <p:grpSpPr>
              <a:xfrm>
                <a:off x="0" y="0"/>
                <a:ext cx="11685070" cy="6858000"/>
                <a:chOff x="0" y="0"/>
                <a:chExt cx="11685070" cy="6858000"/>
              </a:xfrm>
              <a:solidFill>
                <a:srgbClr val="F9B78F"/>
              </a:solidFill>
              <a:effectLst>
                <a:outerShdw blurRad="254000" dist="88900" algn="l" rotWithShape="0">
                  <a:prstClr val="black">
                    <a:alpha val="51000"/>
                  </a:prstClr>
                </a:outerShdw>
              </a:effectLst>
            </p:grpSpPr>
            <p:sp>
              <p:nvSpPr>
                <p:cNvPr id="2" name="Rectangle 1">
                  <a:extLst>
                    <a:ext uri="{FF2B5EF4-FFF2-40B4-BE49-F238E27FC236}">
                      <a16:creationId xmlns:a16="http://schemas.microsoft.com/office/drawing/2014/main" id="{2FE43210-EA1E-4B8B-8F1F-473221C938E4}"/>
                    </a:ext>
                  </a:extLst>
                </p:cNvPr>
                <p:cNvSpPr/>
                <p:nvPr/>
              </p:nvSpPr>
              <p:spPr>
                <a:xfrm>
                  <a:off x="0" y="0"/>
                  <a:ext cx="108669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dirty="0">
                    <a:solidFill>
                      <a:prstClr val="white"/>
                    </a:solidFill>
                    <a:latin typeface="Calibri" panose="020F0502020204030204"/>
                  </a:endParaRPr>
                </a:p>
              </p:txBody>
            </p:sp>
            <p:grpSp>
              <p:nvGrpSpPr>
                <p:cNvPr id="36" name="Groupe 35">
                  <a:extLst>
                    <a:ext uri="{FF2B5EF4-FFF2-40B4-BE49-F238E27FC236}">
                      <a16:creationId xmlns:a16="http://schemas.microsoft.com/office/drawing/2014/main" id="{575666CF-FF48-4108-8644-F46E07369948}"/>
                    </a:ext>
                  </a:extLst>
                </p:cNvPr>
                <p:cNvGrpSpPr/>
                <p:nvPr/>
              </p:nvGrpSpPr>
              <p:grpSpPr>
                <a:xfrm>
                  <a:off x="10866922" y="2793733"/>
                  <a:ext cx="818148" cy="1270534"/>
                  <a:chOff x="10866922" y="2793733"/>
                  <a:chExt cx="818148" cy="1270534"/>
                </a:xfrm>
                <a:grpFill/>
              </p:grpSpPr>
              <p:sp>
                <p:nvSpPr>
                  <p:cNvPr id="3" name="Rectangle : avec coins arrondis en haut 2">
                    <a:extLst>
                      <a:ext uri="{FF2B5EF4-FFF2-40B4-BE49-F238E27FC236}">
                        <a16:creationId xmlns:a16="http://schemas.microsoft.com/office/drawing/2014/main" id="{E0EADA05-4804-4A9B-8450-9ED9693E4374}"/>
                      </a:ext>
                    </a:extLst>
                  </p:cNvPr>
                  <p:cNvSpPr/>
                  <p:nvPr/>
                </p:nvSpPr>
                <p:spPr>
                  <a:xfrm rot="5400000">
                    <a:off x="10640729" y="3019926"/>
                    <a:ext cx="1270534" cy="81814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4" name="ZoneTexte 3">
                    <a:extLst>
                      <a:ext uri="{FF2B5EF4-FFF2-40B4-BE49-F238E27FC236}">
                        <a16:creationId xmlns:a16="http://schemas.microsoft.com/office/drawing/2014/main" id="{04F5FD82-113B-4BF4-AE14-148451733FD8}"/>
                      </a:ext>
                    </a:extLst>
                  </p:cNvPr>
                  <p:cNvSpPr txBox="1"/>
                  <p:nvPr/>
                </p:nvSpPr>
                <p:spPr>
                  <a:xfrm>
                    <a:off x="10866922" y="3105834"/>
                    <a:ext cx="818148" cy="615553"/>
                  </a:xfrm>
                  <a:prstGeom prst="rect">
                    <a:avLst/>
                  </a:prstGeom>
                  <a:grpFill/>
                </p:spPr>
                <p:txBody>
                  <a:bodyPr wrap="square" rtlCol="0">
                    <a:spAutoFit/>
                  </a:bodyPr>
                  <a:lstStyle/>
                  <a:p>
                    <a:pPr algn="ctr" defTabSz="1371600">
                      <a:defRPr/>
                    </a:pPr>
                    <a:r>
                      <a:rPr lang="fr-FR" sz="5400" dirty="0">
                        <a:solidFill>
                          <a:prstClr val="white"/>
                        </a:solidFill>
                        <a:effectLst>
                          <a:outerShdw blurRad="50800" dist="38100" dir="5400000" algn="t" rotWithShape="0">
                            <a:prstClr val="black">
                              <a:alpha val="40000"/>
                            </a:prstClr>
                          </a:outerShdw>
                        </a:effectLst>
                        <a:latin typeface="Hanwha B" panose="02020503020101020101" pitchFamily="18" charset="-127"/>
                        <a:ea typeface="Hanwha B" panose="02020503020101020101" pitchFamily="18" charset="-127"/>
                      </a:rPr>
                      <a:t>Q</a:t>
                    </a:r>
                  </a:p>
                </p:txBody>
              </p:sp>
            </p:grpSp>
          </p:grpSp>
          <p:grpSp>
            <p:nvGrpSpPr>
              <p:cNvPr id="25" name="Groupe 24">
                <a:extLst>
                  <a:ext uri="{FF2B5EF4-FFF2-40B4-BE49-F238E27FC236}">
                    <a16:creationId xmlns:a16="http://schemas.microsoft.com/office/drawing/2014/main" id="{9608BECA-1F35-4518-A951-FB3C1FA7F753}"/>
                  </a:ext>
                </a:extLst>
              </p:cNvPr>
              <p:cNvGrpSpPr/>
              <p:nvPr/>
            </p:nvGrpSpPr>
            <p:grpSpPr>
              <a:xfrm>
                <a:off x="4482162" y="576796"/>
                <a:ext cx="4921720" cy="1905803"/>
                <a:chOff x="-410086" y="880349"/>
                <a:chExt cx="11539325" cy="4851453"/>
              </a:xfrm>
            </p:grpSpPr>
            <p:pic>
              <p:nvPicPr>
                <p:cNvPr id="29" name="Image 28">
                  <a:extLst>
                    <a:ext uri="{FF2B5EF4-FFF2-40B4-BE49-F238E27FC236}">
                      <a16:creationId xmlns:a16="http://schemas.microsoft.com/office/drawing/2014/main" id="{180A4E6D-2E92-4C0E-8C50-4C2C9C82C00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7433" y="1503157"/>
                  <a:ext cx="2011806" cy="2011806"/>
                </a:xfrm>
                <a:prstGeom prst="rect">
                  <a:avLst/>
                </a:prstGeom>
              </p:spPr>
            </p:pic>
            <p:pic>
              <p:nvPicPr>
                <p:cNvPr id="41" name="Image 40">
                  <a:extLst>
                    <a:ext uri="{FF2B5EF4-FFF2-40B4-BE49-F238E27FC236}">
                      <a16:creationId xmlns:a16="http://schemas.microsoft.com/office/drawing/2014/main" id="{DA37A923-3E9B-4684-B91A-6D5F2DA48E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0086" y="880349"/>
                  <a:ext cx="3640357" cy="3640357"/>
                </a:xfrm>
                <a:prstGeom prst="rect">
                  <a:avLst/>
                </a:prstGeom>
              </p:spPr>
            </p:pic>
            <p:pic>
              <p:nvPicPr>
                <p:cNvPr id="42" name="Image 41">
                  <a:extLst>
                    <a:ext uri="{FF2B5EF4-FFF2-40B4-BE49-F238E27FC236}">
                      <a16:creationId xmlns:a16="http://schemas.microsoft.com/office/drawing/2014/main" id="{80285124-3989-4BFE-9E14-BB3965D92B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3013" y="1211096"/>
                  <a:ext cx="4006334" cy="4006334"/>
                </a:xfrm>
                <a:prstGeom prst="rect">
                  <a:avLst/>
                </a:prstGeom>
              </p:spPr>
            </p:pic>
            <p:pic>
              <p:nvPicPr>
                <p:cNvPr id="43" name="Image 42">
                  <a:extLst>
                    <a:ext uri="{FF2B5EF4-FFF2-40B4-BE49-F238E27FC236}">
                      <a16:creationId xmlns:a16="http://schemas.microsoft.com/office/drawing/2014/main" id="{5B85380A-FF2D-4D02-BBFC-62FE524C4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95880" y="2168043"/>
                  <a:ext cx="2582926" cy="2582926"/>
                </a:xfrm>
                <a:prstGeom prst="rect">
                  <a:avLst/>
                </a:prstGeom>
              </p:spPr>
            </p:pic>
            <p:pic>
              <p:nvPicPr>
                <p:cNvPr id="44" name="Image 43">
                  <a:extLst>
                    <a:ext uri="{FF2B5EF4-FFF2-40B4-BE49-F238E27FC236}">
                      <a16:creationId xmlns:a16="http://schemas.microsoft.com/office/drawing/2014/main" id="{D5E3FE58-1EBB-4F7B-AE58-DFCD242FDFC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19846" y="1543579"/>
                  <a:ext cx="4188223" cy="4188223"/>
                </a:xfrm>
                <a:prstGeom prst="rect">
                  <a:avLst/>
                </a:prstGeom>
              </p:spPr>
            </p:pic>
            <p:pic>
              <p:nvPicPr>
                <p:cNvPr id="45" name="Image 44">
                  <a:extLst>
                    <a:ext uri="{FF2B5EF4-FFF2-40B4-BE49-F238E27FC236}">
                      <a16:creationId xmlns:a16="http://schemas.microsoft.com/office/drawing/2014/main" id="{C647B829-627D-4065-919F-F950F79B38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26433" y="2011806"/>
                  <a:ext cx="2230515" cy="2230515"/>
                </a:xfrm>
                <a:prstGeom prst="rect">
                  <a:avLst/>
                </a:prstGeom>
              </p:spPr>
            </p:pic>
            <p:pic>
              <p:nvPicPr>
                <p:cNvPr id="46" name="Image 45">
                  <a:extLst>
                    <a:ext uri="{FF2B5EF4-FFF2-40B4-BE49-F238E27FC236}">
                      <a16:creationId xmlns:a16="http://schemas.microsoft.com/office/drawing/2014/main" id="{DA04F903-5BF6-4283-A23A-9ABD444AC43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16010" y="2168044"/>
                  <a:ext cx="2582926" cy="2582926"/>
                </a:xfrm>
                <a:prstGeom prst="rect">
                  <a:avLst/>
                </a:prstGeom>
              </p:spPr>
            </p:pic>
            <p:pic>
              <p:nvPicPr>
                <p:cNvPr id="47" name="Image 46">
                  <a:extLst>
                    <a:ext uri="{FF2B5EF4-FFF2-40B4-BE49-F238E27FC236}">
                      <a16:creationId xmlns:a16="http://schemas.microsoft.com/office/drawing/2014/main" id="{906F5013-E2BD-46D4-9539-969A258704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283370" y="2271502"/>
                  <a:ext cx="3276675" cy="3276675"/>
                </a:xfrm>
                <a:prstGeom prst="rect">
                  <a:avLst/>
                </a:prstGeom>
              </p:spPr>
            </p:pic>
          </p:grpSp>
        </p:grpSp>
        <p:sp>
          <p:nvSpPr>
            <p:cNvPr id="75" name="ZoneTexte 74">
              <a:extLst>
                <a:ext uri="{FF2B5EF4-FFF2-40B4-BE49-F238E27FC236}">
                  <a16:creationId xmlns:a16="http://schemas.microsoft.com/office/drawing/2014/main" id="{B5754C36-F2D0-4E10-86DC-219611AD441B}"/>
                </a:ext>
              </a:extLst>
            </p:cNvPr>
            <p:cNvSpPr txBox="1"/>
            <p:nvPr/>
          </p:nvSpPr>
          <p:spPr>
            <a:xfrm>
              <a:off x="3528057" y="3296690"/>
              <a:ext cx="6564302" cy="1969770"/>
            </a:xfrm>
            <a:prstGeom prst="rect">
              <a:avLst/>
            </a:prstGeom>
            <a:noFill/>
            <a:effectLst>
              <a:outerShdw blurRad="63500" sx="102000" sy="102000" algn="ctr" rotWithShape="0">
                <a:prstClr val="black">
                  <a:alpha val="40000"/>
                </a:prstClr>
              </a:outerShdw>
            </a:effectLst>
          </p:spPr>
          <p:txBody>
            <a:bodyPr wrap="square" rtlCol="0">
              <a:spAutoFit/>
            </a:bodyPr>
            <a:lstStyle/>
            <a:p>
              <a:pPr algn="ctr" defTabSz="1371600">
                <a:defRPr/>
              </a:pPr>
              <a:r>
                <a:rPr lang="fr-FR" sz="6600" b="1" dirty="0">
                  <a:solidFill>
                    <a:prstClr val="white"/>
                  </a:solidFill>
                  <a:effectLst>
                    <a:outerShdw blurRad="63500" dist="38100" dir="5400000" sx="102000" sy="102000" algn="t" rotWithShape="0">
                      <a:prstClr val="black">
                        <a:alpha val="40000"/>
                      </a:prstClr>
                    </a:outerShdw>
                  </a:effectLst>
                  <a:latin typeface="Hanwha L" panose="02020503020101020101" pitchFamily="18" charset="-127"/>
                  <a:ea typeface="Hanwha L" panose="02020503020101020101" pitchFamily="18" charset="-127"/>
                </a:rPr>
                <a:t>Q </a:t>
              </a:r>
              <a:r>
                <a:rPr lang="fr-FR" sz="6600" b="1" dirty="0" err="1">
                  <a:solidFill>
                    <a:prstClr val="white"/>
                  </a:solidFill>
                  <a:effectLst>
                    <a:outerShdw blurRad="63500" dist="38100" dir="5400000" sx="102000" sy="102000" algn="t" rotWithShape="0">
                      <a:prstClr val="black">
                        <a:alpha val="40000"/>
                      </a:prstClr>
                    </a:outerShdw>
                  </a:effectLst>
                  <a:latin typeface="Hanwha L" panose="02020503020101020101" pitchFamily="18" charset="-127"/>
                  <a:ea typeface="Hanwha L" panose="02020503020101020101" pitchFamily="18" charset="-127"/>
                </a:rPr>
                <a:t>Series</a:t>
              </a:r>
              <a:endParaRPr lang="fr-FR" sz="6600" b="1" dirty="0">
                <a:solidFill>
                  <a:prstClr val="white"/>
                </a:solidFill>
                <a:effectLst>
                  <a:outerShdw blurRad="63500" dist="38100" dir="5400000" sx="102000" sy="102000" algn="t" rotWithShape="0">
                    <a:prstClr val="black">
                      <a:alpha val="40000"/>
                    </a:prstClr>
                  </a:outerShdw>
                </a:effectLst>
                <a:latin typeface="Hanwha L" panose="02020503020101020101" pitchFamily="18" charset="-127"/>
                <a:ea typeface="Hanwha L" panose="02020503020101020101" pitchFamily="18" charset="-127"/>
              </a:endParaRPr>
            </a:p>
            <a:p>
              <a:pPr algn="ctr" defTabSz="1371600">
                <a:defRPr/>
              </a:pPr>
              <a:endPar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Qualité Vidéo</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Fonctionnalités Essentielles</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Caméras Compactes</a:t>
              </a:r>
            </a:p>
          </p:txBody>
        </p:sp>
      </p:grpSp>
      <p:grpSp>
        <p:nvGrpSpPr>
          <p:cNvPr id="74" name="Groupe 73">
            <a:extLst>
              <a:ext uri="{FF2B5EF4-FFF2-40B4-BE49-F238E27FC236}">
                <a16:creationId xmlns:a16="http://schemas.microsoft.com/office/drawing/2014/main" id="{5F47A72D-7675-44CF-AC4B-CEF1FF00DC6E}"/>
              </a:ext>
            </a:extLst>
          </p:cNvPr>
          <p:cNvGrpSpPr/>
          <p:nvPr/>
        </p:nvGrpSpPr>
        <p:grpSpPr>
          <a:xfrm>
            <a:off x="-11855249" y="12718"/>
            <a:ext cx="17527605" cy="10287000"/>
            <a:chOff x="-832946" y="488946"/>
            <a:chExt cx="11685070" cy="6858000"/>
          </a:xfrm>
        </p:grpSpPr>
        <p:grpSp>
          <p:nvGrpSpPr>
            <p:cNvPr id="39" name="Groupe 38">
              <a:extLst>
                <a:ext uri="{FF2B5EF4-FFF2-40B4-BE49-F238E27FC236}">
                  <a16:creationId xmlns:a16="http://schemas.microsoft.com/office/drawing/2014/main" id="{222259B3-8332-4C66-B08C-A4A1C67152D2}"/>
                </a:ext>
              </a:extLst>
            </p:cNvPr>
            <p:cNvGrpSpPr/>
            <p:nvPr/>
          </p:nvGrpSpPr>
          <p:grpSpPr>
            <a:xfrm>
              <a:off x="-832946" y="488946"/>
              <a:ext cx="11685070" cy="6858000"/>
              <a:chOff x="-1385737" y="0"/>
              <a:chExt cx="11685070" cy="6858000"/>
            </a:xfrm>
            <a:solidFill>
              <a:srgbClr val="F7A26D"/>
            </a:solidFill>
            <a:effectLst>
              <a:outerShdw blurRad="254000" dist="88900" algn="l" rotWithShape="0">
                <a:prstClr val="black">
                  <a:alpha val="51000"/>
                </a:prstClr>
              </a:outerShdw>
            </a:effectLst>
          </p:grpSpPr>
          <p:grpSp>
            <p:nvGrpSpPr>
              <p:cNvPr id="33" name="Groupe 32">
                <a:extLst>
                  <a:ext uri="{FF2B5EF4-FFF2-40B4-BE49-F238E27FC236}">
                    <a16:creationId xmlns:a16="http://schemas.microsoft.com/office/drawing/2014/main" id="{6F2EB207-B1A3-4D93-9A5C-36FE73B334C6}"/>
                  </a:ext>
                </a:extLst>
              </p:cNvPr>
              <p:cNvGrpSpPr/>
              <p:nvPr/>
            </p:nvGrpSpPr>
            <p:grpSpPr>
              <a:xfrm>
                <a:off x="9433631" y="2158465"/>
                <a:ext cx="865702" cy="1270534"/>
                <a:chOff x="9433631" y="2793733"/>
                <a:chExt cx="865702" cy="1270534"/>
              </a:xfrm>
              <a:grpFill/>
            </p:grpSpPr>
            <p:sp>
              <p:nvSpPr>
                <p:cNvPr id="23" name="Rectangle : avec coins arrondis en haut 22">
                  <a:extLst>
                    <a:ext uri="{FF2B5EF4-FFF2-40B4-BE49-F238E27FC236}">
                      <a16:creationId xmlns:a16="http://schemas.microsoft.com/office/drawing/2014/main" id="{E1027342-829C-46EB-9677-0EC15F26F928}"/>
                    </a:ext>
                  </a:extLst>
                </p:cNvPr>
                <p:cNvSpPr/>
                <p:nvPr/>
              </p:nvSpPr>
              <p:spPr>
                <a:xfrm rot="5400000">
                  <a:off x="9254992" y="3019926"/>
                  <a:ext cx="1270534" cy="81814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24" name="ZoneTexte 23">
                  <a:extLst>
                    <a:ext uri="{FF2B5EF4-FFF2-40B4-BE49-F238E27FC236}">
                      <a16:creationId xmlns:a16="http://schemas.microsoft.com/office/drawing/2014/main" id="{73F59DEC-2DB7-45E4-9A79-95971C527461}"/>
                    </a:ext>
                  </a:extLst>
                </p:cNvPr>
                <p:cNvSpPr txBox="1"/>
                <p:nvPr/>
              </p:nvSpPr>
              <p:spPr>
                <a:xfrm>
                  <a:off x="9433631" y="3105834"/>
                  <a:ext cx="818148" cy="615553"/>
                </a:xfrm>
                <a:prstGeom prst="rect">
                  <a:avLst/>
                </a:prstGeom>
                <a:grpFill/>
              </p:spPr>
              <p:txBody>
                <a:bodyPr wrap="square" rtlCol="0">
                  <a:spAutoFit/>
                </a:bodyPr>
                <a:lstStyle/>
                <a:p>
                  <a:pPr algn="ctr" defTabSz="1371600">
                    <a:defRPr/>
                  </a:pPr>
                  <a:r>
                    <a:rPr lang="fr-FR" sz="5400" dirty="0">
                      <a:solidFill>
                        <a:prstClr val="white"/>
                      </a:solidFill>
                      <a:effectLst>
                        <a:outerShdw blurRad="50800" dist="38100" dir="5400000" algn="t" rotWithShape="0">
                          <a:prstClr val="black">
                            <a:alpha val="40000"/>
                          </a:prstClr>
                        </a:outerShdw>
                      </a:effectLst>
                      <a:latin typeface="Hanwha B" panose="02020503020101020101" pitchFamily="18" charset="-127"/>
                      <a:ea typeface="Hanwha B" panose="02020503020101020101" pitchFamily="18" charset="-127"/>
                    </a:rPr>
                    <a:t>X</a:t>
                  </a:r>
                </a:p>
              </p:txBody>
            </p:sp>
          </p:grpSp>
          <p:sp>
            <p:nvSpPr>
              <p:cNvPr id="22" name="Rectangle 21">
                <a:extLst>
                  <a:ext uri="{FF2B5EF4-FFF2-40B4-BE49-F238E27FC236}">
                    <a16:creationId xmlns:a16="http://schemas.microsoft.com/office/drawing/2014/main" id="{6EAA2FC0-0278-40C1-94EA-25AB7B67FDDE}"/>
                  </a:ext>
                </a:extLst>
              </p:cNvPr>
              <p:cNvSpPr/>
              <p:nvPr/>
            </p:nvSpPr>
            <p:spPr>
              <a:xfrm>
                <a:off x="-1385737" y="0"/>
                <a:ext cx="108669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grpSp>
        <p:sp>
          <p:nvSpPr>
            <p:cNvPr id="68" name="ZoneTexte 67">
              <a:extLst>
                <a:ext uri="{FF2B5EF4-FFF2-40B4-BE49-F238E27FC236}">
                  <a16:creationId xmlns:a16="http://schemas.microsoft.com/office/drawing/2014/main" id="{95780CB4-345B-4C93-94BD-289DB4E666E9}"/>
                </a:ext>
              </a:extLst>
            </p:cNvPr>
            <p:cNvSpPr txBox="1"/>
            <p:nvPr/>
          </p:nvSpPr>
          <p:spPr>
            <a:xfrm>
              <a:off x="3081483" y="3501808"/>
              <a:ext cx="6564302" cy="1969770"/>
            </a:xfrm>
            <a:prstGeom prst="rect">
              <a:avLst/>
            </a:prstGeom>
            <a:noFill/>
          </p:spPr>
          <p:txBody>
            <a:bodyPr wrap="square" rtlCol="0">
              <a:spAutoFit/>
            </a:bodyPr>
            <a:lstStyle/>
            <a:p>
              <a:pPr algn="ctr" defTabSz="1371600">
                <a:defRPr/>
              </a:pPr>
              <a:r>
                <a:rPr lang="fr-FR" sz="6600" b="1" dirty="0">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rPr>
                <a:t>X </a:t>
              </a:r>
              <a:r>
                <a:rPr lang="fr-FR" sz="6600" b="1" dirty="0" err="1">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rPr>
                <a:t>Series</a:t>
              </a:r>
              <a:endParaRPr lang="fr-FR" sz="6600" b="1" dirty="0">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endParaRPr>
            </a:p>
            <a:p>
              <a:pPr algn="ctr" defTabSz="1371600">
                <a:defRPr/>
              </a:pPr>
              <a:endPar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Performances </a:t>
              </a:r>
              <a:r>
                <a:rPr lang="fr-FR"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eXtremes</a:t>
              </a:r>
              <a:endPar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Analyse Intelligente de haut niveau</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Cybersécurité dernière génération</a:t>
              </a:r>
            </a:p>
          </p:txBody>
        </p:sp>
        <p:grpSp>
          <p:nvGrpSpPr>
            <p:cNvPr id="72" name="Groupe 71">
              <a:extLst>
                <a:ext uri="{FF2B5EF4-FFF2-40B4-BE49-F238E27FC236}">
                  <a16:creationId xmlns:a16="http://schemas.microsoft.com/office/drawing/2014/main" id="{D1B88A3B-3CF9-4709-BDAE-98FEBAC9A654}"/>
                </a:ext>
              </a:extLst>
            </p:cNvPr>
            <p:cNvGrpSpPr/>
            <p:nvPr/>
          </p:nvGrpSpPr>
          <p:grpSpPr>
            <a:xfrm>
              <a:off x="3027803" y="865967"/>
              <a:ext cx="5865259" cy="3028476"/>
              <a:chOff x="5738546" y="350243"/>
              <a:chExt cx="5865259" cy="3028476"/>
            </a:xfrm>
          </p:grpSpPr>
          <p:pic>
            <p:nvPicPr>
              <p:cNvPr id="69" name="그림 105">
                <a:extLst>
                  <a:ext uri="{FF2B5EF4-FFF2-40B4-BE49-F238E27FC236}">
                    <a16:creationId xmlns:a16="http://schemas.microsoft.com/office/drawing/2014/main" id="{7F3DB728-C435-4333-87C6-09E1F8E525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9297" y="468334"/>
                <a:ext cx="5294508" cy="2238576"/>
              </a:xfrm>
              <a:prstGeom prst="rect">
                <a:avLst/>
              </a:prstGeom>
            </p:spPr>
          </p:pic>
          <p:pic>
            <p:nvPicPr>
              <p:cNvPr id="10" name="Image 9">
                <a:extLst>
                  <a:ext uri="{FF2B5EF4-FFF2-40B4-BE49-F238E27FC236}">
                    <a16:creationId xmlns:a16="http://schemas.microsoft.com/office/drawing/2014/main" id="{C5EDB259-7B9E-4725-AE45-A1681273D35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738546" y="350243"/>
                <a:ext cx="2094234" cy="2094234"/>
              </a:xfrm>
              <a:prstGeom prst="rect">
                <a:avLst/>
              </a:prstGeom>
            </p:spPr>
          </p:pic>
          <p:pic>
            <p:nvPicPr>
              <p:cNvPr id="71" name="Image 70">
                <a:extLst>
                  <a:ext uri="{FF2B5EF4-FFF2-40B4-BE49-F238E27FC236}">
                    <a16:creationId xmlns:a16="http://schemas.microsoft.com/office/drawing/2014/main" id="{C7FC31A2-6915-42DB-8C38-71765CA63F3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43981" y="684056"/>
                <a:ext cx="2694663" cy="2694663"/>
              </a:xfrm>
              <a:prstGeom prst="rect">
                <a:avLst/>
              </a:prstGeom>
            </p:spPr>
          </p:pic>
        </p:grpSp>
      </p:grpSp>
      <p:grpSp>
        <p:nvGrpSpPr>
          <p:cNvPr id="67" name="Groupe 66">
            <a:extLst>
              <a:ext uri="{FF2B5EF4-FFF2-40B4-BE49-F238E27FC236}">
                <a16:creationId xmlns:a16="http://schemas.microsoft.com/office/drawing/2014/main" id="{11C42ABA-79D2-4AAF-86A0-1BEA735680C1}"/>
              </a:ext>
            </a:extLst>
          </p:cNvPr>
          <p:cNvGrpSpPr/>
          <p:nvPr/>
        </p:nvGrpSpPr>
        <p:grpSpPr>
          <a:xfrm>
            <a:off x="-13780599" y="17075"/>
            <a:ext cx="17527605" cy="10287000"/>
            <a:chOff x="849261" y="-32804"/>
            <a:chExt cx="11685070" cy="6858000"/>
          </a:xfrm>
        </p:grpSpPr>
        <p:grpSp>
          <p:nvGrpSpPr>
            <p:cNvPr id="57" name="Groupe 56">
              <a:extLst>
                <a:ext uri="{FF2B5EF4-FFF2-40B4-BE49-F238E27FC236}">
                  <a16:creationId xmlns:a16="http://schemas.microsoft.com/office/drawing/2014/main" id="{55CC59EF-0F67-47CB-A467-FB596391900D}"/>
                </a:ext>
              </a:extLst>
            </p:cNvPr>
            <p:cNvGrpSpPr/>
            <p:nvPr/>
          </p:nvGrpSpPr>
          <p:grpSpPr>
            <a:xfrm>
              <a:off x="849261" y="-32804"/>
              <a:ext cx="11685070" cy="6858000"/>
              <a:chOff x="-2812983" y="-1"/>
              <a:chExt cx="11685070" cy="6858000"/>
            </a:xfrm>
            <a:solidFill>
              <a:srgbClr val="F58845"/>
            </a:solidFill>
            <a:effectLst>
              <a:outerShdw blurRad="254000" dist="88900" algn="l" rotWithShape="0">
                <a:prstClr val="black">
                  <a:alpha val="51000"/>
                </a:prstClr>
              </a:outerShdw>
            </a:effectLst>
          </p:grpSpPr>
          <p:sp>
            <p:nvSpPr>
              <p:cNvPr id="58" name="Rectangle 57">
                <a:extLst>
                  <a:ext uri="{FF2B5EF4-FFF2-40B4-BE49-F238E27FC236}">
                    <a16:creationId xmlns:a16="http://schemas.microsoft.com/office/drawing/2014/main" id="{6AB3A8BC-74AA-4B3C-A233-FAD544A89D77}"/>
                  </a:ext>
                </a:extLst>
              </p:cNvPr>
              <p:cNvSpPr/>
              <p:nvPr/>
            </p:nvSpPr>
            <p:spPr>
              <a:xfrm>
                <a:off x="-2812983" y="-1"/>
                <a:ext cx="108669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grpSp>
            <p:nvGrpSpPr>
              <p:cNvPr id="59" name="Groupe 58">
                <a:extLst>
                  <a:ext uri="{FF2B5EF4-FFF2-40B4-BE49-F238E27FC236}">
                    <a16:creationId xmlns:a16="http://schemas.microsoft.com/office/drawing/2014/main" id="{E505C8DC-55AB-42F4-A9BD-464BE0149C05}"/>
                  </a:ext>
                </a:extLst>
              </p:cNvPr>
              <p:cNvGrpSpPr/>
              <p:nvPr/>
            </p:nvGrpSpPr>
            <p:grpSpPr>
              <a:xfrm>
                <a:off x="8053939" y="1523198"/>
                <a:ext cx="818148" cy="1270534"/>
                <a:chOff x="8053939" y="2793732"/>
                <a:chExt cx="818148" cy="1270534"/>
              </a:xfrm>
              <a:grpFill/>
            </p:grpSpPr>
            <p:sp>
              <p:nvSpPr>
                <p:cNvPr id="60" name="Rectangle : avec coins arrondis en haut 59">
                  <a:extLst>
                    <a:ext uri="{FF2B5EF4-FFF2-40B4-BE49-F238E27FC236}">
                      <a16:creationId xmlns:a16="http://schemas.microsoft.com/office/drawing/2014/main" id="{C55C5BF0-E408-4427-BC4F-7EC4621D877C}"/>
                    </a:ext>
                  </a:extLst>
                </p:cNvPr>
                <p:cNvSpPr/>
                <p:nvPr/>
              </p:nvSpPr>
              <p:spPr>
                <a:xfrm rot="5400000">
                  <a:off x="7827746" y="3019925"/>
                  <a:ext cx="1270534" cy="81814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61" name="ZoneTexte 60">
                  <a:extLst>
                    <a:ext uri="{FF2B5EF4-FFF2-40B4-BE49-F238E27FC236}">
                      <a16:creationId xmlns:a16="http://schemas.microsoft.com/office/drawing/2014/main" id="{EAE26218-DB6A-4CAF-A149-F2B1C88FB15C}"/>
                    </a:ext>
                  </a:extLst>
                </p:cNvPr>
                <p:cNvSpPr txBox="1"/>
                <p:nvPr/>
              </p:nvSpPr>
              <p:spPr>
                <a:xfrm>
                  <a:off x="8053939" y="3105833"/>
                  <a:ext cx="818148" cy="615553"/>
                </a:xfrm>
                <a:prstGeom prst="rect">
                  <a:avLst/>
                </a:prstGeom>
                <a:grpFill/>
              </p:spPr>
              <p:txBody>
                <a:bodyPr wrap="square" rtlCol="0">
                  <a:spAutoFit/>
                </a:bodyPr>
                <a:lstStyle/>
                <a:p>
                  <a:pPr algn="ctr" defTabSz="1371600">
                    <a:defRPr/>
                  </a:pPr>
                  <a:r>
                    <a:rPr lang="fr-FR" sz="5400" dirty="0">
                      <a:solidFill>
                        <a:prstClr val="white"/>
                      </a:solidFill>
                      <a:effectLst>
                        <a:outerShdw blurRad="50800" dist="38100" dir="5400000" algn="t" rotWithShape="0">
                          <a:prstClr val="black">
                            <a:alpha val="40000"/>
                          </a:prstClr>
                        </a:outerShdw>
                      </a:effectLst>
                      <a:latin typeface="Hanwha B" panose="02020503020101020101" pitchFamily="18" charset="-127"/>
                      <a:ea typeface="Hanwha B" panose="02020503020101020101" pitchFamily="18" charset="-127"/>
                    </a:rPr>
                    <a:t>P</a:t>
                  </a:r>
                </a:p>
              </p:txBody>
            </p:sp>
          </p:grpSp>
        </p:grpSp>
        <p:grpSp>
          <p:nvGrpSpPr>
            <p:cNvPr id="62" name="Groupe 61">
              <a:extLst>
                <a:ext uri="{FF2B5EF4-FFF2-40B4-BE49-F238E27FC236}">
                  <a16:creationId xmlns:a16="http://schemas.microsoft.com/office/drawing/2014/main" id="{2770A529-6F0F-43F6-BFF8-7317050211B5}"/>
                </a:ext>
              </a:extLst>
            </p:cNvPr>
            <p:cNvGrpSpPr/>
            <p:nvPr/>
          </p:nvGrpSpPr>
          <p:grpSpPr>
            <a:xfrm>
              <a:off x="4660315" y="112050"/>
              <a:ext cx="6297899" cy="2986503"/>
              <a:chOff x="4457366" y="3579246"/>
              <a:chExt cx="6297899" cy="2986503"/>
            </a:xfrm>
          </p:grpSpPr>
          <p:pic>
            <p:nvPicPr>
              <p:cNvPr id="63" name="그림 104">
                <a:extLst>
                  <a:ext uri="{FF2B5EF4-FFF2-40B4-BE49-F238E27FC236}">
                    <a16:creationId xmlns:a16="http://schemas.microsoft.com/office/drawing/2014/main" id="{15F50683-F3DD-49AF-9531-AD336EF102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7366" y="3786345"/>
                <a:ext cx="5716517" cy="2208652"/>
              </a:xfrm>
              <a:prstGeom prst="rect">
                <a:avLst/>
              </a:prstGeom>
            </p:spPr>
          </p:pic>
          <p:pic>
            <p:nvPicPr>
              <p:cNvPr id="64" name="Image 63">
                <a:extLst>
                  <a:ext uri="{FF2B5EF4-FFF2-40B4-BE49-F238E27FC236}">
                    <a16:creationId xmlns:a16="http://schemas.microsoft.com/office/drawing/2014/main" id="{5FFC7EAE-8162-4B01-88B4-2610C99489C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094818" y="3905302"/>
                <a:ext cx="2660447" cy="2660447"/>
              </a:xfrm>
              <a:prstGeom prst="rect">
                <a:avLst/>
              </a:prstGeom>
            </p:spPr>
          </p:pic>
          <p:pic>
            <p:nvPicPr>
              <p:cNvPr id="65" name="Image 64">
                <a:extLst>
                  <a:ext uri="{FF2B5EF4-FFF2-40B4-BE49-F238E27FC236}">
                    <a16:creationId xmlns:a16="http://schemas.microsoft.com/office/drawing/2014/main" id="{49159200-D582-4004-A0D8-9B35A049C000}"/>
                  </a:ext>
                </a:extLst>
              </p:cNvPr>
              <p:cNvPicPr>
                <a:picLocks noChangeAspect="1"/>
              </p:cNvPicPr>
              <p:nvPr/>
            </p:nvPicPr>
            <p:blipFill>
              <a:blip r:embed="rId15"/>
              <a:stretch>
                <a:fillRect/>
              </a:stretch>
            </p:blipFill>
            <p:spPr>
              <a:xfrm>
                <a:off x="6626301" y="3579246"/>
                <a:ext cx="3692200" cy="2820173"/>
              </a:xfrm>
              <a:prstGeom prst="rect">
                <a:avLst/>
              </a:prstGeom>
            </p:spPr>
          </p:pic>
        </p:grpSp>
        <p:sp>
          <p:nvSpPr>
            <p:cNvPr id="66" name="ZoneTexte 65">
              <a:extLst>
                <a:ext uri="{FF2B5EF4-FFF2-40B4-BE49-F238E27FC236}">
                  <a16:creationId xmlns:a16="http://schemas.microsoft.com/office/drawing/2014/main" id="{E9FA5FD2-9CC5-4405-B76C-6BA6FD58985C}"/>
                </a:ext>
              </a:extLst>
            </p:cNvPr>
            <p:cNvSpPr txBox="1"/>
            <p:nvPr/>
          </p:nvSpPr>
          <p:spPr>
            <a:xfrm>
              <a:off x="4770905" y="2991893"/>
              <a:ext cx="6564302" cy="1969770"/>
            </a:xfrm>
            <a:prstGeom prst="rect">
              <a:avLst/>
            </a:prstGeom>
            <a:noFill/>
          </p:spPr>
          <p:txBody>
            <a:bodyPr wrap="square" rtlCol="0">
              <a:spAutoFit/>
            </a:bodyPr>
            <a:lstStyle/>
            <a:p>
              <a:pPr algn="ctr" defTabSz="1371600">
                <a:defRPr/>
              </a:pPr>
              <a:r>
                <a:rPr lang="fr-FR" sz="6600" b="1" dirty="0">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rPr>
                <a:t>P </a:t>
              </a:r>
              <a:r>
                <a:rPr lang="fr-FR" sz="6600" b="1" dirty="0" err="1">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rPr>
                <a:t>Series</a:t>
              </a:r>
              <a:endParaRPr lang="fr-FR" sz="6600" b="1" dirty="0">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endParaRPr>
            </a:p>
            <a:p>
              <a:pPr algn="ctr" defTabSz="1371600">
                <a:defRPr/>
              </a:pPr>
              <a:endPar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1371600">
                <a:defRPr/>
              </a:pPr>
              <a:r>
                <a:rPr lang="fr-FR"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Multicapteur</a:t>
              </a: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 Premium</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Analyse IA haut de gamme</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Design Innovant</a:t>
              </a:r>
            </a:p>
          </p:txBody>
        </p:sp>
      </p:grpSp>
      <p:grpSp>
        <p:nvGrpSpPr>
          <p:cNvPr id="16" name="Groupe 15">
            <a:extLst>
              <a:ext uri="{FF2B5EF4-FFF2-40B4-BE49-F238E27FC236}">
                <a16:creationId xmlns:a16="http://schemas.microsoft.com/office/drawing/2014/main" id="{1D4F4637-61FB-436F-A24A-C8D5C0CDE746}"/>
              </a:ext>
            </a:extLst>
          </p:cNvPr>
          <p:cNvGrpSpPr/>
          <p:nvPr/>
        </p:nvGrpSpPr>
        <p:grpSpPr>
          <a:xfrm>
            <a:off x="-15641583" y="22540"/>
            <a:ext cx="17527605" cy="10287000"/>
            <a:chOff x="-641234" y="-342900"/>
            <a:chExt cx="11685070" cy="6858000"/>
          </a:xfrm>
        </p:grpSpPr>
        <p:grpSp>
          <p:nvGrpSpPr>
            <p:cNvPr id="37" name="Groupe 36">
              <a:extLst>
                <a:ext uri="{FF2B5EF4-FFF2-40B4-BE49-F238E27FC236}">
                  <a16:creationId xmlns:a16="http://schemas.microsoft.com/office/drawing/2014/main" id="{5935FAD6-43C2-4662-BE0D-7356F45A0F7E}"/>
                </a:ext>
              </a:extLst>
            </p:cNvPr>
            <p:cNvGrpSpPr/>
            <p:nvPr/>
          </p:nvGrpSpPr>
          <p:grpSpPr>
            <a:xfrm>
              <a:off x="-641234" y="-342900"/>
              <a:ext cx="11685070" cy="6858000"/>
              <a:chOff x="-4142873" y="0"/>
              <a:chExt cx="11685070" cy="6858000"/>
            </a:xfrm>
            <a:effectLst>
              <a:outerShdw blurRad="254000" dist="88900" algn="l" rotWithShape="0">
                <a:prstClr val="black">
                  <a:alpha val="51000"/>
                </a:prstClr>
              </a:outerShdw>
            </a:effectLst>
          </p:grpSpPr>
          <p:sp>
            <p:nvSpPr>
              <p:cNvPr id="30" name="Rectangle 29">
                <a:extLst>
                  <a:ext uri="{FF2B5EF4-FFF2-40B4-BE49-F238E27FC236}">
                    <a16:creationId xmlns:a16="http://schemas.microsoft.com/office/drawing/2014/main" id="{21D80D0C-1FE8-438B-B04D-3D319501AD42}"/>
                  </a:ext>
                </a:extLst>
              </p:cNvPr>
              <p:cNvSpPr/>
              <p:nvPr/>
            </p:nvSpPr>
            <p:spPr>
              <a:xfrm>
                <a:off x="-4142873" y="0"/>
                <a:ext cx="10866922" cy="6858000"/>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dirty="0">
                  <a:solidFill>
                    <a:prstClr val="white"/>
                  </a:solidFill>
                  <a:latin typeface="Calibri" panose="020F0502020204030204"/>
                </a:endParaRPr>
              </a:p>
            </p:txBody>
          </p:sp>
          <p:grpSp>
            <p:nvGrpSpPr>
              <p:cNvPr id="35" name="Groupe 34">
                <a:extLst>
                  <a:ext uri="{FF2B5EF4-FFF2-40B4-BE49-F238E27FC236}">
                    <a16:creationId xmlns:a16="http://schemas.microsoft.com/office/drawing/2014/main" id="{2B343E06-4AD2-42EF-8944-CF8DF8023A04}"/>
                  </a:ext>
                </a:extLst>
              </p:cNvPr>
              <p:cNvGrpSpPr/>
              <p:nvPr/>
            </p:nvGrpSpPr>
            <p:grpSpPr>
              <a:xfrm>
                <a:off x="6724049" y="887930"/>
                <a:ext cx="818148" cy="1270534"/>
                <a:chOff x="6724049" y="2793733"/>
                <a:chExt cx="818148" cy="1270534"/>
              </a:xfrm>
              <a:solidFill>
                <a:srgbClr val="F37321"/>
              </a:solidFill>
            </p:grpSpPr>
            <p:sp>
              <p:nvSpPr>
                <p:cNvPr id="31" name="Rectangle : avec coins arrondis en haut 30">
                  <a:extLst>
                    <a:ext uri="{FF2B5EF4-FFF2-40B4-BE49-F238E27FC236}">
                      <a16:creationId xmlns:a16="http://schemas.microsoft.com/office/drawing/2014/main" id="{D3BB5EF8-CA94-4B5C-B378-82031E2C6A39}"/>
                    </a:ext>
                  </a:extLst>
                </p:cNvPr>
                <p:cNvSpPr/>
                <p:nvPr/>
              </p:nvSpPr>
              <p:spPr>
                <a:xfrm rot="5400000">
                  <a:off x="6497856" y="3019926"/>
                  <a:ext cx="1270534" cy="81814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32" name="ZoneTexte 31">
                  <a:extLst>
                    <a:ext uri="{FF2B5EF4-FFF2-40B4-BE49-F238E27FC236}">
                      <a16:creationId xmlns:a16="http://schemas.microsoft.com/office/drawing/2014/main" id="{1E721F1C-6DD0-4705-9723-B028F92B2F36}"/>
                    </a:ext>
                  </a:extLst>
                </p:cNvPr>
                <p:cNvSpPr txBox="1"/>
                <p:nvPr/>
              </p:nvSpPr>
              <p:spPr>
                <a:xfrm>
                  <a:off x="6724049" y="3105834"/>
                  <a:ext cx="818148" cy="615553"/>
                </a:xfrm>
                <a:prstGeom prst="rect">
                  <a:avLst/>
                </a:prstGeom>
                <a:grpFill/>
              </p:spPr>
              <p:txBody>
                <a:bodyPr wrap="square" rtlCol="0">
                  <a:spAutoFit/>
                </a:bodyPr>
                <a:lstStyle/>
                <a:p>
                  <a:pPr algn="ctr" defTabSz="1371600">
                    <a:defRPr/>
                  </a:pPr>
                  <a:r>
                    <a:rPr lang="fr-FR" sz="5400" dirty="0">
                      <a:solidFill>
                        <a:prstClr val="white"/>
                      </a:solidFill>
                      <a:effectLst>
                        <a:outerShdw blurRad="50800" dist="38100" dir="5400000" algn="t" rotWithShape="0">
                          <a:prstClr val="black">
                            <a:alpha val="40000"/>
                          </a:prstClr>
                        </a:outerShdw>
                      </a:effectLst>
                      <a:latin typeface="Hanwha B" panose="02020503020101020101" pitchFamily="18" charset="-127"/>
                      <a:ea typeface="Hanwha B" panose="02020503020101020101" pitchFamily="18" charset="-127"/>
                    </a:rPr>
                    <a:t>T</a:t>
                  </a:r>
                </a:p>
              </p:txBody>
            </p:sp>
          </p:grpSp>
        </p:grpSp>
        <p:grpSp>
          <p:nvGrpSpPr>
            <p:cNvPr id="13" name="Groupe 12">
              <a:extLst>
                <a:ext uri="{FF2B5EF4-FFF2-40B4-BE49-F238E27FC236}">
                  <a16:creationId xmlns:a16="http://schemas.microsoft.com/office/drawing/2014/main" id="{07A90FEE-FB46-414E-A4E1-766EFDE70958}"/>
                </a:ext>
              </a:extLst>
            </p:cNvPr>
            <p:cNvGrpSpPr/>
            <p:nvPr/>
          </p:nvGrpSpPr>
          <p:grpSpPr>
            <a:xfrm>
              <a:off x="3535505" y="131557"/>
              <a:ext cx="6143298" cy="2466200"/>
              <a:chOff x="3535505" y="131557"/>
              <a:chExt cx="6143298" cy="2466200"/>
            </a:xfrm>
          </p:grpSpPr>
          <p:pic>
            <p:nvPicPr>
              <p:cNvPr id="8" name="Image 7">
                <a:extLst>
                  <a:ext uri="{FF2B5EF4-FFF2-40B4-BE49-F238E27FC236}">
                    <a16:creationId xmlns:a16="http://schemas.microsoft.com/office/drawing/2014/main" id="{CF79A3E7-469E-4B1D-961B-5B0CC551780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3535505" y="552280"/>
                <a:ext cx="1835781" cy="1835781"/>
              </a:xfrm>
              <a:prstGeom prst="rect">
                <a:avLst/>
              </a:prstGeom>
            </p:spPr>
          </p:pic>
          <p:pic>
            <p:nvPicPr>
              <p:cNvPr id="14" name="Image 13">
                <a:extLst>
                  <a:ext uri="{FF2B5EF4-FFF2-40B4-BE49-F238E27FC236}">
                    <a16:creationId xmlns:a16="http://schemas.microsoft.com/office/drawing/2014/main" id="{7AF6910E-F71C-4AF3-9CEB-F97A268786E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4171988" y="131557"/>
                <a:ext cx="2466200" cy="2466200"/>
              </a:xfrm>
              <a:prstGeom prst="rect">
                <a:avLst/>
              </a:prstGeom>
            </p:spPr>
          </p:pic>
          <p:pic>
            <p:nvPicPr>
              <p:cNvPr id="51" name="그림 103">
                <a:extLst>
                  <a:ext uri="{FF2B5EF4-FFF2-40B4-BE49-F238E27FC236}">
                    <a16:creationId xmlns:a16="http://schemas.microsoft.com/office/drawing/2014/main" id="{A5890F4D-5C50-4656-9C10-2C55712C50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06199" y="376946"/>
                <a:ext cx="4072604" cy="1729918"/>
              </a:xfrm>
              <a:prstGeom prst="rect">
                <a:avLst/>
              </a:prstGeom>
            </p:spPr>
          </p:pic>
        </p:grpSp>
        <p:sp>
          <p:nvSpPr>
            <p:cNvPr id="52" name="ZoneTexte 51">
              <a:extLst>
                <a:ext uri="{FF2B5EF4-FFF2-40B4-BE49-F238E27FC236}">
                  <a16:creationId xmlns:a16="http://schemas.microsoft.com/office/drawing/2014/main" id="{1F2AC456-C71F-47A2-823E-1AA462F879A2}"/>
                </a:ext>
              </a:extLst>
            </p:cNvPr>
            <p:cNvSpPr txBox="1"/>
            <p:nvPr/>
          </p:nvSpPr>
          <p:spPr>
            <a:xfrm>
              <a:off x="3370694" y="2681282"/>
              <a:ext cx="6564302" cy="1969770"/>
            </a:xfrm>
            <a:prstGeom prst="rect">
              <a:avLst/>
            </a:prstGeom>
            <a:noFill/>
          </p:spPr>
          <p:txBody>
            <a:bodyPr wrap="square" rtlCol="0">
              <a:spAutoFit/>
            </a:bodyPr>
            <a:lstStyle/>
            <a:p>
              <a:pPr algn="ctr" defTabSz="1371600">
                <a:defRPr/>
              </a:pPr>
              <a:r>
                <a:rPr lang="fr-FR" sz="6600" b="1" dirty="0">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rPr>
                <a:t>T </a:t>
              </a:r>
              <a:r>
                <a:rPr lang="fr-FR" sz="6600" b="1" dirty="0" err="1">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rPr>
                <a:t>Series</a:t>
              </a:r>
              <a:endParaRPr lang="fr-FR" sz="6600" b="1" dirty="0">
                <a:solidFill>
                  <a:prstClr val="white"/>
                </a:solidFill>
                <a:effectLst>
                  <a:outerShdw blurRad="63500" dist="38100" dir="5400000" algn="t" rotWithShape="0">
                    <a:prstClr val="black">
                      <a:alpha val="40000"/>
                    </a:prstClr>
                  </a:outerShdw>
                </a:effectLst>
                <a:latin typeface="Hanwha L" panose="02020503020101020101" pitchFamily="18" charset="-127"/>
                <a:ea typeface="Hanwha L" panose="02020503020101020101" pitchFamily="18" charset="-127"/>
              </a:endParaRPr>
            </a:p>
            <a:p>
              <a:pPr algn="ctr" defTabSz="1371600">
                <a:defRPr/>
              </a:pPr>
              <a:endPar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Caméras Spécialisées</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Environnements spécifiques et critiques</a:t>
              </a:r>
            </a:p>
            <a:p>
              <a:pPr algn="ctr" defTabSz="1371600">
                <a:defRPr/>
              </a:pPr>
              <a:r>
                <a:rPr lang="fr-FR" sz="3000" b="1" dirty="0">
                  <a:solidFill>
                    <a:prstClr val="white"/>
                  </a:solidFill>
                  <a:latin typeface="Tahoma" panose="020B0604030504040204" pitchFamily="34" charset="0"/>
                  <a:ea typeface="Tahoma" panose="020B0604030504040204" pitchFamily="34" charset="0"/>
                  <a:cs typeface="Tahoma" panose="020B0604030504040204" pitchFamily="34" charset="0"/>
                </a:rPr>
                <a:t>Solutions Thermiques intelligentes</a:t>
              </a:r>
            </a:p>
          </p:txBody>
        </p:sp>
      </p:grpSp>
    </p:spTree>
    <p:extLst>
      <p:ext uri="{BB962C8B-B14F-4D97-AF65-F5344CB8AC3E}">
        <p14:creationId xmlns:p14="http://schemas.microsoft.com/office/powerpoint/2010/main" val="192358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25E-7 -3.33333E-6 L 0.51471 -3.33333E-6 " pathEditMode="relative" rAng="0" ptsTypes="AA">
                                      <p:cBhvr>
                                        <p:cTn id="6" dur="1250" fill="hold"/>
                                        <p:tgtEl>
                                          <p:spTgt spid="76"/>
                                        </p:tgtEl>
                                        <p:attrNameLst>
                                          <p:attrName>ppt_x</p:attrName>
                                          <p:attrName>ppt_y</p:attrName>
                                        </p:attrNameLst>
                                      </p:cBhvr>
                                      <p:rCtr x="25729"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4.16667E-7 2.59259E-6 L 0.51471 2.59259E-6 " pathEditMode="relative" rAng="0" ptsTypes="AA">
                                      <p:cBhvr>
                                        <p:cTn id="10" dur="1250" fill="hold"/>
                                        <p:tgtEl>
                                          <p:spTgt spid="74"/>
                                        </p:tgtEl>
                                        <p:attrNameLst>
                                          <p:attrName>ppt_x</p:attrName>
                                          <p:attrName>ppt_y</p:attrName>
                                        </p:attrNameLst>
                                      </p:cBhvr>
                                      <p:rCtr x="25729" y="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25E-6 -3.7037E-7 L 0.51471 -3.7037E-7 " pathEditMode="relative" rAng="0" ptsTypes="AA">
                                      <p:cBhvr>
                                        <p:cTn id="14" dur="1250" fill="hold"/>
                                        <p:tgtEl>
                                          <p:spTgt spid="67"/>
                                        </p:tgtEl>
                                        <p:attrNameLst>
                                          <p:attrName>ppt_x</p:attrName>
                                          <p:attrName>ppt_y</p:attrName>
                                        </p:attrNameLst>
                                      </p:cBhvr>
                                      <p:rCtr x="25742"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2.70833E-6 2.22222E-6 L 0.51472 2.22222E-6 " pathEditMode="relative" rAng="0" ptsTypes="AA">
                                      <p:cBhvr>
                                        <p:cTn id="18" dur="1250" fill="hold"/>
                                        <p:tgtEl>
                                          <p:spTgt spid="16"/>
                                        </p:tgtEl>
                                        <p:attrNameLst>
                                          <p:attrName>ppt_x</p:attrName>
                                          <p:attrName>ppt_y</p:attrName>
                                        </p:attrNameLst>
                                      </p:cBhvr>
                                      <p:rCtr x="257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au 27">
            <a:extLst>
              <a:ext uri="{FF2B5EF4-FFF2-40B4-BE49-F238E27FC236}">
                <a16:creationId xmlns:a16="http://schemas.microsoft.com/office/drawing/2014/main" id="{543F0AEC-2097-4A86-B83E-833C25D7B58F}"/>
              </a:ext>
            </a:extLst>
          </p:cNvPr>
          <p:cNvGraphicFramePr>
            <a:graphicFrameLocks noGrp="1"/>
          </p:cNvGraphicFramePr>
          <p:nvPr/>
        </p:nvGraphicFramePr>
        <p:xfrm>
          <a:off x="7344203" y="3115196"/>
          <a:ext cx="10482407" cy="4180550"/>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4180550">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
        <p:nvSpPr>
          <p:cNvPr id="29" name="Espace réservé du texte 8">
            <a:extLst>
              <a:ext uri="{FF2B5EF4-FFF2-40B4-BE49-F238E27FC236}">
                <a16:creationId xmlns:a16="http://schemas.microsoft.com/office/drawing/2014/main" id="{49A59522-3AB2-4739-AFC8-B0F614ED8EA1}"/>
              </a:ext>
            </a:extLst>
          </p:cNvPr>
          <p:cNvSpPr txBox="1">
            <a:spLocks/>
          </p:cNvSpPr>
          <p:nvPr/>
        </p:nvSpPr>
        <p:spPr>
          <a:xfrm>
            <a:off x="251123" y="501653"/>
            <a:ext cx="4472058" cy="720197"/>
          </a:xfrm>
          <a:prstGeom prst="rect">
            <a:avLst/>
          </a:prstGeom>
          <a:noFill/>
        </p:spPr>
        <p:txBody>
          <a:bodyPr vert="horz" wrap="none" lIns="137160" tIns="68580" rIns="137160" bIns="68580" rtlCol="0">
            <a:spAutoFit/>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fr-FR" sz="4200" b="1" dirty="0">
                <a:solidFill>
                  <a:srgbClr val="FF6600"/>
                </a:solidFill>
                <a:latin typeface="Tahoma" panose="020B0604030504040204" pitchFamily="34" charset="0"/>
                <a:ea typeface="Tahoma" panose="020B0604030504040204" pitchFamily="34" charset="0"/>
                <a:cs typeface="Tahoma" panose="020B0604030504040204" pitchFamily="34" charset="0"/>
              </a:rPr>
              <a:t>Les Gammes IA</a:t>
            </a:r>
          </a:p>
        </p:txBody>
      </p:sp>
      <p:sp>
        <p:nvSpPr>
          <p:cNvPr id="30" name="01_텍스트">
            <a:extLst>
              <a:ext uri="{FF2B5EF4-FFF2-40B4-BE49-F238E27FC236}">
                <a16:creationId xmlns:a16="http://schemas.microsoft.com/office/drawing/2014/main" id="{5F1A23B5-B845-4FCD-B4E6-B0AD4625E53B}"/>
              </a:ext>
            </a:extLst>
          </p:cNvPr>
          <p:cNvSpPr/>
          <p:nvPr/>
        </p:nvSpPr>
        <p:spPr>
          <a:xfrm>
            <a:off x="928631" y="1256495"/>
            <a:ext cx="12831144" cy="682366"/>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Hanwha L" panose="02020503020101020101" pitchFamily="18" charset="-127"/>
                <a:ea typeface="Hanwha L" panose="02020503020101020101" pitchFamily="18" charset="-127"/>
              </a:rPr>
              <a:t>Q IA </a:t>
            </a:r>
            <a:r>
              <a:rPr lang="fr-FR" altLang="ko-KR" sz="3600" b="1" dirty="0" err="1">
                <a:latin typeface="Hanwha L" panose="02020503020101020101" pitchFamily="18" charset="-127"/>
                <a:ea typeface="Hanwha L" panose="02020503020101020101" pitchFamily="18" charset="-127"/>
              </a:rPr>
              <a:t>Series</a:t>
            </a:r>
            <a:endParaRPr lang="en-US" altLang="ko-KR" sz="3600" b="1" dirty="0">
              <a:latin typeface="Hanwha L" panose="02020503020101020101" pitchFamily="18" charset="-127"/>
              <a:ea typeface="Hanwha L" panose="02020503020101020101" pitchFamily="18" charset="-127"/>
            </a:endParaRPr>
          </a:p>
        </p:txBody>
      </p:sp>
      <p:pic>
        <p:nvPicPr>
          <p:cNvPr id="31" name="Image 30">
            <a:extLst>
              <a:ext uri="{FF2B5EF4-FFF2-40B4-BE49-F238E27FC236}">
                <a16:creationId xmlns:a16="http://schemas.microsoft.com/office/drawing/2014/main" id="{16533BE4-9F6D-4946-BCF7-948439486144}"/>
              </a:ext>
            </a:extLst>
          </p:cNvPr>
          <p:cNvPicPr>
            <a:picLocks noChangeAspect="1"/>
          </p:cNvPicPr>
          <p:nvPr/>
        </p:nvPicPr>
        <p:blipFill>
          <a:blip r:embed="rId2"/>
          <a:stretch>
            <a:fillRect/>
          </a:stretch>
        </p:blipFill>
        <p:spPr>
          <a:xfrm>
            <a:off x="928631" y="2720591"/>
            <a:ext cx="5797799" cy="3182388"/>
          </a:xfrm>
          <a:prstGeom prst="rect">
            <a:avLst/>
          </a:prstGeom>
        </p:spPr>
      </p:pic>
      <p:pic>
        <p:nvPicPr>
          <p:cNvPr id="32" name="Image 31">
            <a:extLst>
              <a:ext uri="{FF2B5EF4-FFF2-40B4-BE49-F238E27FC236}">
                <a16:creationId xmlns:a16="http://schemas.microsoft.com/office/drawing/2014/main" id="{9263D2A0-9840-4C0F-99AF-F4515D9C89A9}"/>
              </a:ext>
            </a:extLst>
          </p:cNvPr>
          <p:cNvPicPr>
            <a:picLocks noChangeAspect="1"/>
          </p:cNvPicPr>
          <p:nvPr/>
        </p:nvPicPr>
        <p:blipFill>
          <a:blip r:embed="rId3"/>
          <a:stretch>
            <a:fillRect/>
          </a:stretch>
        </p:blipFill>
        <p:spPr>
          <a:xfrm>
            <a:off x="793046" y="6551129"/>
            <a:ext cx="5933384" cy="739241"/>
          </a:xfrm>
          <a:prstGeom prst="rect">
            <a:avLst/>
          </a:prstGeom>
        </p:spPr>
      </p:pic>
      <p:pic>
        <p:nvPicPr>
          <p:cNvPr id="33" name="Picture 7">
            <a:extLst>
              <a:ext uri="{FF2B5EF4-FFF2-40B4-BE49-F238E27FC236}">
                <a16:creationId xmlns:a16="http://schemas.microsoft.com/office/drawing/2014/main" id="{93993B6B-6CC6-426B-9854-5E71DA44DC43}"/>
              </a:ext>
            </a:extLst>
          </p:cNvPr>
          <p:cNvPicPr>
            <a:picLocks noChangeAspect="1"/>
          </p:cNvPicPr>
          <p:nvPr/>
        </p:nvPicPr>
        <p:blipFill rotWithShape="1">
          <a:blip r:embed="rId4"/>
          <a:srcRect r="80410"/>
          <a:stretch/>
        </p:blipFill>
        <p:spPr>
          <a:xfrm>
            <a:off x="8691974" y="4442722"/>
            <a:ext cx="317240" cy="809744"/>
          </a:xfrm>
          <a:prstGeom prst="rect">
            <a:avLst/>
          </a:prstGeom>
        </p:spPr>
      </p:pic>
      <p:pic>
        <p:nvPicPr>
          <p:cNvPr id="34" name="Picture 9">
            <a:extLst>
              <a:ext uri="{FF2B5EF4-FFF2-40B4-BE49-F238E27FC236}">
                <a16:creationId xmlns:a16="http://schemas.microsoft.com/office/drawing/2014/main" id="{689E5386-E7BE-42A9-B1D5-BDF40A2F1525}"/>
              </a:ext>
            </a:extLst>
          </p:cNvPr>
          <p:cNvPicPr>
            <a:picLocks noChangeAspect="1"/>
          </p:cNvPicPr>
          <p:nvPr/>
        </p:nvPicPr>
        <p:blipFill>
          <a:blip r:embed="rId5"/>
          <a:stretch>
            <a:fillRect/>
          </a:stretch>
        </p:blipFill>
        <p:spPr>
          <a:xfrm>
            <a:off x="8474104" y="5442749"/>
            <a:ext cx="721295" cy="583422"/>
          </a:xfrm>
          <a:prstGeom prst="rect">
            <a:avLst/>
          </a:prstGeom>
        </p:spPr>
      </p:pic>
      <p:grpSp>
        <p:nvGrpSpPr>
          <p:cNvPr id="35" name="Group 19">
            <a:extLst>
              <a:ext uri="{FF2B5EF4-FFF2-40B4-BE49-F238E27FC236}">
                <a16:creationId xmlns:a16="http://schemas.microsoft.com/office/drawing/2014/main" id="{3ECFF9D7-8A4C-423B-9731-CCC7FBA905E2}"/>
              </a:ext>
            </a:extLst>
          </p:cNvPr>
          <p:cNvGrpSpPr/>
          <p:nvPr/>
        </p:nvGrpSpPr>
        <p:grpSpPr>
          <a:xfrm>
            <a:off x="12714452" y="5236633"/>
            <a:ext cx="4376858" cy="493448"/>
            <a:chOff x="2549317" y="3506029"/>
            <a:chExt cx="1971796" cy="222300"/>
          </a:xfrm>
        </p:grpSpPr>
        <p:pic>
          <p:nvPicPr>
            <p:cNvPr id="36" name="Picture 21">
              <a:extLst>
                <a:ext uri="{FF2B5EF4-FFF2-40B4-BE49-F238E27FC236}">
                  <a16:creationId xmlns:a16="http://schemas.microsoft.com/office/drawing/2014/main" id="{8AEAECB9-8868-4AD0-95D2-B91661946BBD}"/>
                </a:ext>
              </a:extLst>
            </p:cNvPr>
            <p:cNvPicPr>
              <a:picLocks noChangeAspect="1"/>
            </p:cNvPicPr>
            <p:nvPr/>
          </p:nvPicPr>
          <p:blipFill rotWithShape="1">
            <a:blip r:embed="rId6"/>
            <a:srcRect b="18718"/>
            <a:stretch/>
          </p:blipFill>
          <p:spPr>
            <a:xfrm>
              <a:off x="3196239" y="3583350"/>
              <a:ext cx="327663" cy="144979"/>
            </a:xfrm>
            <a:prstGeom prst="rect">
              <a:avLst/>
            </a:prstGeom>
          </p:spPr>
        </p:pic>
        <p:pic>
          <p:nvPicPr>
            <p:cNvPr id="37" name="Picture 22">
              <a:extLst>
                <a:ext uri="{FF2B5EF4-FFF2-40B4-BE49-F238E27FC236}">
                  <a16:creationId xmlns:a16="http://schemas.microsoft.com/office/drawing/2014/main" id="{EFAD9CCC-62C5-4E80-A7FB-9B16EE867137}"/>
                </a:ext>
              </a:extLst>
            </p:cNvPr>
            <p:cNvPicPr>
              <a:picLocks noChangeAspect="1"/>
            </p:cNvPicPr>
            <p:nvPr/>
          </p:nvPicPr>
          <p:blipFill>
            <a:blip r:embed="rId7"/>
            <a:stretch>
              <a:fillRect/>
            </a:stretch>
          </p:blipFill>
          <p:spPr>
            <a:xfrm>
              <a:off x="3568229" y="3597925"/>
              <a:ext cx="134961" cy="130404"/>
            </a:xfrm>
            <a:prstGeom prst="rect">
              <a:avLst/>
            </a:prstGeom>
          </p:spPr>
        </p:pic>
        <p:pic>
          <p:nvPicPr>
            <p:cNvPr id="38" name="Picture 23">
              <a:extLst>
                <a:ext uri="{FF2B5EF4-FFF2-40B4-BE49-F238E27FC236}">
                  <a16:creationId xmlns:a16="http://schemas.microsoft.com/office/drawing/2014/main" id="{EBBD52C0-829C-492A-875A-0925DA3CD12B}"/>
                </a:ext>
              </a:extLst>
            </p:cNvPr>
            <p:cNvPicPr>
              <a:picLocks noChangeAspect="1"/>
            </p:cNvPicPr>
            <p:nvPr/>
          </p:nvPicPr>
          <p:blipFill>
            <a:blip r:embed="rId8"/>
            <a:stretch>
              <a:fillRect/>
            </a:stretch>
          </p:blipFill>
          <p:spPr>
            <a:xfrm>
              <a:off x="2549317" y="3537662"/>
              <a:ext cx="602596" cy="190666"/>
            </a:xfrm>
            <a:prstGeom prst="rect">
              <a:avLst/>
            </a:prstGeom>
          </p:spPr>
        </p:pic>
        <p:pic>
          <p:nvPicPr>
            <p:cNvPr id="39" name="Picture 24">
              <a:extLst>
                <a:ext uri="{FF2B5EF4-FFF2-40B4-BE49-F238E27FC236}">
                  <a16:creationId xmlns:a16="http://schemas.microsoft.com/office/drawing/2014/main" id="{7F082361-96B9-4066-ABCB-E857E1F074B2}"/>
                </a:ext>
              </a:extLst>
            </p:cNvPr>
            <p:cNvPicPr>
              <a:picLocks noChangeAspect="1"/>
            </p:cNvPicPr>
            <p:nvPr/>
          </p:nvPicPr>
          <p:blipFill>
            <a:blip r:embed="rId9"/>
            <a:stretch>
              <a:fillRect/>
            </a:stretch>
          </p:blipFill>
          <p:spPr>
            <a:xfrm>
              <a:off x="3747516" y="3627828"/>
              <a:ext cx="184623" cy="100501"/>
            </a:xfrm>
            <a:prstGeom prst="rect">
              <a:avLst/>
            </a:prstGeom>
          </p:spPr>
        </p:pic>
        <p:pic>
          <p:nvPicPr>
            <p:cNvPr id="40" name="Picture 26">
              <a:extLst>
                <a:ext uri="{FF2B5EF4-FFF2-40B4-BE49-F238E27FC236}">
                  <a16:creationId xmlns:a16="http://schemas.microsoft.com/office/drawing/2014/main" id="{C076E4E6-7BB4-4D7A-AF2A-C105D89F6841}"/>
                </a:ext>
              </a:extLst>
            </p:cNvPr>
            <p:cNvPicPr>
              <a:picLocks noChangeAspect="1"/>
            </p:cNvPicPr>
            <p:nvPr/>
          </p:nvPicPr>
          <p:blipFill>
            <a:blip r:embed="rId10"/>
            <a:stretch>
              <a:fillRect/>
            </a:stretch>
          </p:blipFill>
          <p:spPr>
            <a:xfrm>
              <a:off x="4001475" y="3506029"/>
              <a:ext cx="519638" cy="222299"/>
            </a:xfrm>
            <a:prstGeom prst="rect">
              <a:avLst/>
            </a:prstGeom>
          </p:spPr>
        </p:pic>
      </p:grpSp>
      <p:sp>
        <p:nvSpPr>
          <p:cNvPr id="41" name="Rounded Rectangle 20">
            <a:extLst>
              <a:ext uri="{FF2B5EF4-FFF2-40B4-BE49-F238E27FC236}">
                <a16:creationId xmlns:a16="http://schemas.microsoft.com/office/drawing/2014/main" id="{53377BB6-92AC-4D92-BC9B-60DA26549405}"/>
              </a:ext>
            </a:extLst>
          </p:cNvPr>
          <p:cNvSpPr/>
          <p:nvPr/>
        </p:nvSpPr>
        <p:spPr>
          <a:xfrm>
            <a:off x="12487954" y="4695483"/>
            <a:ext cx="5011817" cy="1244871"/>
          </a:xfrm>
          <a:prstGeom prst="roundRect">
            <a:avLst/>
          </a:prstGeom>
          <a:noFill/>
          <a:ln w="28575" cap="flat" cmpd="sng" algn="ctr">
            <a:solidFill>
              <a:srgbClr val="ED6B06"/>
            </a:solidFill>
            <a:prstDash val="solid"/>
          </a:ln>
          <a:effectLst/>
        </p:spPr>
        <p:txBody>
          <a:bodyPr rtlCol="0" anchor="t" anchorCtr="0"/>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Types de </a:t>
            </a: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véhicules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sp>
        <p:nvSpPr>
          <p:cNvPr id="42" name="ZoneTexte 41">
            <a:extLst>
              <a:ext uri="{FF2B5EF4-FFF2-40B4-BE49-F238E27FC236}">
                <a16:creationId xmlns:a16="http://schemas.microsoft.com/office/drawing/2014/main" id="{26D0EEE4-FCF8-467D-AD7C-C6789427FF80}"/>
              </a:ext>
            </a:extLst>
          </p:cNvPr>
          <p:cNvSpPr txBox="1"/>
          <p:nvPr/>
        </p:nvSpPr>
        <p:spPr>
          <a:xfrm>
            <a:off x="9418128" y="4639843"/>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Personnes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sp>
        <p:nvSpPr>
          <p:cNvPr id="43" name="ZoneTexte 42">
            <a:extLst>
              <a:ext uri="{FF2B5EF4-FFF2-40B4-BE49-F238E27FC236}">
                <a16:creationId xmlns:a16="http://schemas.microsoft.com/office/drawing/2014/main" id="{2D7AF56F-3F18-4D80-8449-F397929172F7}"/>
              </a:ext>
            </a:extLst>
          </p:cNvPr>
          <p:cNvSpPr txBox="1"/>
          <p:nvPr/>
        </p:nvSpPr>
        <p:spPr>
          <a:xfrm>
            <a:off x="9418128" y="5524856"/>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Véhicules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4" name="Tableau 43">
            <a:extLst>
              <a:ext uri="{FF2B5EF4-FFF2-40B4-BE49-F238E27FC236}">
                <a16:creationId xmlns:a16="http://schemas.microsoft.com/office/drawing/2014/main" id="{79518AC3-1978-4869-9CD4-B3F243BCB51F}"/>
              </a:ext>
            </a:extLst>
          </p:cNvPr>
          <p:cNvGraphicFramePr>
            <a:graphicFrameLocks noGrp="1"/>
          </p:cNvGraphicFramePr>
          <p:nvPr/>
        </p:nvGraphicFramePr>
        <p:xfrm>
          <a:off x="7344203" y="2449534"/>
          <a:ext cx="10482407" cy="661862"/>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661862">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C - CLASSIFICATION</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A - ATTRIBUTES</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pic>
        <p:nvPicPr>
          <p:cNvPr id="45" name="그림 27">
            <a:extLst>
              <a:ext uri="{FF2B5EF4-FFF2-40B4-BE49-F238E27FC236}">
                <a16:creationId xmlns:a16="http://schemas.microsoft.com/office/drawing/2014/main" id="{B1325350-5A9D-43BB-A85A-5748D0DE8F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0271" b="7297"/>
          <a:stretch/>
        </p:blipFill>
        <p:spPr>
          <a:xfrm>
            <a:off x="0" y="-7334793"/>
            <a:ext cx="18288000" cy="6422424"/>
          </a:xfrm>
          <a:prstGeom prst="rect">
            <a:avLst/>
          </a:prstGeom>
        </p:spPr>
      </p:pic>
      <p:sp>
        <p:nvSpPr>
          <p:cNvPr id="46" name="직사각형 12">
            <a:extLst>
              <a:ext uri="{FF2B5EF4-FFF2-40B4-BE49-F238E27FC236}">
                <a16:creationId xmlns:a16="http://schemas.microsoft.com/office/drawing/2014/main" id="{D894A010-728B-49E0-8729-E9011B64A356}"/>
              </a:ext>
            </a:extLst>
          </p:cNvPr>
          <p:cNvSpPr/>
          <p:nvPr/>
        </p:nvSpPr>
        <p:spPr>
          <a:xfrm>
            <a:off x="6464030" y="-4762213"/>
            <a:ext cx="4202349" cy="3035030"/>
          </a:xfrm>
          <a:prstGeom prst="rect">
            <a:avLst/>
          </a:prstGeom>
          <a:noFill/>
          <a:ln w="15875">
            <a:solidFill>
              <a:srgbClr val="00B0F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47" name="직사각형 13">
            <a:extLst>
              <a:ext uri="{FF2B5EF4-FFF2-40B4-BE49-F238E27FC236}">
                <a16:creationId xmlns:a16="http://schemas.microsoft.com/office/drawing/2014/main" id="{56669B09-4995-4544-9A03-16B44D56FD7E}"/>
              </a:ext>
            </a:extLst>
          </p:cNvPr>
          <p:cNvSpPr/>
          <p:nvPr/>
        </p:nvSpPr>
        <p:spPr>
          <a:xfrm>
            <a:off x="10783111" y="-5418830"/>
            <a:ext cx="1021406" cy="3779196"/>
          </a:xfrm>
          <a:prstGeom prst="rect">
            <a:avLst/>
          </a:prstGeom>
          <a:noFill/>
          <a:ln w="15875">
            <a:solidFill>
              <a:srgbClr val="D917D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48" name="직사각형 14">
            <a:extLst>
              <a:ext uri="{FF2B5EF4-FFF2-40B4-BE49-F238E27FC236}">
                <a16:creationId xmlns:a16="http://schemas.microsoft.com/office/drawing/2014/main" id="{F2A7B5C4-B6A9-444C-B4AF-C9CF42E71563}"/>
              </a:ext>
            </a:extLst>
          </p:cNvPr>
          <p:cNvSpPr/>
          <p:nvPr/>
        </p:nvSpPr>
        <p:spPr>
          <a:xfrm>
            <a:off x="11979614" y="-5520971"/>
            <a:ext cx="1021406" cy="3779196"/>
          </a:xfrm>
          <a:prstGeom prst="rect">
            <a:avLst/>
          </a:prstGeom>
          <a:noFill/>
          <a:ln w="15875">
            <a:solidFill>
              <a:srgbClr val="D917D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49" name="직사각형 16">
            <a:extLst>
              <a:ext uri="{FF2B5EF4-FFF2-40B4-BE49-F238E27FC236}">
                <a16:creationId xmlns:a16="http://schemas.microsoft.com/office/drawing/2014/main" id="{ACBB8A0B-0026-4EAB-85D4-A9ECDD08E6DC}"/>
              </a:ext>
            </a:extLst>
          </p:cNvPr>
          <p:cNvSpPr/>
          <p:nvPr/>
        </p:nvSpPr>
        <p:spPr>
          <a:xfrm>
            <a:off x="12439460" y="-5375054"/>
            <a:ext cx="450497" cy="445980"/>
          </a:xfrm>
          <a:prstGeom prst="rect">
            <a:avLst/>
          </a:prstGeom>
          <a:noFill/>
          <a:ln w="15875">
            <a:solidFill>
              <a:srgbClr val="3617F1"/>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sp>
        <p:nvSpPr>
          <p:cNvPr id="50" name="직사각형 21">
            <a:extLst>
              <a:ext uri="{FF2B5EF4-FFF2-40B4-BE49-F238E27FC236}">
                <a16:creationId xmlns:a16="http://schemas.microsoft.com/office/drawing/2014/main" id="{65256CD5-B6C5-47F9-84B1-92CAAC9EC2A0}"/>
              </a:ext>
            </a:extLst>
          </p:cNvPr>
          <p:cNvSpPr/>
          <p:nvPr/>
        </p:nvSpPr>
        <p:spPr>
          <a:xfrm>
            <a:off x="7893996" y="-2894501"/>
            <a:ext cx="1313235" cy="452337"/>
          </a:xfrm>
          <a:prstGeom prst="rect">
            <a:avLst/>
          </a:prstGeom>
          <a:noFill/>
          <a:ln w="15875">
            <a:solidFill>
              <a:srgbClr val="92D050"/>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cxnSp>
        <p:nvCxnSpPr>
          <p:cNvPr id="51" name="직선 화살표 연결선 34">
            <a:extLst>
              <a:ext uri="{FF2B5EF4-FFF2-40B4-BE49-F238E27FC236}">
                <a16:creationId xmlns:a16="http://schemas.microsoft.com/office/drawing/2014/main" id="{CC38B45B-39CD-400B-BC5D-736B334A0C51}"/>
              </a:ext>
            </a:extLst>
          </p:cNvPr>
          <p:cNvCxnSpPr/>
          <p:nvPr/>
        </p:nvCxnSpPr>
        <p:spPr>
          <a:xfrm>
            <a:off x="12915901" y="-5193890"/>
            <a:ext cx="1853891" cy="0"/>
          </a:xfrm>
          <a:prstGeom prst="straightConnector1">
            <a:avLst/>
          </a:prstGeom>
          <a:ln>
            <a:solidFill>
              <a:srgbClr val="3617F1"/>
            </a:solidFill>
            <a:prstDash val="dash"/>
            <a:headEnd type="oval" w="sm" len="sm"/>
            <a:tailEnd type="none"/>
          </a:ln>
        </p:spPr>
        <p:style>
          <a:lnRef idx="1">
            <a:schemeClr val="accent1"/>
          </a:lnRef>
          <a:fillRef idx="0">
            <a:schemeClr val="accent1"/>
          </a:fillRef>
          <a:effectRef idx="0">
            <a:schemeClr val="accent1"/>
          </a:effectRef>
          <a:fontRef idx="minor">
            <a:schemeClr val="tx1"/>
          </a:fontRef>
        </p:style>
      </p:cxnSp>
      <p:sp>
        <p:nvSpPr>
          <p:cNvPr id="52" name="직사각형 41">
            <a:extLst>
              <a:ext uri="{FF2B5EF4-FFF2-40B4-BE49-F238E27FC236}">
                <a16:creationId xmlns:a16="http://schemas.microsoft.com/office/drawing/2014/main" id="{8E05C685-04D5-485B-B3EC-E9A8BDFE07E1}"/>
              </a:ext>
            </a:extLst>
          </p:cNvPr>
          <p:cNvSpPr/>
          <p:nvPr/>
        </p:nvSpPr>
        <p:spPr>
          <a:xfrm>
            <a:off x="11285143" y="-5184930"/>
            <a:ext cx="450497" cy="445980"/>
          </a:xfrm>
          <a:prstGeom prst="rect">
            <a:avLst/>
          </a:prstGeom>
          <a:noFill/>
          <a:ln w="15875">
            <a:solidFill>
              <a:srgbClr val="3617F1"/>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700">
              <a:solidFill>
                <a:prstClr val="white"/>
              </a:solidFill>
              <a:latin typeface="Calibri" panose="020F0502020204030204"/>
              <a:ea typeface="맑은 고딕" panose="020B0503020000020004" pitchFamily="34" charset="-127"/>
            </a:endParaRPr>
          </a:p>
        </p:txBody>
      </p:sp>
      <p:cxnSp>
        <p:nvCxnSpPr>
          <p:cNvPr id="53" name="꺾인 연결선 25">
            <a:extLst>
              <a:ext uri="{FF2B5EF4-FFF2-40B4-BE49-F238E27FC236}">
                <a16:creationId xmlns:a16="http://schemas.microsoft.com/office/drawing/2014/main" id="{AB5E5C32-258F-4CE5-BFE4-25E48D16C563}"/>
              </a:ext>
            </a:extLst>
          </p:cNvPr>
          <p:cNvCxnSpPr/>
          <p:nvPr/>
        </p:nvCxnSpPr>
        <p:spPr>
          <a:xfrm rot="10800000">
            <a:off x="3467100" y="-5188608"/>
            <a:ext cx="4286250" cy="419100"/>
          </a:xfrm>
          <a:prstGeom prst="bentConnector3">
            <a:avLst>
              <a:gd name="adj1" fmla="val -222"/>
            </a:avLst>
          </a:prstGeom>
          <a:ln>
            <a:prstDash val="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54" name="직선 연결선 22">
            <a:extLst>
              <a:ext uri="{FF2B5EF4-FFF2-40B4-BE49-F238E27FC236}">
                <a16:creationId xmlns:a16="http://schemas.microsoft.com/office/drawing/2014/main" id="{14101159-59E4-48BA-9DE3-50034C551D9A}"/>
              </a:ext>
            </a:extLst>
          </p:cNvPr>
          <p:cNvCxnSpPr>
            <a:cxnSpLocks/>
            <a:stCxn id="50" idx="1"/>
            <a:endCxn id="57" idx="3"/>
          </p:cNvCxnSpPr>
          <p:nvPr/>
        </p:nvCxnSpPr>
        <p:spPr>
          <a:xfrm flipH="1">
            <a:off x="4894194" y="-2668332"/>
            <a:ext cx="2999802" cy="0"/>
          </a:xfrm>
          <a:prstGeom prst="line">
            <a:avLst/>
          </a:prstGeom>
          <a:ln>
            <a:solidFill>
              <a:srgbClr val="92D050"/>
            </a:solidFill>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55" name="직선 화살표 연결선 42">
            <a:extLst>
              <a:ext uri="{FF2B5EF4-FFF2-40B4-BE49-F238E27FC236}">
                <a16:creationId xmlns:a16="http://schemas.microsoft.com/office/drawing/2014/main" id="{BE555A9E-2098-48D1-AD88-2BB96AD3867E}"/>
              </a:ext>
            </a:extLst>
          </p:cNvPr>
          <p:cNvCxnSpPr/>
          <p:nvPr/>
        </p:nvCxnSpPr>
        <p:spPr>
          <a:xfrm>
            <a:off x="11795148" y="-2190788"/>
            <a:ext cx="3041550" cy="0"/>
          </a:xfrm>
          <a:prstGeom prst="straightConnector1">
            <a:avLst/>
          </a:prstGeom>
          <a:ln>
            <a:solidFill>
              <a:srgbClr val="D917D0"/>
            </a:solidFill>
            <a:prstDash val="dash"/>
            <a:headEnd type="oval" w="sm" len="sm"/>
            <a:tailEnd type="none"/>
          </a:ln>
        </p:spPr>
        <p:style>
          <a:lnRef idx="1">
            <a:schemeClr val="accent1"/>
          </a:lnRef>
          <a:fillRef idx="0">
            <a:schemeClr val="accent1"/>
          </a:fillRef>
          <a:effectRef idx="0">
            <a:schemeClr val="accent1"/>
          </a:effectRef>
          <a:fontRef idx="minor">
            <a:schemeClr val="tx1"/>
          </a:fontRef>
        </p:style>
      </p:cxnSp>
      <p:sp>
        <p:nvSpPr>
          <p:cNvPr id="56" name="모서리가 둥근 직사각형 45">
            <a:extLst>
              <a:ext uri="{FF2B5EF4-FFF2-40B4-BE49-F238E27FC236}">
                <a16:creationId xmlns:a16="http://schemas.microsoft.com/office/drawing/2014/main" id="{EAB5199E-9612-4403-BB7D-A381D57E235C}"/>
              </a:ext>
            </a:extLst>
          </p:cNvPr>
          <p:cNvSpPr/>
          <p:nvPr/>
        </p:nvSpPr>
        <p:spPr>
          <a:xfrm>
            <a:off x="2950194" y="-5360994"/>
            <a:ext cx="1944000" cy="324000"/>
          </a:xfrm>
          <a:prstGeom prst="roundRect">
            <a:avLst>
              <a:gd name="adj" fmla="val 50000"/>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err="1">
                <a:solidFill>
                  <a:prstClr val="white">
                    <a:lumMod val="85000"/>
                  </a:prstClr>
                </a:solidFill>
                <a:latin typeface="Calibri" panose="020F0502020204030204"/>
                <a:ea typeface="맑은 고딕" panose="020B0503020000020004" pitchFamily="34" charset="-127"/>
              </a:rPr>
              <a:t>Vehicule</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57" name="모서리가 둥근 직사각형 47">
            <a:extLst>
              <a:ext uri="{FF2B5EF4-FFF2-40B4-BE49-F238E27FC236}">
                <a16:creationId xmlns:a16="http://schemas.microsoft.com/office/drawing/2014/main" id="{254AE1AC-F4D8-4D4A-8101-F7C0BD0F8CEF}"/>
              </a:ext>
            </a:extLst>
          </p:cNvPr>
          <p:cNvSpPr/>
          <p:nvPr/>
        </p:nvSpPr>
        <p:spPr>
          <a:xfrm>
            <a:off x="1977923" y="-2830332"/>
            <a:ext cx="2916272" cy="324000"/>
          </a:xfrm>
          <a:prstGeom prst="roundRect">
            <a:avLst>
              <a:gd name="adj" fmla="val 50000"/>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a:solidFill>
                  <a:prstClr val="white">
                    <a:lumMod val="85000"/>
                  </a:prstClr>
                </a:solidFill>
                <a:latin typeface="Calibri" panose="020F0502020204030204"/>
                <a:ea typeface="맑은 고딕" panose="020B0503020000020004" pitchFamily="34" charset="-127"/>
              </a:rPr>
              <a:t>Plaque </a:t>
            </a:r>
            <a:r>
              <a:rPr lang="en-US" altLang="ko-KR" sz="1650" b="1" dirty="0" err="1">
                <a:solidFill>
                  <a:prstClr val="white">
                    <a:lumMod val="85000"/>
                  </a:prstClr>
                </a:solidFill>
                <a:latin typeface="Calibri" panose="020F0502020204030204"/>
                <a:ea typeface="맑은 고딕" panose="020B0503020000020004" pitchFamily="34" charset="-127"/>
              </a:rPr>
              <a:t>d’immatriculation</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58" name="모서리가 둥근 직사각형 48">
            <a:extLst>
              <a:ext uri="{FF2B5EF4-FFF2-40B4-BE49-F238E27FC236}">
                <a16:creationId xmlns:a16="http://schemas.microsoft.com/office/drawing/2014/main" id="{CA6BA453-11D0-4D5D-B175-72DE3490E511}"/>
              </a:ext>
            </a:extLst>
          </p:cNvPr>
          <p:cNvSpPr/>
          <p:nvPr/>
        </p:nvSpPr>
        <p:spPr>
          <a:xfrm>
            <a:off x="13806128" y="-5360994"/>
            <a:ext cx="1944000" cy="324000"/>
          </a:xfrm>
          <a:prstGeom prst="roundRect">
            <a:avLst>
              <a:gd name="adj" fmla="val 50000"/>
            </a:avLst>
          </a:prstGeom>
          <a:solidFill>
            <a:schemeClr val="tx1"/>
          </a:solidFill>
          <a:ln>
            <a:solidFill>
              <a:srgbClr val="361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a:solidFill>
                  <a:prstClr val="white">
                    <a:lumMod val="85000"/>
                  </a:prstClr>
                </a:solidFill>
                <a:latin typeface="Calibri" panose="020F0502020204030204"/>
                <a:ea typeface="맑은 고딕" panose="020B0503020000020004" pitchFamily="34" charset="-127"/>
              </a:rPr>
              <a:t>Visage</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59" name="모서리가 둥근 직사각형 50">
            <a:extLst>
              <a:ext uri="{FF2B5EF4-FFF2-40B4-BE49-F238E27FC236}">
                <a16:creationId xmlns:a16="http://schemas.microsoft.com/office/drawing/2014/main" id="{12CCFC1C-4BBB-4B3F-8B9E-1E18166F1FD4}"/>
              </a:ext>
            </a:extLst>
          </p:cNvPr>
          <p:cNvSpPr/>
          <p:nvPr/>
        </p:nvSpPr>
        <p:spPr>
          <a:xfrm>
            <a:off x="13806128" y="-2346665"/>
            <a:ext cx="1944000" cy="324000"/>
          </a:xfrm>
          <a:prstGeom prst="roundRect">
            <a:avLst>
              <a:gd name="adj" fmla="val 50000"/>
            </a:avLst>
          </a:prstGeom>
          <a:solidFill>
            <a:schemeClr val="tx1"/>
          </a:solidFill>
          <a:ln>
            <a:solidFill>
              <a:srgbClr val="D917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altLang="ko-KR" sz="1650" b="1" dirty="0" err="1">
                <a:solidFill>
                  <a:prstClr val="white">
                    <a:lumMod val="85000"/>
                  </a:prstClr>
                </a:solidFill>
                <a:latin typeface="Calibri" panose="020F0502020204030204"/>
                <a:ea typeface="맑은 고딕" panose="020B0503020000020004" pitchFamily="34" charset="-127"/>
              </a:rPr>
              <a:t>Personne</a:t>
            </a:r>
            <a:endParaRPr lang="ko-KR" altLang="en-US" sz="1650" b="1" dirty="0">
              <a:solidFill>
                <a:prstClr val="white">
                  <a:lumMod val="85000"/>
                </a:prstClr>
              </a:solidFill>
              <a:latin typeface="Calibri" panose="020F0502020204030204"/>
              <a:ea typeface="맑은 고딕" panose="020B0503020000020004" pitchFamily="34" charset="-127"/>
            </a:endParaRPr>
          </a:p>
        </p:txBody>
      </p:sp>
      <p:sp>
        <p:nvSpPr>
          <p:cNvPr id="60" name="모서리가 둥근 직사각형 26">
            <a:extLst>
              <a:ext uri="{FF2B5EF4-FFF2-40B4-BE49-F238E27FC236}">
                <a16:creationId xmlns:a16="http://schemas.microsoft.com/office/drawing/2014/main" id="{96A95988-9A7E-4AD5-B622-E0C479A9676C}"/>
              </a:ext>
            </a:extLst>
          </p:cNvPr>
          <p:cNvSpPr/>
          <p:nvPr/>
        </p:nvSpPr>
        <p:spPr>
          <a:xfrm>
            <a:off x="1977923" y="-4970343"/>
            <a:ext cx="3867087" cy="41352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r>
              <a:rPr lang="en-US" altLang="ko-KR" sz="1500" spc="30" dirty="0">
                <a:solidFill>
                  <a:prstClr val="white">
                    <a:lumMod val="50000"/>
                  </a:prstClr>
                </a:solidFill>
                <a:latin typeface="Calibri" panose="020F0502020204030204"/>
                <a:ea typeface="맑은 고딕" panose="020B0503020000020004" pitchFamily="34" charset="-127"/>
              </a:rPr>
              <a:t>(</a:t>
            </a:r>
            <a:r>
              <a:rPr lang="en-US" altLang="ko-KR" sz="1500" spc="30" dirty="0" err="1">
                <a:solidFill>
                  <a:prstClr val="white">
                    <a:lumMod val="50000"/>
                  </a:prstClr>
                </a:solidFill>
                <a:latin typeface="Calibri" panose="020F0502020204030204"/>
                <a:ea typeface="맑은 고딕" panose="020B0503020000020004" pitchFamily="34" charset="-127"/>
              </a:rPr>
              <a:t>Voiture</a:t>
            </a:r>
            <a:r>
              <a:rPr lang="en-US" altLang="ko-KR" sz="1500" spc="30" dirty="0">
                <a:solidFill>
                  <a:prstClr val="white">
                    <a:lumMod val="50000"/>
                  </a:prstClr>
                </a:solidFill>
                <a:latin typeface="Calibri" panose="020F0502020204030204"/>
                <a:ea typeface="맑은 고딕" panose="020B0503020000020004" pitchFamily="34" charset="-127"/>
              </a:rPr>
              <a:t>/Bus/Camion/Moto/</a:t>
            </a:r>
            <a:r>
              <a:rPr lang="en-US" altLang="ko-KR" sz="1500" spc="30" dirty="0" err="1">
                <a:solidFill>
                  <a:prstClr val="white">
                    <a:lumMod val="50000"/>
                  </a:prstClr>
                </a:solidFill>
                <a:latin typeface="Calibri" panose="020F0502020204030204"/>
                <a:ea typeface="맑은 고딕" panose="020B0503020000020004" pitchFamily="34" charset="-127"/>
              </a:rPr>
              <a:t>Vélo</a:t>
            </a:r>
            <a:r>
              <a:rPr lang="en-US" altLang="ko-KR" sz="1500" spc="30" dirty="0">
                <a:solidFill>
                  <a:prstClr val="white">
                    <a:lumMod val="50000"/>
                  </a:prstClr>
                </a:solidFill>
                <a:latin typeface="Calibri" panose="020F0502020204030204"/>
                <a:ea typeface="맑은 고딕" panose="020B0503020000020004" pitchFamily="34" charset="-127"/>
              </a:rPr>
              <a:t>)</a:t>
            </a:r>
          </a:p>
        </p:txBody>
      </p:sp>
      <p:sp>
        <p:nvSpPr>
          <p:cNvPr id="61" name="01_텍스트">
            <a:extLst>
              <a:ext uri="{FF2B5EF4-FFF2-40B4-BE49-F238E27FC236}">
                <a16:creationId xmlns:a16="http://schemas.microsoft.com/office/drawing/2014/main" id="{1C649130-5268-4C28-A669-26DAFECC0C49}"/>
              </a:ext>
            </a:extLst>
          </p:cNvPr>
          <p:cNvSpPr/>
          <p:nvPr/>
        </p:nvSpPr>
        <p:spPr>
          <a:xfrm>
            <a:off x="928631" y="10774850"/>
            <a:ext cx="12831144" cy="682366"/>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Hanwha L" panose="02020503020101020101" pitchFamily="18" charset="-127"/>
                <a:ea typeface="Hanwha L" panose="02020503020101020101" pitchFamily="18" charset="-127"/>
              </a:rPr>
              <a:t>X IA </a:t>
            </a:r>
            <a:r>
              <a:rPr lang="fr-FR" altLang="ko-KR" sz="3600" b="1" dirty="0" err="1">
                <a:latin typeface="Hanwha L" panose="02020503020101020101" pitchFamily="18" charset="-127"/>
                <a:ea typeface="Hanwha L" panose="02020503020101020101" pitchFamily="18" charset="-127"/>
              </a:rPr>
              <a:t>Series</a:t>
            </a:r>
            <a:r>
              <a:rPr lang="fr-FR" altLang="ko-KR" sz="3600" b="1" dirty="0">
                <a:latin typeface="Hanwha L" panose="02020503020101020101" pitchFamily="18" charset="-127"/>
                <a:ea typeface="Hanwha L" panose="02020503020101020101" pitchFamily="18" charset="-127"/>
              </a:rPr>
              <a:t>, </a:t>
            </a:r>
            <a:r>
              <a:rPr lang="fr-FR" altLang="ko-KR" sz="3600" b="1" dirty="0" err="1">
                <a:latin typeface="Hanwha L" panose="02020503020101020101" pitchFamily="18" charset="-127"/>
                <a:ea typeface="Hanwha L" panose="02020503020101020101" pitchFamily="18" charset="-127"/>
              </a:rPr>
              <a:t>Multicapteurs</a:t>
            </a:r>
            <a:endParaRPr lang="en-US" altLang="ko-KR" sz="3600" b="1" dirty="0">
              <a:latin typeface="Hanwha L" panose="02020503020101020101" pitchFamily="18" charset="-127"/>
              <a:ea typeface="Hanwha L" panose="02020503020101020101" pitchFamily="18" charset="-127"/>
            </a:endParaRPr>
          </a:p>
        </p:txBody>
      </p:sp>
      <p:pic>
        <p:nvPicPr>
          <p:cNvPr id="62" name="Image 61">
            <a:extLst>
              <a:ext uri="{FF2B5EF4-FFF2-40B4-BE49-F238E27FC236}">
                <a16:creationId xmlns:a16="http://schemas.microsoft.com/office/drawing/2014/main" id="{371743B3-CAF0-44DA-80FD-49BD11FE6BED}"/>
              </a:ext>
            </a:extLst>
          </p:cNvPr>
          <p:cNvPicPr>
            <a:picLocks noChangeAspect="1"/>
          </p:cNvPicPr>
          <p:nvPr/>
        </p:nvPicPr>
        <p:blipFill>
          <a:blip r:embed="rId12"/>
          <a:stretch>
            <a:fillRect/>
          </a:stretch>
        </p:blipFill>
        <p:spPr>
          <a:xfrm>
            <a:off x="860837" y="16134884"/>
            <a:ext cx="5933384" cy="608438"/>
          </a:xfrm>
          <a:prstGeom prst="rect">
            <a:avLst/>
          </a:prstGeom>
        </p:spPr>
      </p:pic>
      <p:pic>
        <p:nvPicPr>
          <p:cNvPr id="63" name="Image 62">
            <a:extLst>
              <a:ext uri="{FF2B5EF4-FFF2-40B4-BE49-F238E27FC236}">
                <a16:creationId xmlns:a16="http://schemas.microsoft.com/office/drawing/2014/main" id="{BBDE6608-B3C8-4760-8570-2F125F988F08}"/>
              </a:ext>
            </a:extLst>
          </p:cNvPr>
          <p:cNvPicPr>
            <a:picLocks noChangeAspect="1"/>
          </p:cNvPicPr>
          <p:nvPr/>
        </p:nvPicPr>
        <p:blipFill>
          <a:blip r:embed="rId13"/>
          <a:stretch>
            <a:fillRect/>
          </a:stretch>
        </p:blipFill>
        <p:spPr>
          <a:xfrm>
            <a:off x="963124" y="11783856"/>
            <a:ext cx="5396858" cy="4209693"/>
          </a:xfrm>
          <a:prstGeom prst="rect">
            <a:avLst/>
          </a:prstGeom>
        </p:spPr>
      </p:pic>
    </p:spTree>
    <p:extLst>
      <p:ext uri="{BB962C8B-B14F-4D97-AF65-F5344CB8AC3E}">
        <p14:creationId xmlns:p14="http://schemas.microsoft.com/office/powerpoint/2010/main" val="349952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iterate type="lt">
                                    <p:tmAbs val="50"/>
                                  </p:iterate>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par>
                          <p:cTn id="11" fill="hold">
                            <p:stCondLst>
                              <p:cond delay="901"/>
                            </p:stCondLst>
                            <p:childTnLst>
                              <p:par>
                                <p:cTn id="12" presetID="16" presetClass="entr" presetSubtype="37"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outVertical)">
                                      <p:cBhvr>
                                        <p:cTn id="14" dur="500"/>
                                        <p:tgtEl>
                                          <p:spTgt spid="34"/>
                                        </p:tgtEl>
                                      </p:cBhvr>
                                    </p:animEffect>
                                  </p:childTnLst>
                                </p:cTn>
                              </p:par>
                            </p:childTnLst>
                          </p:cTn>
                        </p:par>
                        <p:par>
                          <p:cTn id="15" fill="hold">
                            <p:stCondLst>
                              <p:cond delay="1401"/>
                            </p:stCondLst>
                            <p:childTnLst>
                              <p:par>
                                <p:cTn id="16" presetID="1" presetClass="entr" presetSubtype="0" fill="hold" grpId="0" nodeType="afterEffect">
                                  <p:stCondLst>
                                    <p:cond delay="0"/>
                                  </p:stCondLst>
                                  <p:iterate type="lt">
                                    <p:tmAbs val="50"/>
                                  </p:iterate>
                                  <p:childTnLst>
                                    <p:set>
                                      <p:cBhvr>
                                        <p:cTn id="17" dur="1" fill="hold">
                                          <p:stCondLst>
                                            <p:cond delay="0"/>
                                          </p:stCondLst>
                                        </p:cTn>
                                        <p:tgtEl>
                                          <p:spTgt spid="43"/>
                                        </p:tgtEl>
                                        <p:attrNameLst>
                                          <p:attrName>style.visibility</p:attrName>
                                        </p:attrNameLst>
                                      </p:cBhvr>
                                      <p:to>
                                        <p:strVal val="visible"/>
                                      </p:to>
                                    </p:set>
                                  </p:childTnLst>
                                </p:cTn>
                              </p:par>
                            </p:childTnLst>
                          </p:cTn>
                        </p:par>
                        <p:par>
                          <p:cTn id="18" fill="hold">
                            <p:stCondLst>
                              <p:cond delay="1802"/>
                            </p:stCondLst>
                            <p:childTnLst>
                              <p:par>
                                <p:cTn id="19" presetID="1" presetClass="entr" presetSubtype="0" fill="hold" nodeType="afterEffect">
                                  <p:stCondLst>
                                    <p:cond delay="0"/>
                                  </p:stCondLst>
                                  <p:iterate type="lt">
                                    <p:tmAbs val="50"/>
                                  </p:iterate>
                                  <p:childTnLst>
                                    <p:set>
                                      <p:cBhvr>
                                        <p:cTn id="20" dur="1" fill="hold">
                                          <p:stCondLst>
                                            <p:cond delay="0"/>
                                          </p:stCondLst>
                                        </p:cTn>
                                        <p:tgtEl>
                                          <p:spTgt spid="41">
                                            <p:txEl>
                                              <p:pRg st="0" end="0"/>
                                            </p:txEl>
                                          </p:spTgt>
                                        </p:tgtEl>
                                        <p:attrNameLst>
                                          <p:attrName>style.visibility</p:attrName>
                                        </p:attrNameLst>
                                      </p:cBhvr>
                                      <p:to>
                                        <p:strVal val="visible"/>
                                      </p:to>
                                    </p:set>
                                  </p:childTnLst>
                                </p:cTn>
                              </p:par>
                            </p:childTnLst>
                          </p:cTn>
                        </p:par>
                        <p:par>
                          <p:cTn id="21" fill="hold">
                            <p:stCondLst>
                              <p:cond delay="2553"/>
                            </p:stCondLst>
                            <p:childTnLst>
                              <p:par>
                                <p:cTn id="22" presetID="16" presetClass="entr" presetSubtype="37"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outVertic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0"/>
            <a:ext cx="18288000" cy="10287000"/>
            <a:chOff x="0" y="0"/>
            <a:chExt cx="4816593" cy="2709333"/>
          </a:xfrm>
        </p:grpSpPr>
        <p:sp>
          <p:nvSpPr>
            <p:cNvPr id="3" name="Freeform 3"/>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11B1E"/>
            </a:solidFill>
          </p:spPr>
          <p:txBody>
            <a:bodyPr/>
            <a:lstStyle/>
            <a:p>
              <a:endParaRPr lang="fr-FR"/>
            </a:p>
          </p:txBody>
        </p:sp>
        <p:sp>
          <p:nvSpPr>
            <p:cNvPr id="4" name="TextBox 4"/>
            <p:cNvSpPr txBox="1">
              <a:spLocks noGrp="1" noRot="1" noMove="1" noResize="1" noEditPoints="1" noAdjustHandles="1" noChangeArrowheads="1" noChangeShapeType="1"/>
            </p:cNvSpPr>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66353" y="4315214"/>
            <a:ext cx="1034180" cy="116318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75501" y="4307523"/>
            <a:ext cx="1227769" cy="122776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26766" y="4198985"/>
            <a:ext cx="1361215" cy="1361215"/>
          </a:xfrm>
          <a:prstGeom prst="rect">
            <a:avLst/>
          </a:prstGeom>
        </p:spPr>
      </p:pic>
      <p:sp>
        <p:nvSpPr>
          <p:cNvPr id="8" name="AutoShape 8"/>
          <p:cNvSpPr/>
          <p:nvPr/>
        </p:nvSpPr>
        <p:spPr>
          <a:xfrm rot="-10800000">
            <a:off x="-1" y="10287000"/>
            <a:ext cx="18303393" cy="0"/>
          </a:xfrm>
          <a:prstGeom prst="line">
            <a:avLst/>
          </a:prstGeom>
          <a:ln w="123825" cap="flat">
            <a:solidFill>
              <a:srgbClr val="FFFFFF"/>
            </a:solidFill>
            <a:prstDash val="solid"/>
            <a:headEnd type="none" w="sm" len="sm"/>
            <a:tailEnd type="none" w="sm" len="sm"/>
          </a:ln>
        </p:spPr>
        <p:txBody>
          <a:bodyPr/>
          <a:lstStyle/>
          <a:p>
            <a:endParaRPr lang="fr-FR"/>
          </a:p>
        </p:txBody>
      </p:sp>
      <p:sp>
        <p:nvSpPr>
          <p:cNvPr id="9" name="AutoShape 9"/>
          <p:cNvSpPr>
            <a:spLocks noGrp="1" noRot="1" noMove="1" noResize="1" noEditPoints="1" noAdjustHandles="1" noChangeArrowheads="1" noChangeShapeType="1"/>
          </p:cNvSpPr>
          <p:nvPr/>
        </p:nvSpPr>
        <p:spPr>
          <a:xfrm rot="-10800000">
            <a:off x="1751965" y="8267700"/>
            <a:ext cx="16012496" cy="0"/>
          </a:xfrm>
          <a:prstGeom prst="line">
            <a:avLst/>
          </a:prstGeom>
          <a:ln w="47625" cap="flat">
            <a:solidFill>
              <a:srgbClr val="FFFFFF">
                <a:alpha val="6667"/>
              </a:srgbClr>
            </a:solidFill>
            <a:prstDash val="solid"/>
            <a:headEnd type="none" w="sm" len="sm"/>
            <a:tailEnd type="none" w="sm" len="sm"/>
          </a:ln>
        </p:spPr>
        <p:txBody>
          <a:bodyPr/>
          <a:lstStyle/>
          <a:p>
            <a:endParaRPr lang="fr-FR"/>
          </a:p>
        </p:txBody>
      </p:sp>
      <p:sp>
        <p:nvSpPr>
          <p:cNvPr id="10" name="AutoShape 10"/>
          <p:cNvSpPr>
            <a:spLocks noGrp="1" noRot="1" noMove="1" noResize="1" noEditPoints="1" noAdjustHandles="1" noChangeArrowheads="1" noChangeShapeType="1"/>
          </p:cNvSpPr>
          <p:nvPr/>
        </p:nvSpPr>
        <p:spPr>
          <a:xfrm rot="-5400000">
            <a:off x="14530351" y="6691547"/>
            <a:ext cx="4619699" cy="0"/>
          </a:xfrm>
          <a:prstGeom prst="line">
            <a:avLst/>
          </a:prstGeom>
          <a:ln w="47625" cap="flat">
            <a:solidFill>
              <a:srgbClr val="FFFFFF">
                <a:alpha val="6667"/>
              </a:srgbClr>
            </a:solidFill>
            <a:prstDash val="solid"/>
            <a:headEnd type="none" w="sm" len="sm"/>
            <a:tailEnd type="none" w="sm" len="sm"/>
          </a:ln>
        </p:spPr>
        <p:txBody>
          <a:bodyPr/>
          <a:lstStyle/>
          <a:p>
            <a:endParaRPr lang="fr-FR"/>
          </a:p>
        </p:txBody>
      </p:sp>
      <p:sp>
        <p:nvSpPr>
          <p:cNvPr id="12" name="TextBox 12"/>
          <p:cNvSpPr txBox="1"/>
          <p:nvPr/>
        </p:nvSpPr>
        <p:spPr>
          <a:xfrm>
            <a:off x="825092" y="492938"/>
            <a:ext cx="8318908" cy="1308050"/>
          </a:xfrm>
          <a:prstGeom prst="rect">
            <a:avLst/>
          </a:prstGeom>
        </p:spPr>
        <p:txBody>
          <a:bodyPr lIns="0" tIns="0" rIns="0" bIns="0" rtlCol="0" anchor="t">
            <a:spAutoFit/>
          </a:bodyPr>
          <a:lstStyle/>
          <a:p>
            <a:pPr>
              <a:lnSpc>
                <a:spcPts val="11200"/>
              </a:lnSpc>
            </a:pPr>
            <a:r>
              <a:rPr lang="en-US" sz="7200">
                <a:solidFill>
                  <a:srgbClr val="FFFFFF"/>
                </a:solidFill>
                <a:latin typeface="Roboto Bold"/>
              </a:rPr>
              <a:t>CHIFFRES-CLÉS </a:t>
            </a:r>
          </a:p>
        </p:txBody>
      </p:sp>
      <p:sp>
        <p:nvSpPr>
          <p:cNvPr id="13" name="TextBox 13"/>
          <p:cNvSpPr txBox="1"/>
          <p:nvPr/>
        </p:nvSpPr>
        <p:spPr>
          <a:xfrm>
            <a:off x="2640733" y="1766142"/>
            <a:ext cx="1801007" cy="589784"/>
          </a:xfrm>
          <a:prstGeom prst="rect">
            <a:avLst/>
          </a:prstGeom>
        </p:spPr>
        <p:txBody>
          <a:bodyPr lIns="0" tIns="0" rIns="0" bIns="0" rtlCol="0" anchor="t">
            <a:spAutoFit/>
          </a:bodyPr>
          <a:lstStyle/>
          <a:p>
            <a:pPr>
              <a:lnSpc>
                <a:spcPts val="4759"/>
              </a:lnSpc>
            </a:pPr>
            <a:r>
              <a:rPr lang="en-US" sz="3600">
                <a:solidFill>
                  <a:srgbClr val="FFFFFF"/>
                </a:solidFill>
                <a:latin typeface="Roboto Bold"/>
              </a:rPr>
              <a:t>EN 2025</a:t>
            </a:r>
          </a:p>
        </p:txBody>
      </p:sp>
      <p:sp>
        <p:nvSpPr>
          <p:cNvPr id="14" name="TextBox 14"/>
          <p:cNvSpPr txBox="1"/>
          <p:nvPr/>
        </p:nvSpPr>
        <p:spPr>
          <a:xfrm>
            <a:off x="2274896" y="5592758"/>
            <a:ext cx="1252200" cy="1166923"/>
          </a:xfrm>
          <a:prstGeom prst="rect">
            <a:avLst/>
          </a:prstGeom>
        </p:spPr>
        <p:txBody>
          <a:bodyPr wrap="square" lIns="0" tIns="0" rIns="0" bIns="0" rtlCol="0" anchor="t">
            <a:spAutoFit/>
          </a:bodyPr>
          <a:lstStyle/>
          <a:p>
            <a:pPr>
              <a:lnSpc>
                <a:spcPts val="9801"/>
              </a:lnSpc>
            </a:pPr>
            <a:r>
              <a:rPr lang="en-US" sz="7000">
                <a:solidFill>
                  <a:srgbClr val="FFFFFF"/>
                </a:solidFill>
                <a:latin typeface="Roboto Bold"/>
              </a:rPr>
              <a:t>40</a:t>
            </a:r>
            <a:endParaRPr lang="en-US" sz="7001">
              <a:solidFill>
                <a:srgbClr val="FFFFFF"/>
              </a:solidFill>
              <a:latin typeface="Roboto Bold"/>
            </a:endParaRPr>
          </a:p>
        </p:txBody>
      </p:sp>
      <p:sp>
        <p:nvSpPr>
          <p:cNvPr id="15" name="TextBox 15"/>
          <p:cNvSpPr txBox="1"/>
          <p:nvPr/>
        </p:nvSpPr>
        <p:spPr>
          <a:xfrm>
            <a:off x="1781273" y="6888109"/>
            <a:ext cx="2058034" cy="298159"/>
          </a:xfrm>
          <a:prstGeom prst="rect">
            <a:avLst/>
          </a:prstGeom>
        </p:spPr>
        <p:txBody>
          <a:bodyPr wrap="square" lIns="0" tIns="0" rIns="0" bIns="0" rtlCol="0" anchor="t">
            <a:spAutoFit/>
          </a:bodyPr>
          <a:lstStyle/>
          <a:p>
            <a:pPr algn="ctr">
              <a:lnSpc>
                <a:spcPts val="2520"/>
              </a:lnSpc>
            </a:pPr>
            <a:r>
              <a:rPr lang="en-US" sz="1800">
                <a:solidFill>
                  <a:srgbClr val="FFFFFF"/>
                </a:solidFill>
                <a:latin typeface="Roboto Bold"/>
              </a:rPr>
              <a:t>COLLABORATEURS</a:t>
            </a:r>
          </a:p>
        </p:txBody>
      </p:sp>
      <p:sp>
        <p:nvSpPr>
          <p:cNvPr id="16" name="TextBox 16"/>
          <p:cNvSpPr txBox="1"/>
          <p:nvPr/>
        </p:nvSpPr>
        <p:spPr>
          <a:xfrm>
            <a:off x="10179277" y="5554488"/>
            <a:ext cx="1160396" cy="1207432"/>
          </a:xfrm>
          <a:prstGeom prst="rect">
            <a:avLst/>
          </a:prstGeom>
        </p:spPr>
        <p:txBody>
          <a:bodyPr wrap="square" lIns="0" tIns="0" rIns="0" bIns="0" rtlCol="0" anchor="t">
            <a:spAutoFit/>
          </a:bodyPr>
          <a:lstStyle/>
          <a:p>
            <a:pPr>
              <a:lnSpc>
                <a:spcPts val="9801"/>
              </a:lnSpc>
            </a:pPr>
            <a:r>
              <a:rPr lang="en-US" sz="7001">
                <a:solidFill>
                  <a:srgbClr val="FFFFFF"/>
                </a:solidFill>
                <a:latin typeface="Roboto Bold"/>
              </a:rPr>
              <a:t>30</a:t>
            </a:r>
          </a:p>
        </p:txBody>
      </p:sp>
      <p:sp>
        <p:nvSpPr>
          <p:cNvPr id="18" name="TextBox 18"/>
          <p:cNvSpPr txBox="1"/>
          <p:nvPr/>
        </p:nvSpPr>
        <p:spPr>
          <a:xfrm>
            <a:off x="5779688" y="5569206"/>
            <a:ext cx="1644647" cy="1197065"/>
          </a:xfrm>
          <a:prstGeom prst="rect">
            <a:avLst/>
          </a:prstGeom>
        </p:spPr>
        <p:txBody>
          <a:bodyPr wrap="square" lIns="0" tIns="0" rIns="0" bIns="0" rtlCol="0" anchor="t">
            <a:spAutoFit/>
          </a:bodyPr>
          <a:lstStyle/>
          <a:p>
            <a:pPr>
              <a:lnSpc>
                <a:spcPts val="9801"/>
              </a:lnSpc>
            </a:pPr>
            <a:r>
              <a:rPr lang="en-US" sz="7001">
                <a:solidFill>
                  <a:srgbClr val="FFFFFF"/>
                </a:solidFill>
                <a:latin typeface="Roboto Bold"/>
              </a:rPr>
              <a:t>19</a:t>
            </a:r>
            <a:r>
              <a:rPr lang="en-US" sz="7001">
                <a:solidFill>
                  <a:srgbClr val="FFFFFF"/>
                </a:solidFill>
                <a:latin typeface="Roboto"/>
              </a:rPr>
              <a:t>+</a:t>
            </a:r>
          </a:p>
        </p:txBody>
      </p:sp>
      <p:sp>
        <p:nvSpPr>
          <p:cNvPr id="19" name="TextBox 19"/>
          <p:cNvSpPr txBox="1"/>
          <p:nvPr/>
        </p:nvSpPr>
        <p:spPr>
          <a:xfrm>
            <a:off x="9188701" y="6887237"/>
            <a:ext cx="3109222" cy="618759"/>
          </a:xfrm>
          <a:prstGeom prst="rect">
            <a:avLst/>
          </a:prstGeom>
        </p:spPr>
        <p:txBody>
          <a:bodyPr wrap="square" lIns="0" tIns="0" rIns="0" bIns="0" rtlCol="0" anchor="t">
            <a:spAutoFit/>
          </a:bodyPr>
          <a:lstStyle/>
          <a:p>
            <a:pPr algn="ctr">
              <a:lnSpc>
                <a:spcPts val="2520"/>
              </a:lnSpc>
            </a:pPr>
            <a:r>
              <a:rPr lang="en-US" sz="1800">
                <a:solidFill>
                  <a:srgbClr val="FFFFFF"/>
                </a:solidFill>
                <a:latin typeface="Roboto Bold"/>
              </a:rPr>
              <a:t>MILLION D’€</a:t>
            </a:r>
            <a:br>
              <a:rPr lang="en-US" sz="1800">
                <a:solidFill>
                  <a:srgbClr val="FFFFFF"/>
                </a:solidFill>
                <a:latin typeface="Roboto Bold"/>
              </a:rPr>
            </a:br>
            <a:endParaRPr lang="en-US" sz="1800">
              <a:solidFill>
                <a:srgbClr val="FFFFFF"/>
              </a:solidFill>
              <a:latin typeface="Roboto Bold"/>
            </a:endParaRPr>
          </a:p>
        </p:txBody>
      </p:sp>
      <p:sp>
        <p:nvSpPr>
          <p:cNvPr id="21" name="TextBox 21"/>
          <p:cNvSpPr txBox="1"/>
          <p:nvPr/>
        </p:nvSpPr>
        <p:spPr>
          <a:xfrm>
            <a:off x="5414730" y="6898437"/>
            <a:ext cx="2615578" cy="298160"/>
          </a:xfrm>
          <a:prstGeom prst="rect">
            <a:avLst/>
          </a:prstGeom>
        </p:spPr>
        <p:txBody>
          <a:bodyPr wrap="square" lIns="0" tIns="0" rIns="0" bIns="0" rtlCol="0" anchor="t">
            <a:spAutoFit/>
          </a:bodyPr>
          <a:lstStyle/>
          <a:p>
            <a:pPr algn="ctr">
              <a:lnSpc>
                <a:spcPts val="2520"/>
              </a:lnSpc>
            </a:pPr>
            <a:r>
              <a:rPr lang="en-US" sz="1800">
                <a:solidFill>
                  <a:srgbClr val="FFFFFF"/>
                </a:solidFill>
                <a:latin typeface="Roboto Bold"/>
              </a:rPr>
              <a:t>ANNÉES D'EXPÉRIENCE</a:t>
            </a:r>
          </a:p>
        </p:txBody>
      </p:sp>
      <p:sp>
        <p:nvSpPr>
          <p:cNvPr id="26" name="TextBox 26"/>
          <p:cNvSpPr txBox="1"/>
          <p:nvPr/>
        </p:nvSpPr>
        <p:spPr>
          <a:xfrm>
            <a:off x="825092" y="1775667"/>
            <a:ext cx="1743662" cy="580259"/>
          </a:xfrm>
          <a:prstGeom prst="rect">
            <a:avLst/>
          </a:prstGeom>
        </p:spPr>
        <p:txBody>
          <a:bodyPr lIns="0" tIns="0" rIns="0" bIns="0" rtlCol="0" anchor="t">
            <a:spAutoFit/>
          </a:bodyPr>
          <a:lstStyle/>
          <a:p>
            <a:pPr>
              <a:lnSpc>
                <a:spcPts val="4759"/>
              </a:lnSpc>
            </a:pPr>
            <a:r>
              <a:rPr lang="en-US" sz="3600">
                <a:solidFill>
                  <a:srgbClr val="F41823"/>
                </a:solidFill>
                <a:latin typeface="Roboto Bold" panose="02000000000000000000" charset="0"/>
                <a:cs typeface="Roboto Bold" panose="02000000000000000000" charset="0"/>
              </a:rPr>
              <a:t>NOEMIS</a:t>
            </a:r>
          </a:p>
        </p:txBody>
      </p:sp>
      <p:pic>
        <p:nvPicPr>
          <p:cNvPr id="22" name="Image 21" descr="Une image contenant texte, Police, logo, Graphique&#10;&#10;Description générée automatiquement">
            <a:extLst>
              <a:ext uri="{FF2B5EF4-FFF2-40B4-BE49-F238E27FC236}">
                <a16:creationId xmlns:a16="http://schemas.microsoft.com/office/drawing/2014/main" id="{E91069C7-5CF7-276D-EDE4-ED6FBDF4346E}"/>
              </a:ext>
            </a:extLst>
          </p:cNvPr>
          <p:cNvPicPr>
            <a:picLocks noChangeAspect="1"/>
          </p:cNvPicPr>
          <p:nvPr/>
        </p:nvPicPr>
        <p:blipFill>
          <a:blip r:embed="rId8"/>
          <a:stretch>
            <a:fillRect/>
          </a:stretch>
        </p:blipFill>
        <p:spPr>
          <a:xfrm>
            <a:off x="12773758" y="4454814"/>
            <a:ext cx="3284220" cy="298323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a:extLst>
              <a:ext uri="{FF2B5EF4-FFF2-40B4-BE49-F238E27FC236}">
                <a16:creationId xmlns:a16="http://schemas.microsoft.com/office/drawing/2014/main" id="{DB4A9491-C3EB-4D1C-B8FE-79E4E4C2DD6C}"/>
              </a:ext>
            </a:extLst>
          </p:cNvPr>
          <p:cNvGraphicFramePr>
            <a:graphicFrameLocks noGrp="1"/>
          </p:cNvGraphicFramePr>
          <p:nvPr/>
        </p:nvGraphicFramePr>
        <p:xfrm>
          <a:off x="7344203" y="3115196"/>
          <a:ext cx="10482407" cy="4180550"/>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4180550">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
        <p:nvSpPr>
          <p:cNvPr id="65" name="01_텍스트">
            <a:extLst>
              <a:ext uri="{FF2B5EF4-FFF2-40B4-BE49-F238E27FC236}">
                <a16:creationId xmlns:a16="http://schemas.microsoft.com/office/drawing/2014/main" id="{CB55E389-CA5B-4794-AD86-3E5A97FE755D}"/>
              </a:ext>
            </a:extLst>
          </p:cNvPr>
          <p:cNvSpPr/>
          <p:nvPr/>
        </p:nvSpPr>
        <p:spPr>
          <a:xfrm>
            <a:off x="928631" y="1256495"/>
            <a:ext cx="12831144" cy="676467"/>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dirty="0">
                <a:latin typeface="Tahoma" panose="020B0604030504040204" pitchFamily="34" charset="0"/>
                <a:ea typeface="Tahoma" panose="020B0604030504040204" pitchFamily="34" charset="0"/>
                <a:cs typeface="Tahoma" panose="020B0604030504040204" pitchFamily="34" charset="0"/>
              </a:rPr>
              <a:t>X IA </a:t>
            </a:r>
            <a:r>
              <a:rPr lang="fr-FR" altLang="ko-KR" sz="3600" dirty="0" err="1">
                <a:latin typeface="Tahoma" panose="020B0604030504040204" pitchFamily="34" charset="0"/>
                <a:ea typeface="Tahoma" panose="020B0604030504040204" pitchFamily="34" charset="0"/>
                <a:cs typeface="Tahoma" panose="020B0604030504040204" pitchFamily="34" charset="0"/>
              </a:rPr>
              <a:t>Series</a:t>
            </a:r>
            <a:r>
              <a:rPr lang="fr-FR" altLang="ko-KR" sz="3600" dirty="0">
                <a:latin typeface="Tahoma" panose="020B0604030504040204" pitchFamily="34" charset="0"/>
                <a:ea typeface="Tahoma" panose="020B0604030504040204" pitchFamily="34" charset="0"/>
                <a:cs typeface="Tahoma" panose="020B0604030504040204" pitchFamily="34" charset="0"/>
              </a:rPr>
              <a:t>, </a:t>
            </a:r>
            <a:r>
              <a:rPr lang="fr-FR" altLang="ko-KR" sz="3600" dirty="0" err="1">
                <a:latin typeface="Tahoma" panose="020B0604030504040204" pitchFamily="34" charset="0"/>
                <a:ea typeface="Tahoma" panose="020B0604030504040204" pitchFamily="34" charset="0"/>
                <a:cs typeface="Tahoma" panose="020B0604030504040204" pitchFamily="34" charset="0"/>
              </a:rPr>
              <a:t>Multicapteurs</a:t>
            </a:r>
            <a:endParaRPr lang="en-US" altLang="ko-KR" sz="3600" dirty="0">
              <a:latin typeface="Tahoma" panose="020B0604030504040204" pitchFamily="34" charset="0"/>
              <a:ea typeface="Tahoma" panose="020B0604030504040204" pitchFamily="34" charset="0"/>
              <a:cs typeface="Tahoma" panose="020B0604030504040204" pitchFamily="34" charset="0"/>
            </a:endParaRPr>
          </a:p>
        </p:txBody>
      </p:sp>
      <p:pic>
        <p:nvPicPr>
          <p:cNvPr id="66" name="Picture 8">
            <a:extLst>
              <a:ext uri="{FF2B5EF4-FFF2-40B4-BE49-F238E27FC236}">
                <a16:creationId xmlns:a16="http://schemas.microsoft.com/office/drawing/2014/main" id="{575BE4F9-633C-4A73-AD54-F4AABF76F84C}"/>
              </a:ext>
            </a:extLst>
          </p:cNvPr>
          <p:cNvPicPr>
            <a:picLocks noChangeAspect="1"/>
          </p:cNvPicPr>
          <p:nvPr/>
        </p:nvPicPr>
        <p:blipFill>
          <a:blip r:embed="rId2"/>
          <a:stretch>
            <a:fillRect/>
          </a:stretch>
        </p:blipFill>
        <p:spPr>
          <a:xfrm>
            <a:off x="8564355" y="5357873"/>
            <a:ext cx="540789" cy="540788"/>
          </a:xfrm>
          <a:prstGeom prst="rect">
            <a:avLst/>
          </a:prstGeom>
        </p:spPr>
      </p:pic>
      <p:pic>
        <p:nvPicPr>
          <p:cNvPr id="67" name="Picture 10">
            <a:extLst>
              <a:ext uri="{FF2B5EF4-FFF2-40B4-BE49-F238E27FC236}">
                <a16:creationId xmlns:a16="http://schemas.microsoft.com/office/drawing/2014/main" id="{54F4520C-76A5-40C8-AFE4-7830D5C83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472" y="6193136"/>
            <a:ext cx="960555" cy="404063"/>
          </a:xfrm>
          <a:prstGeom prst="rect">
            <a:avLst/>
          </a:prstGeom>
        </p:spPr>
      </p:pic>
      <p:pic>
        <p:nvPicPr>
          <p:cNvPr id="68" name="Image 67">
            <a:extLst>
              <a:ext uri="{FF2B5EF4-FFF2-40B4-BE49-F238E27FC236}">
                <a16:creationId xmlns:a16="http://schemas.microsoft.com/office/drawing/2014/main" id="{A33F163A-E9C3-41C4-B47E-167F1144F7A7}"/>
              </a:ext>
            </a:extLst>
          </p:cNvPr>
          <p:cNvPicPr>
            <a:picLocks noChangeAspect="1"/>
          </p:cNvPicPr>
          <p:nvPr/>
        </p:nvPicPr>
        <p:blipFill>
          <a:blip r:embed="rId4"/>
          <a:stretch>
            <a:fillRect/>
          </a:stretch>
        </p:blipFill>
        <p:spPr>
          <a:xfrm>
            <a:off x="860837" y="6616529"/>
            <a:ext cx="5933384" cy="608438"/>
          </a:xfrm>
          <a:prstGeom prst="rect">
            <a:avLst/>
          </a:prstGeom>
        </p:spPr>
      </p:pic>
      <p:pic>
        <p:nvPicPr>
          <p:cNvPr id="69" name="Image 68">
            <a:extLst>
              <a:ext uri="{FF2B5EF4-FFF2-40B4-BE49-F238E27FC236}">
                <a16:creationId xmlns:a16="http://schemas.microsoft.com/office/drawing/2014/main" id="{AB124094-6441-414F-9F71-94ACAAA953FA}"/>
              </a:ext>
            </a:extLst>
          </p:cNvPr>
          <p:cNvPicPr>
            <a:picLocks noChangeAspect="1"/>
          </p:cNvPicPr>
          <p:nvPr/>
        </p:nvPicPr>
        <p:blipFill>
          <a:blip r:embed="rId5"/>
          <a:stretch>
            <a:fillRect/>
          </a:stretch>
        </p:blipFill>
        <p:spPr>
          <a:xfrm>
            <a:off x="963124" y="2265501"/>
            <a:ext cx="5396858" cy="4209693"/>
          </a:xfrm>
          <a:prstGeom prst="rect">
            <a:avLst/>
          </a:prstGeom>
        </p:spPr>
      </p:pic>
      <p:pic>
        <p:nvPicPr>
          <p:cNvPr id="70" name="Picture 7">
            <a:extLst>
              <a:ext uri="{FF2B5EF4-FFF2-40B4-BE49-F238E27FC236}">
                <a16:creationId xmlns:a16="http://schemas.microsoft.com/office/drawing/2014/main" id="{77561EE9-F471-4291-B4BD-3400A057D5E5}"/>
              </a:ext>
            </a:extLst>
          </p:cNvPr>
          <p:cNvPicPr>
            <a:picLocks noChangeAspect="1"/>
          </p:cNvPicPr>
          <p:nvPr/>
        </p:nvPicPr>
        <p:blipFill rotWithShape="1">
          <a:blip r:embed="rId6"/>
          <a:srcRect r="80410"/>
          <a:stretch/>
        </p:blipFill>
        <p:spPr>
          <a:xfrm>
            <a:off x="8691974" y="3479677"/>
            <a:ext cx="317240" cy="809744"/>
          </a:xfrm>
          <a:prstGeom prst="rect">
            <a:avLst/>
          </a:prstGeom>
        </p:spPr>
      </p:pic>
      <p:pic>
        <p:nvPicPr>
          <p:cNvPr id="71" name="Picture 9">
            <a:extLst>
              <a:ext uri="{FF2B5EF4-FFF2-40B4-BE49-F238E27FC236}">
                <a16:creationId xmlns:a16="http://schemas.microsoft.com/office/drawing/2014/main" id="{2016E443-6A42-4363-8983-8A02ED486F3C}"/>
              </a:ext>
            </a:extLst>
          </p:cNvPr>
          <p:cNvPicPr>
            <a:picLocks noChangeAspect="1"/>
          </p:cNvPicPr>
          <p:nvPr/>
        </p:nvPicPr>
        <p:blipFill>
          <a:blip r:embed="rId7"/>
          <a:stretch>
            <a:fillRect/>
          </a:stretch>
        </p:blipFill>
        <p:spPr>
          <a:xfrm>
            <a:off x="8474104" y="4479704"/>
            <a:ext cx="721295" cy="583422"/>
          </a:xfrm>
          <a:prstGeom prst="rect">
            <a:avLst/>
          </a:prstGeom>
        </p:spPr>
      </p:pic>
      <p:sp>
        <p:nvSpPr>
          <p:cNvPr id="72" name="ZoneTexte 71">
            <a:extLst>
              <a:ext uri="{FF2B5EF4-FFF2-40B4-BE49-F238E27FC236}">
                <a16:creationId xmlns:a16="http://schemas.microsoft.com/office/drawing/2014/main" id="{10CFEC40-1E23-4375-A834-8EBFE1676A42}"/>
              </a:ext>
            </a:extLst>
          </p:cNvPr>
          <p:cNvSpPr txBox="1"/>
          <p:nvPr/>
        </p:nvSpPr>
        <p:spPr>
          <a:xfrm>
            <a:off x="9547356" y="3676798"/>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Personnes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sp>
        <p:nvSpPr>
          <p:cNvPr id="73" name="ZoneTexte 72">
            <a:extLst>
              <a:ext uri="{FF2B5EF4-FFF2-40B4-BE49-F238E27FC236}">
                <a16:creationId xmlns:a16="http://schemas.microsoft.com/office/drawing/2014/main" id="{B24C3675-E94F-4F4A-9303-C897EFBB1C2B}"/>
              </a:ext>
            </a:extLst>
          </p:cNvPr>
          <p:cNvSpPr txBox="1"/>
          <p:nvPr/>
        </p:nvSpPr>
        <p:spPr>
          <a:xfrm>
            <a:off x="9547356" y="4561811"/>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Véhicules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4" name="Tableau 73">
            <a:extLst>
              <a:ext uri="{FF2B5EF4-FFF2-40B4-BE49-F238E27FC236}">
                <a16:creationId xmlns:a16="http://schemas.microsoft.com/office/drawing/2014/main" id="{A4AC768F-C755-469E-9179-CF73CD33D770}"/>
              </a:ext>
            </a:extLst>
          </p:cNvPr>
          <p:cNvGraphicFramePr>
            <a:graphicFrameLocks noGrp="1"/>
          </p:cNvGraphicFramePr>
          <p:nvPr/>
        </p:nvGraphicFramePr>
        <p:xfrm>
          <a:off x="7344203" y="2449534"/>
          <a:ext cx="10482407" cy="661862"/>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661862">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C - CLASSIFICATION</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A - ATTRIBUTES</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
        <p:nvSpPr>
          <p:cNvPr id="75" name="ZoneTexte 74">
            <a:extLst>
              <a:ext uri="{FF2B5EF4-FFF2-40B4-BE49-F238E27FC236}">
                <a16:creationId xmlns:a16="http://schemas.microsoft.com/office/drawing/2014/main" id="{556CCCAB-A28C-4A07-B9F9-5BEDF6CD2A4A}"/>
              </a:ext>
            </a:extLst>
          </p:cNvPr>
          <p:cNvSpPr txBox="1"/>
          <p:nvPr/>
        </p:nvSpPr>
        <p:spPr>
          <a:xfrm>
            <a:off x="9547356" y="5384657"/>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Visages</a:t>
            </a:r>
          </a:p>
        </p:txBody>
      </p:sp>
      <p:sp>
        <p:nvSpPr>
          <p:cNvPr id="76" name="ZoneTexte 75">
            <a:extLst>
              <a:ext uri="{FF2B5EF4-FFF2-40B4-BE49-F238E27FC236}">
                <a16:creationId xmlns:a16="http://schemas.microsoft.com/office/drawing/2014/main" id="{DDA84B29-2985-48DA-A672-B936588C3B2E}"/>
              </a:ext>
            </a:extLst>
          </p:cNvPr>
          <p:cNvSpPr txBox="1"/>
          <p:nvPr/>
        </p:nvSpPr>
        <p:spPr>
          <a:xfrm>
            <a:off x="9144000" y="6048920"/>
            <a:ext cx="2755032" cy="646331"/>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Plaques </a:t>
            </a: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d’immatriculation</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sp>
        <p:nvSpPr>
          <p:cNvPr id="77" name="01_텍스트">
            <a:extLst>
              <a:ext uri="{FF2B5EF4-FFF2-40B4-BE49-F238E27FC236}">
                <a16:creationId xmlns:a16="http://schemas.microsoft.com/office/drawing/2014/main" id="{AE06F767-D201-4767-B95E-1A0D8628F45D}"/>
              </a:ext>
            </a:extLst>
          </p:cNvPr>
          <p:cNvSpPr/>
          <p:nvPr/>
        </p:nvSpPr>
        <p:spPr>
          <a:xfrm>
            <a:off x="928631" y="-6338066"/>
            <a:ext cx="12831144" cy="682366"/>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Hanwha L" panose="02020503020101020101" pitchFamily="18" charset="-127"/>
                <a:ea typeface="Hanwha L" panose="02020503020101020101" pitchFamily="18" charset="-127"/>
              </a:rPr>
              <a:t>Q IA </a:t>
            </a:r>
            <a:r>
              <a:rPr lang="fr-FR" altLang="ko-KR" sz="3600" b="1" dirty="0" err="1">
                <a:latin typeface="Hanwha L" panose="02020503020101020101" pitchFamily="18" charset="-127"/>
                <a:ea typeface="Hanwha L" panose="02020503020101020101" pitchFamily="18" charset="-127"/>
              </a:rPr>
              <a:t>Series</a:t>
            </a:r>
            <a:endParaRPr lang="en-US" altLang="ko-KR" sz="3600" b="1" dirty="0">
              <a:latin typeface="Hanwha L" panose="02020503020101020101" pitchFamily="18" charset="-127"/>
              <a:ea typeface="Hanwha L" panose="02020503020101020101" pitchFamily="18" charset="-127"/>
            </a:endParaRPr>
          </a:p>
        </p:txBody>
      </p:sp>
      <p:pic>
        <p:nvPicPr>
          <p:cNvPr id="78" name="Image 77">
            <a:extLst>
              <a:ext uri="{FF2B5EF4-FFF2-40B4-BE49-F238E27FC236}">
                <a16:creationId xmlns:a16="http://schemas.microsoft.com/office/drawing/2014/main" id="{0982968D-5EC1-4B37-91B6-7D3ADF117A48}"/>
              </a:ext>
            </a:extLst>
          </p:cNvPr>
          <p:cNvPicPr>
            <a:picLocks noChangeAspect="1"/>
          </p:cNvPicPr>
          <p:nvPr/>
        </p:nvPicPr>
        <p:blipFill>
          <a:blip r:embed="rId8"/>
          <a:stretch>
            <a:fillRect/>
          </a:stretch>
        </p:blipFill>
        <p:spPr>
          <a:xfrm>
            <a:off x="928631" y="-4873970"/>
            <a:ext cx="5797799" cy="3182388"/>
          </a:xfrm>
          <a:prstGeom prst="rect">
            <a:avLst/>
          </a:prstGeom>
        </p:spPr>
      </p:pic>
      <p:pic>
        <p:nvPicPr>
          <p:cNvPr id="79" name="Image 78">
            <a:extLst>
              <a:ext uri="{FF2B5EF4-FFF2-40B4-BE49-F238E27FC236}">
                <a16:creationId xmlns:a16="http://schemas.microsoft.com/office/drawing/2014/main" id="{EA821C9C-38AF-4F32-8836-B62A74AAF15B}"/>
              </a:ext>
            </a:extLst>
          </p:cNvPr>
          <p:cNvPicPr>
            <a:picLocks noChangeAspect="1"/>
          </p:cNvPicPr>
          <p:nvPr/>
        </p:nvPicPr>
        <p:blipFill>
          <a:blip r:embed="rId9"/>
          <a:stretch>
            <a:fillRect/>
          </a:stretch>
        </p:blipFill>
        <p:spPr>
          <a:xfrm>
            <a:off x="793046" y="-1043432"/>
            <a:ext cx="5933384" cy="739241"/>
          </a:xfrm>
          <a:prstGeom prst="rect">
            <a:avLst/>
          </a:prstGeom>
        </p:spPr>
      </p:pic>
      <p:sp>
        <p:nvSpPr>
          <p:cNvPr id="80" name="01_텍스트">
            <a:extLst>
              <a:ext uri="{FF2B5EF4-FFF2-40B4-BE49-F238E27FC236}">
                <a16:creationId xmlns:a16="http://schemas.microsoft.com/office/drawing/2014/main" id="{73829247-4DC7-40D3-85CD-0C13E0E23BA0}"/>
              </a:ext>
            </a:extLst>
          </p:cNvPr>
          <p:cNvSpPr/>
          <p:nvPr/>
        </p:nvSpPr>
        <p:spPr>
          <a:xfrm>
            <a:off x="928631" y="10664904"/>
            <a:ext cx="12831144" cy="682366"/>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Hanwha L" panose="02020503020101020101" pitchFamily="18" charset="-127"/>
                <a:ea typeface="Hanwha L" panose="02020503020101020101" pitchFamily="18" charset="-127"/>
              </a:rPr>
              <a:t>P IA </a:t>
            </a:r>
            <a:r>
              <a:rPr lang="fr-FR" altLang="ko-KR" sz="3600" b="1" dirty="0" err="1">
                <a:latin typeface="Hanwha L" panose="02020503020101020101" pitchFamily="18" charset="-127"/>
                <a:ea typeface="Hanwha L" panose="02020503020101020101" pitchFamily="18" charset="-127"/>
              </a:rPr>
              <a:t>Series</a:t>
            </a:r>
            <a:endParaRPr lang="en-US" altLang="ko-KR" sz="3600" b="1" dirty="0">
              <a:latin typeface="Hanwha L" panose="02020503020101020101" pitchFamily="18" charset="-127"/>
              <a:ea typeface="Hanwha L" panose="02020503020101020101" pitchFamily="18" charset="-127"/>
            </a:endParaRPr>
          </a:p>
        </p:txBody>
      </p:sp>
      <p:grpSp>
        <p:nvGrpSpPr>
          <p:cNvPr id="81" name="Groupe 80">
            <a:extLst>
              <a:ext uri="{FF2B5EF4-FFF2-40B4-BE49-F238E27FC236}">
                <a16:creationId xmlns:a16="http://schemas.microsoft.com/office/drawing/2014/main" id="{A565F334-3231-469D-BB0E-45C6C414F3F3}"/>
              </a:ext>
            </a:extLst>
          </p:cNvPr>
          <p:cNvGrpSpPr/>
          <p:nvPr/>
        </p:nvGrpSpPr>
        <p:grpSpPr>
          <a:xfrm>
            <a:off x="1374377" y="11938238"/>
            <a:ext cx="4827096" cy="3531641"/>
            <a:chOff x="1678071" y="4812833"/>
            <a:chExt cx="2292060" cy="1676936"/>
          </a:xfrm>
        </p:grpSpPr>
        <p:pic>
          <p:nvPicPr>
            <p:cNvPr id="82" name="Image 81">
              <a:extLst>
                <a:ext uri="{FF2B5EF4-FFF2-40B4-BE49-F238E27FC236}">
                  <a16:creationId xmlns:a16="http://schemas.microsoft.com/office/drawing/2014/main" id="{7F981458-324E-4105-B684-90A2A1A9F154}"/>
                </a:ext>
              </a:extLst>
            </p:cNvPr>
            <p:cNvPicPr>
              <a:picLocks noChangeAspect="1"/>
            </p:cNvPicPr>
            <p:nvPr/>
          </p:nvPicPr>
          <p:blipFill>
            <a:blip r:embed="rId10"/>
            <a:stretch>
              <a:fillRect/>
            </a:stretch>
          </p:blipFill>
          <p:spPr>
            <a:xfrm>
              <a:off x="1678071" y="5177922"/>
              <a:ext cx="1207113" cy="1054699"/>
            </a:xfrm>
            <a:prstGeom prst="rect">
              <a:avLst/>
            </a:prstGeom>
          </p:spPr>
        </p:pic>
        <p:pic>
          <p:nvPicPr>
            <p:cNvPr id="83" name="Image 82">
              <a:extLst>
                <a:ext uri="{FF2B5EF4-FFF2-40B4-BE49-F238E27FC236}">
                  <a16:creationId xmlns:a16="http://schemas.microsoft.com/office/drawing/2014/main" id="{BC734BF3-6C0D-4C15-BE9F-ACD71BBBF0C4}"/>
                </a:ext>
              </a:extLst>
            </p:cNvPr>
            <p:cNvPicPr>
              <a:picLocks noChangeAspect="1"/>
            </p:cNvPicPr>
            <p:nvPr/>
          </p:nvPicPr>
          <p:blipFill>
            <a:blip r:embed="rId11"/>
            <a:stretch>
              <a:fillRect/>
            </a:stretch>
          </p:blipFill>
          <p:spPr>
            <a:xfrm>
              <a:off x="2243882" y="4812833"/>
              <a:ext cx="1188823" cy="1194920"/>
            </a:xfrm>
            <a:prstGeom prst="rect">
              <a:avLst/>
            </a:prstGeom>
          </p:spPr>
        </p:pic>
        <p:pic>
          <p:nvPicPr>
            <p:cNvPr id="84" name="Image 83">
              <a:extLst>
                <a:ext uri="{FF2B5EF4-FFF2-40B4-BE49-F238E27FC236}">
                  <a16:creationId xmlns:a16="http://schemas.microsoft.com/office/drawing/2014/main" id="{AE419FC2-905A-4C93-839B-4C25BBF3EA46}"/>
                </a:ext>
              </a:extLst>
            </p:cNvPr>
            <p:cNvPicPr>
              <a:picLocks noChangeAspect="1"/>
            </p:cNvPicPr>
            <p:nvPr/>
          </p:nvPicPr>
          <p:blipFill>
            <a:blip r:embed="rId12"/>
            <a:stretch>
              <a:fillRect/>
            </a:stretch>
          </p:blipFill>
          <p:spPr>
            <a:xfrm>
              <a:off x="2897142" y="5189626"/>
              <a:ext cx="1072989" cy="1072989"/>
            </a:xfrm>
            <a:prstGeom prst="rect">
              <a:avLst/>
            </a:prstGeom>
          </p:spPr>
        </p:pic>
        <p:pic>
          <p:nvPicPr>
            <p:cNvPr id="85" name="Image 84">
              <a:extLst>
                <a:ext uri="{FF2B5EF4-FFF2-40B4-BE49-F238E27FC236}">
                  <a16:creationId xmlns:a16="http://schemas.microsoft.com/office/drawing/2014/main" id="{76D4E66A-03EC-4129-B83E-A181D131997E}"/>
                </a:ext>
              </a:extLst>
            </p:cNvPr>
            <p:cNvPicPr>
              <a:picLocks noChangeAspect="1"/>
            </p:cNvPicPr>
            <p:nvPr/>
          </p:nvPicPr>
          <p:blipFill>
            <a:blip r:embed="rId13"/>
            <a:stretch>
              <a:fillRect/>
            </a:stretch>
          </p:blipFill>
          <p:spPr>
            <a:xfrm>
              <a:off x="2441034" y="5550904"/>
              <a:ext cx="944962" cy="938865"/>
            </a:xfrm>
            <a:prstGeom prst="rect">
              <a:avLst/>
            </a:prstGeom>
          </p:spPr>
        </p:pic>
      </p:grpSp>
      <p:pic>
        <p:nvPicPr>
          <p:cNvPr id="86" name="!!PNV">
            <a:extLst>
              <a:ext uri="{FF2B5EF4-FFF2-40B4-BE49-F238E27FC236}">
                <a16:creationId xmlns:a16="http://schemas.microsoft.com/office/drawing/2014/main" id="{93559C31-E80E-4659-80E3-F8276E45517B}"/>
              </a:ext>
            </a:extLst>
          </p:cNvPr>
          <p:cNvPicPr>
            <a:picLocks noChangeAspect="1"/>
          </p:cNvPicPr>
          <p:nvPr/>
        </p:nvPicPr>
        <p:blipFill>
          <a:blip r:embed="rId14"/>
          <a:stretch>
            <a:fillRect/>
          </a:stretch>
        </p:blipFill>
        <p:spPr>
          <a:xfrm>
            <a:off x="796685" y="15953531"/>
            <a:ext cx="5997536" cy="753386"/>
          </a:xfrm>
          <a:prstGeom prst="rect">
            <a:avLst/>
          </a:prstGeom>
        </p:spPr>
      </p:pic>
      <p:grpSp>
        <p:nvGrpSpPr>
          <p:cNvPr id="87" name="Group 19">
            <a:extLst>
              <a:ext uri="{FF2B5EF4-FFF2-40B4-BE49-F238E27FC236}">
                <a16:creationId xmlns:a16="http://schemas.microsoft.com/office/drawing/2014/main" id="{01115F5B-2899-4A91-9A50-2D5B460A2A62}"/>
              </a:ext>
            </a:extLst>
          </p:cNvPr>
          <p:cNvGrpSpPr/>
          <p:nvPr/>
        </p:nvGrpSpPr>
        <p:grpSpPr>
          <a:xfrm>
            <a:off x="12714452" y="5236633"/>
            <a:ext cx="4376858" cy="493448"/>
            <a:chOff x="2549317" y="3506029"/>
            <a:chExt cx="1971796" cy="222300"/>
          </a:xfrm>
        </p:grpSpPr>
        <p:pic>
          <p:nvPicPr>
            <p:cNvPr id="88" name="Picture 21">
              <a:extLst>
                <a:ext uri="{FF2B5EF4-FFF2-40B4-BE49-F238E27FC236}">
                  <a16:creationId xmlns:a16="http://schemas.microsoft.com/office/drawing/2014/main" id="{5EE61752-5177-451C-9C92-4F724C8781EA}"/>
                </a:ext>
              </a:extLst>
            </p:cNvPr>
            <p:cNvPicPr>
              <a:picLocks noChangeAspect="1"/>
            </p:cNvPicPr>
            <p:nvPr/>
          </p:nvPicPr>
          <p:blipFill rotWithShape="1">
            <a:blip r:embed="rId15"/>
            <a:srcRect b="18718"/>
            <a:stretch/>
          </p:blipFill>
          <p:spPr>
            <a:xfrm>
              <a:off x="3196239" y="3583350"/>
              <a:ext cx="327663" cy="144979"/>
            </a:xfrm>
            <a:prstGeom prst="rect">
              <a:avLst/>
            </a:prstGeom>
          </p:spPr>
        </p:pic>
        <p:pic>
          <p:nvPicPr>
            <p:cNvPr id="89" name="Picture 22">
              <a:extLst>
                <a:ext uri="{FF2B5EF4-FFF2-40B4-BE49-F238E27FC236}">
                  <a16:creationId xmlns:a16="http://schemas.microsoft.com/office/drawing/2014/main" id="{A0945704-C888-4B55-AB1C-9909B0DB3DC2}"/>
                </a:ext>
              </a:extLst>
            </p:cNvPr>
            <p:cNvPicPr>
              <a:picLocks noChangeAspect="1"/>
            </p:cNvPicPr>
            <p:nvPr/>
          </p:nvPicPr>
          <p:blipFill>
            <a:blip r:embed="rId16"/>
            <a:stretch>
              <a:fillRect/>
            </a:stretch>
          </p:blipFill>
          <p:spPr>
            <a:xfrm>
              <a:off x="3568229" y="3597925"/>
              <a:ext cx="134961" cy="130404"/>
            </a:xfrm>
            <a:prstGeom prst="rect">
              <a:avLst/>
            </a:prstGeom>
          </p:spPr>
        </p:pic>
        <p:pic>
          <p:nvPicPr>
            <p:cNvPr id="90" name="Picture 23">
              <a:extLst>
                <a:ext uri="{FF2B5EF4-FFF2-40B4-BE49-F238E27FC236}">
                  <a16:creationId xmlns:a16="http://schemas.microsoft.com/office/drawing/2014/main" id="{1766E784-8500-42FA-8A0B-3DBB1AC2DF0D}"/>
                </a:ext>
              </a:extLst>
            </p:cNvPr>
            <p:cNvPicPr>
              <a:picLocks noChangeAspect="1"/>
            </p:cNvPicPr>
            <p:nvPr/>
          </p:nvPicPr>
          <p:blipFill>
            <a:blip r:embed="rId17"/>
            <a:stretch>
              <a:fillRect/>
            </a:stretch>
          </p:blipFill>
          <p:spPr>
            <a:xfrm>
              <a:off x="2549317" y="3537662"/>
              <a:ext cx="602596" cy="190666"/>
            </a:xfrm>
            <a:prstGeom prst="rect">
              <a:avLst/>
            </a:prstGeom>
          </p:spPr>
        </p:pic>
        <p:pic>
          <p:nvPicPr>
            <p:cNvPr id="91" name="Picture 24">
              <a:extLst>
                <a:ext uri="{FF2B5EF4-FFF2-40B4-BE49-F238E27FC236}">
                  <a16:creationId xmlns:a16="http://schemas.microsoft.com/office/drawing/2014/main" id="{035D15E0-E1FC-4881-A8A4-F3D3028A3816}"/>
                </a:ext>
              </a:extLst>
            </p:cNvPr>
            <p:cNvPicPr>
              <a:picLocks noChangeAspect="1"/>
            </p:cNvPicPr>
            <p:nvPr/>
          </p:nvPicPr>
          <p:blipFill>
            <a:blip r:embed="rId18"/>
            <a:stretch>
              <a:fillRect/>
            </a:stretch>
          </p:blipFill>
          <p:spPr>
            <a:xfrm>
              <a:off x="3747516" y="3627828"/>
              <a:ext cx="184623" cy="100501"/>
            </a:xfrm>
            <a:prstGeom prst="rect">
              <a:avLst/>
            </a:prstGeom>
          </p:spPr>
        </p:pic>
        <p:pic>
          <p:nvPicPr>
            <p:cNvPr id="92" name="Picture 26">
              <a:extLst>
                <a:ext uri="{FF2B5EF4-FFF2-40B4-BE49-F238E27FC236}">
                  <a16:creationId xmlns:a16="http://schemas.microsoft.com/office/drawing/2014/main" id="{A8622FD3-2F68-4949-AF76-801DA9E6B076}"/>
                </a:ext>
              </a:extLst>
            </p:cNvPr>
            <p:cNvPicPr>
              <a:picLocks noChangeAspect="1"/>
            </p:cNvPicPr>
            <p:nvPr/>
          </p:nvPicPr>
          <p:blipFill>
            <a:blip r:embed="rId19"/>
            <a:stretch>
              <a:fillRect/>
            </a:stretch>
          </p:blipFill>
          <p:spPr>
            <a:xfrm>
              <a:off x="4001475" y="3506029"/>
              <a:ext cx="519638" cy="222299"/>
            </a:xfrm>
            <a:prstGeom prst="rect">
              <a:avLst/>
            </a:prstGeom>
          </p:spPr>
        </p:pic>
      </p:grpSp>
      <p:sp>
        <p:nvSpPr>
          <p:cNvPr id="93" name="Rounded Rectangle 20">
            <a:extLst>
              <a:ext uri="{FF2B5EF4-FFF2-40B4-BE49-F238E27FC236}">
                <a16:creationId xmlns:a16="http://schemas.microsoft.com/office/drawing/2014/main" id="{FFBCE667-7AB0-45FF-A0FE-DEF8D5C78AEF}"/>
              </a:ext>
            </a:extLst>
          </p:cNvPr>
          <p:cNvSpPr/>
          <p:nvPr/>
        </p:nvSpPr>
        <p:spPr>
          <a:xfrm>
            <a:off x="12487954" y="4695483"/>
            <a:ext cx="5011817" cy="1244871"/>
          </a:xfrm>
          <a:prstGeom prst="roundRect">
            <a:avLst/>
          </a:prstGeom>
          <a:noFill/>
          <a:ln w="28575" cap="flat" cmpd="sng" algn="ctr">
            <a:solidFill>
              <a:srgbClr val="ED6B06"/>
            </a:solidFill>
            <a:prstDash val="solid"/>
          </a:ln>
          <a:effectLst/>
        </p:spPr>
        <p:txBody>
          <a:bodyPr rtlCol="0" anchor="t" anchorCtr="0"/>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Types de </a:t>
            </a: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véhicules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sp>
        <p:nvSpPr>
          <p:cNvPr id="94" name="Espace réservé du texte 8">
            <a:extLst>
              <a:ext uri="{FF2B5EF4-FFF2-40B4-BE49-F238E27FC236}">
                <a16:creationId xmlns:a16="http://schemas.microsoft.com/office/drawing/2014/main" id="{AD578E40-0FAD-4489-A135-65E66C792C5A}"/>
              </a:ext>
            </a:extLst>
          </p:cNvPr>
          <p:cNvSpPr txBox="1">
            <a:spLocks/>
          </p:cNvSpPr>
          <p:nvPr/>
        </p:nvSpPr>
        <p:spPr>
          <a:xfrm>
            <a:off x="251123" y="501653"/>
            <a:ext cx="4472058" cy="720197"/>
          </a:xfrm>
          <a:prstGeom prst="rect">
            <a:avLst/>
          </a:prstGeom>
          <a:noFill/>
        </p:spPr>
        <p:txBody>
          <a:bodyPr vert="horz" wrap="none" lIns="137160" tIns="68580" rIns="137160" bIns="68580" rtlCol="0">
            <a:spAutoFit/>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fr-FR" sz="4200" b="1" dirty="0">
                <a:solidFill>
                  <a:srgbClr val="FF6600"/>
                </a:solidFill>
                <a:latin typeface="Tahoma" panose="020B0604030504040204" pitchFamily="34" charset="0"/>
                <a:ea typeface="Tahoma" panose="020B0604030504040204" pitchFamily="34" charset="0"/>
                <a:cs typeface="Tahoma" panose="020B0604030504040204" pitchFamily="34" charset="0"/>
              </a:rPr>
              <a:t>Les Gammes IA</a:t>
            </a:r>
          </a:p>
        </p:txBody>
      </p:sp>
    </p:spTree>
    <p:extLst>
      <p:ext uri="{BB962C8B-B14F-4D97-AF65-F5344CB8AC3E}">
        <p14:creationId xmlns:p14="http://schemas.microsoft.com/office/powerpoint/2010/main" val="2890715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Vertical)">
                                      <p:cBhvr>
                                        <p:cTn id="7" dur="500"/>
                                        <p:tgtEl>
                                          <p:spTgt spid="66"/>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50"/>
                                  </p:iterate>
                                  <p:childTnLst>
                                    <p:set>
                                      <p:cBhvr>
                                        <p:cTn id="10" dur="1" fill="hold">
                                          <p:stCondLst>
                                            <p:cond delay="0"/>
                                          </p:stCondLst>
                                        </p:cTn>
                                        <p:tgtEl>
                                          <p:spTgt spid="75"/>
                                        </p:tgtEl>
                                        <p:attrNameLst>
                                          <p:attrName>style.visibility</p:attrName>
                                        </p:attrNameLst>
                                      </p:cBhvr>
                                      <p:to>
                                        <p:strVal val="visible"/>
                                      </p:to>
                                    </p:set>
                                  </p:childTnLst>
                                </p:cTn>
                              </p:par>
                            </p:childTnLst>
                          </p:cTn>
                        </p:par>
                        <p:par>
                          <p:cTn id="11" fill="hold">
                            <p:stCondLst>
                              <p:cond delay="801"/>
                            </p:stCondLst>
                            <p:childTnLst>
                              <p:par>
                                <p:cTn id="12" presetID="16" presetClass="entr" presetSubtype="37" fill="hold"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barn(outVertical)">
                                      <p:cBhvr>
                                        <p:cTn id="14" dur="500"/>
                                        <p:tgtEl>
                                          <p:spTgt spid="67"/>
                                        </p:tgtEl>
                                      </p:cBhvr>
                                    </p:animEffect>
                                  </p:childTnLst>
                                </p:cTn>
                              </p:par>
                            </p:childTnLst>
                          </p:cTn>
                        </p:par>
                        <p:par>
                          <p:cTn id="15" fill="hold">
                            <p:stCondLst>
                              <p:cond delay="1301"/>
                            </p:stCondLst>
                            <p:childTnLst>
                              <p:par>
                                <p:cTn id="16" presetID="1" presetClass="entr" presetSubtype="0" fill="hold" grpId="0" nodeType="afterEffect">
                                  <p:stCondLst>
                                    <p:cond delay="0"/>
                                  </p:stCondLst>
                                  <p:iterate type="lt">
                                    <p:tmAbs val="50"/>
                                  </p:iterate>
                                  <p:childTnLst>
                                    <p:set>
                                      <p:cBhvr>
                                        <p:cTn id="17"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au 32">
            <a:extLst>
              <a:ext uri="{FF2B5EF4-FFF2-40B4-BE49-F238E27FC236}">
                <a16:creationId xmlns:a16="http://schemas.microsoft.com/office/drawing/2014/main" id="{F3B9FF40-FC1C-451D-928C-AB8BC8F74200}"/>
              </a:ext>
            </a:extLst>
          </p:cNvPr>
          <p:cNvGraphicFramePr>
            <a:graphicFrameLocks noGrp="1"/>
          </p:cNvGraphicFramePr>
          <p:nvPr/>
        </p:nvGraphicFramePr>
        <p:xfrm>
          <a:off x="7344203" y="3115196"/>
          <a:ext cx="10482407" cy="4180550"/>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4180550">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endParaRPr lang="en-GB" sz="2700" dirty="0">
                        <a:latin typeface="Hanwha L" panose="02020503020101020101" pitchFamily="18" charset="-127"/>
                        <a:ea typeface="Hanwha L" panose="02020503020101020101" pitchFamily="18" charset="-127"/>
                      </a:endParaRP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
        <p:nvSpPr>
          <p:cNvPr id="34" name="01_텍스트">
            <a:extLst>
              <a:ext uri="{FF2B5EF4-FFF2-40B4-BE49-F238E27FC236}">
                <a16:creationId xmlns:a16="http://schemas.microsoft.com/office/drawing/2014/main" id="{E4EAB019-E3EF-466B-A98F-0E4525F5C424}"/>
              </a:ext>
            </a:extLst>
          </p:cNvPr>
          <p:cNvSpPr/>
          <p:nvPr/>
        </p:nvSpPr>
        <p:spPr>
          <a:xfrm>
            <a:off x="928631" y="1256495"/>
            <a:ext cx="12831144" cy="676467"/>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dirty="0">
                <a:latin typeface="Tahoma" panose="020B0604030504040204" pitchFamily="34" charset="0"/>
                <a:ea typeface="Tahoma" panose="020B0604030504040204" pitchFamily="34" charset="0"/>
                <a:cs typeface="Tahoma" panose="020B0604030504040204" pitchFamily="34" charset="0"/>
              </a:rPr>
              <a:t>P IA </a:t>
            </a:r>
            <a:r>
              <a:rPr lang="fr-FR" altLang="ko-KR" sz="3600" dirty="0" err="1">
                <a:latin typeface="Tahoma" panose="020B0604030504040204" pitchFamily="34" charset="0"/>
                <a:ea typeface="Tahoma" panose="020B0604030504040204" pitchFamily="34" charset="0"/>
                <a:cs typeface="Tahoma" panose="020B0604030504040204" pitchFamily="34" charset="0"/>
              </a:rPr>
              <a:t>Series</a:t>
            </a:r>
            <a:endParaRPr lang="en-US" altLang="ko-KR" sz="3600" dirty="0">
              <a:latin typeface="Tahoma" panose="020B0604030504040204" pitchFamily="34" charset="0"/>
              <a:ea typeface="Tahoma" panose="020B0604030504040204" pitchFamily="34" charset="0"/>
              <a:cs typeface="Tahoma" panose="020B0604030504040204" pitchFamily="34" charset="0"/>
            </a:endParaRPr>
          </a:p>
        </p:txBody>
      </p:sp>
      <p:pic>
        <p:nvPicPr>
          <p:cNvPr id="35" name="Picture 8">
            <a:extLst>
              <a:ext uri="{FF2B5EF4-FFF2-40B4-BE49-F238E27FC236}">
                <a16:creationId xmlns:a16="http://schemas.microsoft.com/office/drawing/2014/main" id="{27F12C60-AF6E-4597-B497-599E7B3E70DE}"/>
              </a:ext>
            </a:extLst>
          </p:cNvPr>
          <p:cNvPicPr>
            <a:picLocks noChangeAspect="1"/>
          </p:cNvPicPr>
          <p:nvPr/>
        </p:nvPicPr>
        <p:blipFill>
          <a:blip r:embed="rId2"/>
          <a:stretch>
            <a:fillRect/>
          </a:stretch>
        </p:blipFill>
        <p:spPr>
          <a:xfrm>
            <a:off x="8564355" y="5357873"/>
            <a:ext cx="540789" cy="540788"/>
          </a:xfrm>
          <a:prstGeom prst="rect">
            <a:avLst/>
          </a:prstGeom>
        </p:spPr>
      </p:pic>
      <p:pic>
        <p:nvPicPr>
          <p:cNvPr id="36" name="Picture 10">
            <a:extLst>
              <a:ext uri="{FF2B5EF4-FFF2-40B4-BE49-F238E27FC236}">
                <a16:creationId xmlns:a16="http://schemas.microsoft.com/office/drawing/2014/main" id="{E3F2F22C-C3D0-4F77-95F4-BC8D8B043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472" y="6193136"/>
            <a:ext cx="960555" cy="404063"/>
          </a:xfrm>
          <a:prstGeom prst="rect">
            <a:avLst/>
          </a:prstGeom>
        </p:spPr>
      </p:pic>
      <p:pic>
        <p:nvPicPr>
          <p:cNvPr id="37" name="Picture 7">
            <a:extLst>
              <a:ext uri="{FF2B5EF4-FFF2-40B4-BE49-F238E27FC236}">
                <a16:creationId xmlns:a16="http://schemas.microsoft.com/office/drawing/2014/main" id="{43E24151-B846-4778-8F76-3D9A26DB88F8}"/>
              </a:ext>
            </a:extLst>
          </p:cNvPr>
          <p:cNvPicPr>
            <a:picLocks noChangeAspect="1"/>
          </p:cNvPicPr>
          <p:nvPr/>
        </p:nvPicPr>
        <p:blipFill rotWithShape="1">
          <a:blip r:embed="rId4"/>
          <a:srcRect r="80410"/>
          <a:stretch/>
        </p:blipFill>
        <p:spPr>
          <a:xfrm>
            <a:off x="8691974" y="3479677"/>
            <a:ext cx="317240" cy="809744"/>
          </a:xfrm>
          <a:prstGeom prst="rect">
            <a:avLst/>
          </a:prstGeom>
        </p:spPr>
      </p:pic>
      <p:pic>
        <p:nvPicPr>
          <p:cNvPr id="38" name="Picture 9">
            <a:extLst>
              <a:ext uri="{FF2B5EF4-FFF2-40B4-BE49-F238E27FC236}">
                <a16:creationId xmlns:a16="http://schemas.microsoft.com/office/drawing/2014/main" id="{288ED926-0EE4-4895-BAA9-CC825D8E9A26}"/>
              </a:ext>
            </a:extLst>
          </p:cNvPr>
          <p:cNvPicPr>
            <a:picLocks noChangeAspect="1"/>
          </p:cNvPicPr>
          <p:nvPr/>
        </p:nvPicPr>
        <p:blipFill>
          <a:blip r:embed="rId5"/>
          <a:stretch>
            <a:fillRect/>
          </a:stretch>
        </p:blipFill>
        <p:spPr>
          <a:xfrm>
            <a:off x="8474104" y="4479704"/>
            <a:ext cx="721295" cy="583422"/>
          </a:xfrm>
          <a:prstGeom prst="rect">
            <a:avLst/>
          </a:prstGeom>
        </p:spPr>
      </p:pic>
      <p:sp>
        <p:nvSpPr>
          <p:cNvPr id="39" name="ZoneTexte 38">
            <a:extLst>
              <a:ext uri="{FF2B5EF4-FFF2-40B4-BE49-F238E27FC236}">
                <a16:creationId xmlns:a16="http://schemas.microsoft.com/office/drawing/2014/main" id="{2089B4C6-B09C-4EB9-9C8E-20CADBAE2D25}"/>
              </a:ext>
            </a:extLst>
          </p:cNvPr>
          <p:cNvSpPr txBox="1"/>
          <p:nvPr/>
        </p:nvSpPr>
        <p:spPr>
          <a:xfrm>
            <a:off x="9547356" y="3676798"/>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Personnes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sp>
        <p:nvSpPr>
          <p:cNvPr id="40" name="ZoneTexte 39">
            <a:extLst>
              <a:ext uri="{FF2B5EF4-FFF2-40B4-BE49-F238E27FC236}">
                <a16:creationId xmlns:a16="http://schemas.microsoft.com/office/drawing/2014/main" id="{09AE3184-91C1-43D8-904B-EC3875B94E41}"/>
              </a:ext>
            </a:extLst>
          </p:cNvPr>
          <p:cNvSpPr txBox="1"/>
          <p:nvPr/>
        </p:nvSpPr>
        <p:spPr>
          <a:xfrm>
            <a:off x="9547356" y="4561811"/>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Véhicules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1" name="Tableau 40">
            <a:extLst>
              <a:ext uri="{FF2B5EF4-FFF2-40B4-BE49-F238E27FC236}">
                <a16:creationId xmlns:a16="http://schemas.microsoft.com/office/drawing/2014/main" id="{0EB1059C-74A3-43A6-9045-CD25E77AEE09}"/>
              </a:ext>
            </a:extLst>
          </p:cNvPr>
          <p:cNvGraphicFramePr>
            <a:graphicFrameLocks noGrp="1"/>
          </p:cNvGraphicFramePr>
          <p:nvPr/>
        </p:nvGraphicFramePr>
        <p:xfrm>
          <a:off x="7344203" y="2449534"/>
          <a:ext cx="10482407" cy="661862"/>
        </p:xfrm>
        <a:graphic>
          <a:graphicData uri="http://schemas.openxmlformats.org/drawingml/2006/table">
            <a:tbl>
              <a:tblPr firstRow="1" bandRow="1">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effectLst>
                  <a:outerShdw blurRad="40000" dist="23000" dir="5400000" rotWithShape="0">
                    <a:srgbClr val="000000">
                      <a:alpha val="35000"/>
                    </a:srgbClr>
                  </a:outerShdw>
                </a:effectLst>
              </a:tblPr>
              <a:tblGrid>
                <a:gridCol w="4891005">
                  <a:extLst>
                    <a:ext uri="{9D8B030D-6E8A-4147-A177-3AD203B41FA5}">
                      <a16:colId xmlns:a16="http://schemas.microsoft.com/office/drawing/2014/main" val="1855759648"/>
                    </a:ext>
                  </a:extLst>
                </a:gridCol>
                <a:gridCol w="5591402">
                  <a:extLst>
                    <a:ext uri="{9D8B030D-6E8A-4147-A177-3AD203B41FA5}">
                      <a16:colId xmlns:a16="http://schemas.microsoft.com/office/drawing/2014/main" val="1232410222"/>
                    </a:ext>
                  </a:extLst>
                </a:gridCol>
              </a:tblGrid>
              <a:tr h="661862">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C - CLASSIFICATION</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b="1" kern="1200">
                          <a:solidFill>
                            <a:schemeClr val="lt1"/>
                          </a:solidFill>
                          <a:latin typeface="Myriad Pro"/>
                        </a:defRPr>
                      </a:lvl1pPr>
                      <a:lvl2pPr marL="457200" algn="l" defTabSz="914400" rtl="0" eaLnBrk="1" latinLnBrk="1" hangingPunct="1">
                        <a:defRPr sz="1800" b="1" kern="1200">
                          <a:solidFill>
                            <a:schemeClr val="lt1"/>
                          </a:solidFill>
                          <a:latin typeface="Myriad Pro"/>
                        </a:defRPr>
                      </a:lvl2pPr>
                      <a:lvl3pPr marL="914400" algn="l" defTabSz="914400" rtl="0" eaLnBrk="1" latinLnBrk="1" hangingPunct="1">
                        <a:defRPr sz="1800" b="1" kern="1200">
                          <a:solidFill>
                            <a:schemeClr val="lt1"/>
                          </a:solidFill>
                          <a:latin typeface="Myriad Pro"/>
                        </a:defRPr>
                      </a:lvl3pPr>
                      <a:lvl4pPr marL="1371600" algn="l" defTabSz="914400" rtl="0" eaLnBrk="1" latinLnBrk="1" hangingPunct="1">
                        <a:defRPr sz="1800" b="1" kern="1200">
                          <a:solidFill>
                            <a:schemeClr val="lt1"/>
                          </a:solidFill>
                          <a:latin typeface="Myriad Pro"/>
                        </a:defRPr>
                      </a:lvl4pPr>
                      <a:lvl5pPr marL="1828800" algn="l" defTabSz="914400" rtl="0" eaLnBrk="1" latinLnBrk="1" hangingPunct="1">
                        <a:defRPr sz="1800" b="1" kern="1200">
                          <a:solidFill>
                            <a:schemeClr val="lt1"/>
                          </a:solidFill>
                          <a:latin typeface="Myriad Pro"/>
                        </a:defRPr>
                      </a:lvl5pPr>
                      <a:lvl6pPr marL="2286000" algn="l" defTabSz="914400" rtl="0" eaLnBrk="1" latinLnBrk="1" hangingPunct="1">
                        <a:defRPr sz="1800" b="1" kern="1200">
                          <a:solidFill>
                            <a:schemeClr val="lt1"/>
                          </a:solidFill>
                          <a:latin typeface="Myriad Pro"/>
                        </a:defRPr>
                      </a:lvl6pPr>
                      <a:lvl7pPr marL="2743200" algn="l" defTabSz="914400" rtl="0" eaLnBrk="1" latinLnBrk="1" hangingPunct="1">
                        <a:defRPr sz="1800" b="1" kern="1200">
                          <a:solidFill>
                            <a:schemeClr val="lt1"/>
                          </a:solidFill>
                          <a:latin typeface="Myriad Pro"/>
                        </a:defRPr>
                      </a:lvl7pPr>
                      <a:lvl8pPr marL="3200400" algn="l" defTabSz="914400" rtl="0" eaLnBrk="1" latinLnBrk="1" hangingPunct="1">
                        <a:defRPr sz="1800" b="1" kern="1200">
                          <a:solidFill>
                            <a:schemeClr val="lt1"/>
                          </a:solidFill>
                          <a:latin typeface="Myriad Pro"/>
                        </a:defRPr>
                      </a:lvl8pPr>
                      <a:lvl9pPr marL="3657600" algn="l" defTabSz="914400" rtl="0" eaLnBrk="1" latinLnBrk="1" hangingPunct="1">
                        <a:defRPr sz="1800" b="1" kern="1200">
                          <a:solidFill>
                            <a:schemeClr val="lt1"/>
                          </a:solidFill>
                          <a:latin typeface="Myriad Pro"/>
                        </a:defRPr>
                      </a:lvl9pPr>
                    </a:lstStyle>
                    <a:p>
                      <a:pPr algn="ctr"/>
                      <a:r>
                        <a:rPr lang="en-GB" sz="2700" dirty="0">
                          <a:latin typeface="Hanwha L" panose="02020503020101020101" pitchFamily="18" charset="-127"/>
                          <a:ea typeface="Hanwha L" panose="02020503020101020101" pitchFamily="18" charset="-127"/>
                        </a:rPr>
                        <a:t>A - ATTRIBUTES</a:t>
                      </a:r>
                    </a:p>
                  </a:txBody>
                  <a:tcPr marL="137160" marR="137160" marT="68580" marB="6858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56905"/>
                  </a:ext>
                </a:extLst>
              </a:tr>
            </a:tbl>
          </a:graphicData>
        </a:graphic>
      </p:graphicFrame>
      <p:sp>
        <p:nvSpPr>
          <p:cNvPr id="42" name="ZoneTexte 41">
            <a:extLst>
              <a:ext uri="{FF2B5EF4-FFF2-40B4-BE49-F238E27FC236}">
                <a16:creationId xmlns:a16="http://schemas.microsoft.com/office/drawing/2014/main" id="{09104007-DA14-41B9-9089-696DD10BB5F8}"/>
              </a:ext>
            </a:extLst>
          </p:cNvPr>
          <p:cNvSpPr txBox="1"/>
          <p:nvPr/>
        </p:nvSpPr>
        <p:spPr>
          <a:xfrm>
            <a:off x="9547356" y="5384657"/>
            <a:ext cx="1991625" cy="369332"/>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Visages</a:t>
            </a:r>
          </a:p>
        </p:txBody>
      </p:sp>
      <p:sp>
        <p:nvSpPr>
          <p:cNvPr id="43" name="ZoneTexte 42">
            <a:extLst>
              <a:ext uri="{FF2B5EF4-FFF2-40B4-BE49-F238E27FC236}">
                <a16:creationId xmlns:a16="http://schemas.microsoft.com/office/drawing/2014/main" id="{B998B8FC-C395-4BA6-9A53-19A9F44A8CC1}"/>
              </a:ext>
            </a:extLst>
          </p:cNvPr>
          <p:cNvSpPr txBox="1"/>
          <p:nvPr/>
        </p:nvSpPr>
        <p:spPr>
          <a:xfrm>
            <a:off x="9144000" y="6048920"/>
            <a:ext cx="2755032" cy="646331"/>
          </a:xfrm>
          <a:prstGeom prst="rect">
            <a:avLst/>
          </a:prstGeom>
          <a:noFill/>
        </p:spPr>
        <p:txBody>
          <a:bodyPr wrap="square">
            <a:spAutoFit/>
          </a:bodyPr>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Plaques </a:t>
            </a: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d’immatriculation</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grpSp>
        <p:nvGrpSpPr>
          <p:cNvPr id="44" name="Groupe 43">
            <a:extLst>
              <a:ext uri="{FF2B5EF4-FFF2-40B4-BE49-F238E27FC236}">
                <a16:creationId xmlns:a16="http://schemas.microsoft.com/office/drawing/2014/main" id="{148D21B7-24CE-40CB-B32D-C10C3EB2821D}"/>
              </a:ext>
            </a:extLst>
          </p:cNvPr>
          <p:cNvGrpSpPr/>
          <p:nvPr/>
        </p:nvGrpSpPr>
        <p:grpSpPr>
          <a:xfrm>
            <a:off x="1374377" y="2529829"/>
            <a:ext cx="4827096" cy="3531641"/>
            <a:chOff x="1678071" y="4812833"/>
            <a:chExt cx="2292060" cy="1676936"/>
          </a:xfrm>
        </p:grpSpPr>
        <p:pic>
          <p:nvPicPr>
            <p:cNvPr id="45" name="Image 44">
              <a:extLst>
                <a:ext uri="{FF2B5EF4-FFF2-40B4-BE49-F238E27FC236}">
                  <a16:creationId xmlns:a16="http://schemas.microsoft.com/office/drawing/2014/main" id="{9922A435-58D5-4135-B896-62253EDF2827}"/>
                </a:ext>
              </a:extLst>
            </p:cNvPr>
            <p:cNvPicPr>
              <a:picLocks noChangeAspect="1"/>
            </p:cNvPicPr>
            <p:nvPr/>
          </p:nvPicPr>
          <p:blipFill>
            <a:blip r:embed="rId6"/>
            <a:stretch>
              <a:fillRect/>
            </a:stretch>
          </p:blipFill>
          <p:spPr>
            <a:xfrm>
              <a:off x="1678071" y="5177922"/>
              <a:ext cx="1207113" cy="1054699"/>
            </a:xfrm>
            <a:prstGeom prst="rect">
              <a:avLst/>
            </a:prstGeom>
          </p:spPr>
        </p:pic>
        <p:pic>
          <p:nvPicPr>
            <p:cNvPr id="46" name="Image 45">
              <a:extLst>
                <a:ext uri="{FF2B5EF4-FFF2-40B4-BE49-F238E27FC236}">
                  <a16:creationId xmlns:a16="http://schemas.microsoft.com/office/drawing/2014/main" id="{7785F7EF-B11C-4B51-A65B-E292FAC421DB}"/>
                </a:ext>
              </a:extLst>
            </p:cNvPr>
            <p:cNvPicPr>
              <a:picLocks noChangeAspect="1"/>
            </p:cNvPicPr>
            <p:nvPr/>
          </p:nvPicPr>
          <p:blipFill>
            <a:blip r:embed="rId7"/>
            <a:stretch>
              <a:fillRect/>
            </a:stretch>
          </p:blipFill>
          <p:spPr>
            <a:xfrm>
              <a:off x="2243882" y="4812833"/>
              <a:ext cx="1188823" cy="1194920"/>
            </a:xfrm>
            <a:prstGeom prst="rect">
              <a:avLst/>
            </a:prstGeom>
          </p:spPr>
        </p:pic>
        <p:pic>
          <p:nvPicPr>
            <p:cNvPr id="47" name="Image 46">
              <a:extLst>
                <a:ext uri="{FF2B5EF4-FFF2-40B4-BE49-F238E27FC236}">
                  <a16:creationId xmlns:a16="http://schemas.microsoft.com/office/drawing/2014/main" id="{8727481B-A8D2-4332-8C02-8F6255C123CD}"/>
                </a:ext>
              </a:extLst>
            </p:cNvPr>
            <p:cNvPicPr>
              <a:picLocks noChangeAspect="1"/>
            </p:cNvPicPr>
            <p:nvPr/>
          </p:nvPicPr>
          <p:blipFill>
            <a:blip r:embed="rId8"/>
            <a:stretch>
              <a:fillRect/>
            </a:stretch>
          </p:blipFill>
          <p:spPr>
            <a:xfrm>
              <a:off x="2897142" y="5189626"/>
              <a:ext cx="1072989" cy="1072989"/>
            </a:xfrm>
            <a:prstGeom prst="rect">
              <a:avLst/>
            </a:prstGeom>
          </p:spPr>
        </p:pic>
        <p:pic>
          <p:nvPicPr>
            <p:cNvPr id="48" name="Image 47">
              <a:extLst>
                <a:ext uri="{FF2B5EF4-FFF2-40B4-BE49-F238E27FC236}">
                  <a16:creationId xmlns:a16="http://schemas.microsoft.com/office/drawing/2014/main" id="{A40B6ABE-304C-482E-B568-0FF7E83141CF}"/>
                </a:ext>
              </a:extLst>
            </p:cNvPr>
            <p:cNvPicPr>
              <a:picLocks noChangeAspect="1"/>
            </p:cNvPicPr>
            <p:nvPr/>
          </p:nvPicPr>
          <p:blipFill>
            <a:blip r:embed="rId9"/>
            <a:stretch>
              <a:fillRect/>
            </a:stretch>
          </p:blipFill>
          <p:spPr>
            <a:xfrm>
              <a:off x="2441034" y="5550904"/>
              <a:ext cx="944962" cy="938865"/>
            </a:xfrm>
            <a:prstGeom prst="rect">
              <a:avLst/>
            </a:prstGeom>
          </p:spPr>
        </p:pic>
      </p:grpSp>
      <p:pic>
        <p:nvPicPr>
          <p:cNvPr id="49" name="!!PNV">
            <a:extLst>
              <a:ext uri="{FF2B5EF4-FFF2-40B4-BE49-F238E27FC236}">
                <a16:creationId xmlns:a16="http://schemas.microsoft.com/office/drawing/2014/main" id="{BEF4283D-CFA2-4EDE-9BCB-0208E62094FE}"/>
              </a:ext>
            </a:extLst>
          </p:cNvPr>
          <p:cNvPicPr>
            <a:picLocks noChangeAspect="1"/>
          </p:cNvPicPr>
          <p:nvPr/>
        </p:nvPicPr>
        <p:blipFill>
          <a:blip r:embed="rId10"/>
          <a:stretch>
            <a:fillRect/>
          </a:stretch>
        </p:blipFill>
        <p:spPr>
          <a:xfrm>
            <a:off x="796685" y="6545122"/>
            <a:ext cx="5997536" cy="753386"/>
          </a:xfrm>
          <a:prstGeom prst="rect">
            <a:avLst/>
          </a:prstGeom>
        </p:spPr>
      </p:pic>
      <p:grpSp>
        <p:nvGrpSpPr>
          <p:cNvPr id="50" name="Groupe 49">
            <a:extLst>
              <a:ext uri="{FF2B5EF4-FFF2-40B4-BE49-F238E27FC236}">
                <a16:creationId xmlns:a16="http://schemas.microsoft.com/office/drawing/2014/main" id="{91125A64-1C93-4C97-BDA1-F2E1097D2221}"/>
              </a:ext>
            </a:extLst>
          </p:cNvPr>
          <p:cNvGrpSpPr/>
          <p:nvPr/>
        </p:nvGrpSpPr>
        <p:grpSpPr>
          <a:xfrm>
            <a:off x="14886462" y="3305406"/>
            <a:ext cx="2292570" cy="891411"/>
            <a:chOff x="9924308" y="2203604"/>
            <a:chExt cx="1528380" cy="594274"/>
          </a:xfrm>
        </p:grpSpPr>
        <p:pic>
          <p:nvPicPr>
            <p:cNvPr id="51" name="Picture 12">
              <a:extLst>
                <a:ext uri="{FF2B5EF4-FFF2-40B4-BE49-F238E27FC236}">
                  <a16:creationId xmlns:a16="http://schemas.microsoft.com/office/drawing/2014/main" id="{940EF085-856B-4687-82E4-0DF316C154F1}"/>
                </a:ext>
              </a:extLst>
            </p:cNvPr>
            <p:cNvPicPr>
              <a:picLocks noChangeAspect="1"/>
            </p:cNvPicPr>
            <p:nvPr/>
          </p:nvPicPr>
          <p:blipFill>
            <a:blip r:embed="rId11"/>
            <a:stretch>
              <a:fillRect/>
            </a:stretch>
          </p:blipFill>
          <p:spPr>
            <a:xfrm>
              <a:off x="10162120" y="2315360"/>
              <a:ext cx="379419" cy="345924"/>
            </a:xfrm>
            <a:prstGeom prst="rect">
              <a:avLst/>
            </a:prstGeom>
          </p:spPr>
        </p:pic>
        <p:pic>
          <p:nvPicPr>
            <p:cNvPr id="52" name="Picture 13">
              <a:extLst>
                <a:ext uri="{FF2B5EF4-FFF2-40B4-BE49-F238E27FC236}">
                  <a16:creationId xmlns:a16="http://schemas.microsoft.com/office/drawing/2014/main" id="{D8D6EA53-913B-44AB-B580-22E1471F3149}"/>
                </a:ext>
              </a:extLst>
            </p:cNvPr>
            <p:cNvPicPr>
              <a:picLocks noChangeAspect="1"/>
            </p:cNvPicPr>
            <p:nvPr/>
          </p:nvPicPr>
          <p:blipFill>
            <a:blip r:embed="rId12"/>
            <a:stretch>
              <a:fillRect/>
            </a:stretch>
          </p:blipFill>
          <p:spPr>
            <a:xfrm>
              <a:off x="10622883" y="2315360"/>
              <a:ext cx="245660" cy="345924"/>
            </a:xfrm>
            <a:prstGeom prst="rect">
              <a:avLst/>
            </a:prstGeom>
          </p:spPr>
        </p:pic>
        <p:pic>
          <p:nvPicPr>
            <p:cNvPr id="53" name="Picture 14">
              <a:extLst>
                <a:ext uri="{FF2B5EF4-FFF2-40B4-BE49-F238E27FC236}">
                  <a16:creationId xmlns:a16="http://schemas.microsoft.com/office/drawing/2014/main" id="{EFF0BBFE-A9F5-4D74-9C29-DCDC8F8B5D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45225" y="2292425"/>
              <a:ext cx="416631" cy="416632"/>
            </a:xfrm>
            <a:prstGeom prst="rect">
              <a:avLst/>
            </a:prstGeom>
          </p:spPr>
        </p:pic>
        <p:sp>
          <p:nvSpPr>
            <p:cNvPr id="54" name="Rounded Rectangle 15">
              <a:extLst>
                <a:ext uri="{FF2B5EF4-FFF2-40B4-BE49-F238E27FC236}">
                  <a16:creationId xmlns:a16="http://schemas.microsoft.com/office/drawing/2014/main" id="{3204B724-DFEF-4170-A771-F13BD4FEC125}"/>
                </a:ext>
              </a:extLst>
            </p:cNvPr>
            <p:cNvSpPr/>
            <p:nvPr/>
          </p:nvSpPr>
          <p:spPr>
            <a:xfrm>
              <a:off x="9924308" y="2203604"/>
              <a:ext cx="1528380" cy="594274"/>
            </a:xfrm>
            <a:prstGeom prst="roundRect">
              <a:avLst/>
            </a:prstGeom>
            <a:noFill/>
            <a:ln w="28575" cap="flat" cmpd="sng" algn="ctr">
              <a:solidFill>
                <a:srgbClr val="ED6B06"/>
              </a:solidFill>
              <a:prstDash val="solid"/>
            </a:ln>
            <a:effectLst/>
          </p:spPr>
          <p:txBody>
            <a:bodyPr rtlCol="0" anchor="ctr"/>
            <a:lstStyle/>
            <a:p>
              <a:pPr algn="ctr" defTabSz="1828755" eaLnBrk="0" fontAlgn="base" hangingPunct="0">
                <a:spcBef>
                  <a:spcPct val="0"/>
                </a:spcBef>
                <a:spcAft>
                  <a:spcPct val="0"/>
                </a:spcAft>
                <a:defRPr/>
              </a:pPr>
              <a:endParaRPr lang="en-GB" sz="3600" kern="0" dirty="0">
                <a:solidFill>
                  <a:srgbClr val="FFFFFF"/>
                </a:solidFill>
                <a:latin typeface="Noto Sans" panose="020B0502040504020204" pitchFamily="34"/>
              </a:endParaRPr>
            </a:p>
          </p:txBody>
        </p:sp>
      </p:grpSp>
      <p:pic>
        <p:nvPicPr>
          <p:cNvPr id="55" name="Picture 17">
            <a:extLst>
              <a:ext uri="{FF2B5EF4-FFF2-40B4-BE49-F238E27FC236}">
                <a16:creationId xmlns:a16="http://schemas.microsoft.com/office/drawing/2014/main" id="{9DFA1825-8ACC-413B-86B5-50A9211E7BF9}"/>
              </a:ext>
            </a:extLst>
          </p:cNvPr>
          <p:cNvPicPr>
            <a:picLocks noChangeAspect="1"/>
          </p:cNvPicPr>
          <p:nvPr/>
        </p:nvPicPr>
        <p:blipFill>
          <a:blip r:embed="rId4"/>
          <a:stretch>
            <a:fillRect/>
          </a:stretch>
        </p:blipFill>
        <p:spPr>
          <a:xfrm>
            <a:off x="13134050" y="3421745"/>
            <a:ext cx="1423529" cy="711764"/>
          </a:xfrm>
          <a:prstGeom prst="rect">
            <a:avLst/>
          </a:prstGeom>
        </p:spPr>
      </p:pic>
      <p:grpSp>
        <p:nvGrpSpPr>
          <p:cNvPr id="56" name="Groupe 55">
            <a:extLst>
              <a:ext uri="{FF2B5EF4-FFF2-40B4-BE49-F238E27FC236}">
                <a16:creationId xmlns:a16="http://schemas.microsoft.com/office/drawing/2014/main" id="{A7A7DF5E-5F70-4716-9837-06BBED72EE81}"/>
              </a:ext>
            </a:extLst>
          </p:cNvPr>
          <p:cNvGrpSpPr/>
          <p:nvPr/>
        </p:nvGrpSpPr>
        <p:grpSpPr>
          <a:xfrm>
            <a:off x="14130782" y="5922723"/>
            <a:ext cx="1690067" cy="944886"/>
            <a:chOff x="9420521" y="3948482"/>
            <a:chExt cx="1126711" cy="629924"/>
          </a:xfrm>
        </p:grpSpPr>
        <p:pic>
          <p:nvPicPr>
            <p:cNvPr id="57" name="Picture 16">
              <a:extLst>
                <a:ext uri="{FF2B5EF4-FFF2-40B4-BE49-F238E27FC236}">
                  <a16:creationId xmlns:a16="http://schemas.microsoft.com/office/drawing/2014/main" id="{6CD46744-B5B8-451B-BF7A-C324D5396138}"/>
                </a:ext>
              </a:extLst>
            </p:cNvPr>
            <p:cNvPicPr>
              <a:picLocks noChangeAspect="1"/>
            </p:cNvPicPr>
            <p:nvPr/>
          </p:nvPicPr>
          <p:blipFill>
            <a:blip r:embed="rId14"/>
            <a:stretch>
              <a:fillRect/>
            </a:stretch>
          </p:blipFill>
          <p:spPr>
            <a:xfrm>
              <a:off x="9420521" y="4006740"/>
              <a:ext cx="280765" cy="347899"/>
            </a:xfrm>
            <a:prstGeom prst="rect">
              <a:avLst/>
            </a:prstGeom>
          </p:spPr>
        </p:pic>
        <p:grpSp>
          <p:nvGrpSpPr>
            <p:cNvPr id="58" name="Group 27">
              <a:extLst>
                <a:ext uri="{FF2B5EF4-FFF2-40B4-BE49-F238E27FC236}">
                  <a16:creationId xmlns:a16="http://schemas.microsoft.com/office/drawing/2014/main" id="{07F39E5D-039E-4B6B-B378-39B9DC3EFF1F}"/>
                </a:ext>
              </a:extLst>
            </p:cNvPr>
            <p:cNvGrpSpPr/>
            <p:nvPr/>
          </p:nvGrpSpPr>
          <p:grpSpPr>
            <a:xfrm>
              <a:off x="10120233" y="3948482"/>
              <a:ext cx="426999" cy="629924"/>
              <a:chOff x="231590" y="3511898"/>
              <a:chExt cx="383084" cy="602918"/>
            </a:xfrm>
          </p:grpSpPr>
          <p:pic>
            <p:nvPicPr>
              <p:cNvPr id="59" name="Picture 28">
                <a:extLst>
                  <a:ext uri="{FF2B5EF4-FFF2-40B4-BE49-F238E27FC236}">
                    <a16:creationId xmlns:a16="http://schemas.microsoft.com/office/drawing/2014/main" id="{118024EB-B70A-4ABC-A691-547CE3F2F38B}"/>
                  </a:ext>
                </a:extLst>
              </p:cNvPr>
              <p:cNvPicPr>
                <a:picLocks noChangeAspect="1"/>
              </p:cNvPicPr>
              <p:nvPr/>
            </p:nvPicPr>
            <p:blipFill>
              <a:blip r:embed="rId15"/>
              <a:stretch>
                <a:fillRect/>
              </a:stretch>
            </p:blipFill>
            <p:spPr>
              <a:xfrm>
                <a:off x="231590" y="3511898"/>
                <a:ext cx="375488" cy="395766"/>
              </a:xfrm>
              <a:prstGeom prst="rect">
                <a:avLst/>
              </a:prstGeom>
            </p:spPr>
          </p:pic>
          <p:pic>
            <p:nvPicPr>
              <p:cNvPr id="60" name="Picture 29">
                <a:extLst>
                  <a:ext uri="{FF2B5EF4-FFF2-40B4-BE49-F238E27FC236}">
                    <a16:creationId xmlns:a16="http://schemas.microsoft.com/office/drawing/2014/main" id="{9197CF6D-E696-435D-A997-089E9A5BC5A7}"/>
                  </a:ext>
                </a:extLst>
              </p:cNvPr>
              <p:cNvPicPr>
                <a:picLocks noChangeAspect="1"/>
              </p:cNvPicPr>
              <p:nvPr/>
            </p:nvPicPr>
            <p:blipFill>
              <a:blip r:embed="rId16"/>
              <a:stretch>
                <a:fillRect/>
              </a:stretch>
            </p:blipFill>
            <p:spPr>
              <a:xfrm>
                <a:off x="240155" y="3888545"/>
                <a:ext cx="374519" cy="226271"/>
              </a:xfrm>
              <a:prstGeom prst="rect">
                <a:avLst/>
              </a:prstGeom>
            </p:spPr>
          </p:pic>
        </p:grpSp>
      </p:grpSp>
      <p:sp>
        <p:nvSpPr>
          <p:cNvPr id="61" name="01_텍스트">
            <a:extLst>
              <a:ext uri="{FF2B5EF4-FFF2-40B4-BE49-F238E27FC236}">
                <a16:creationId xmlns:a16="http://schemas.microsoft.com/office/drawing/2014/main" id="{7AAEF802-ADF3-4FF6-9783-B390C3C18AA5}"/>
              </a:ext>
            </a:extLst>
          </p:cNvPr>
          <p:cNvSpPr/>
          <p:nvPr/>
        </p:nvSpPr>
        <p:spPr>
          <a:xfrm>
            <a:off x="928631" y="-6538304"/>
            <a:ext cx="12831144" cy="682366"/>
          </a:xfrm>
          <a:prstGeom prst="rect">
            <a:avLst/>
          </a:prstGeom>
        </p:spPr>
        <p:txBody>
          <a:bodyPr wrap="square" lIns="0" tIns="0" rIns="0" bIns="0" anchor="t" anchorCtr="0">
            <a:spAutoFit/>
            <a:scene3d>
              <a:camera prst="orthographicFront"/>
              <a:lightRig rig="threePt" dir="t"/>
            </a:scene3d>
            <a:sp3d>
              <a:bevelT w="1270" h="1270"/>
            </a:sp3d>
          </a:bodyPr>
          <a:lstStyle/>
          <a:p>
            <a:pPr>
              <a:lnSpc>
                <a:spcPct val="140000"/>
              </a:lnSpc>
              <a:defRPr/>
            </a:pPr>
            <a:r>
              <a:rPr lang="fr-FR" altLang="ko-KR" sz="3600" b="1" dirty="0">
                <a:latin typeface="Hanwha L" panose="02020503020101020101" pitchFamily="18" charset="-127"/>
                <a:ea typeface="Hanwha L" panose="02020503020101020101" pitchFamily="18" charset="-127"/>
              </a:rPr>
              <a:t>X IA </a:t>
            </a:r>
            <a:r>
              <a:rPr lang="fr-FR" altLang="ko-KR" sz="3600" b="1" dirty="0" err="1">
                <a:latin typeface="Hanwha L" panose="02020503020101020101" pitchFamily="18" charset="-127"/>
                <a:ea typeface="Hanwha L" panose="02020503020101020101" pitchFamily="18" charset="-127"/>
              </a:rPr>
              <a:t>Series</a:t>
            </a:r>
            <a:r>
              <a:rPr lang="fr-FR" altLang="ko-KR" sz="3600" b="1" dirty="0">
                <a:latin typeface="Hanwha L" panose="02020503020101020101" pitchFamily="18" charset="-127"/>
                <a:ea typeface="Hanwha L" panose="02020503020101020101" pitchFamily="18" charset="-127"/>
              </a:rPr>
              <a:t>, </a:t>
            </a:r>
            <a:r>
              <a:rPr lang="fr-FR" altLang="ko-KR" sz="3600" b="1" dirty="0" err="1">
                <a:latin typeface="Hanwha L" panose="02020503020101020101" pitchFamily="18" charset="-127"/>
                <a:ea typeface="Hanwha L" panose="02020503020101020101" pitchFamily="18" charset="-127"/>
              </a:rPr>
              <a:t>Multicapteurs</a:t>
            </a:r>
            <a:endParaRPr lang="en-US" altLang="ko-KR" sz="3600" b="1" dirty="0">
              <a:latin typeface="Hanwha L" panose="02020503020101020101" pitchFamily="18" charset="-127"/>
              <a:ea typeface="Hanwha L" panose="02020503020101020101" pitchFamily="18" charset="-127"/>
            </a:endParaRPr>
          </a:p>
        </p:txBody>
      </p:sp>
      <p:pic>
        <p:nvPicPr>
          <p:cNvPr id="62" name="Image 61">
            <a:extLst>
              <a:ext uri="{FF2B5EF4-FFF2-40B4-BE49-F238E27FC236}">
                <a16:creationId xmlns:a16="http://schemas.microsoft.com/office/drawing/2014/main" id="{9F483F32-F25A-4112-A46D-19BEA481ECCD}"/>
              </a:ext>
            </a:extLst>
          </p:cNvPr>
          <p:cNvPicPr>
            <a:picLocks noChangeAspect="1"/>
          </p:cNvPicPr>
          <p:nvPr/>
        </p:nvPicPr>
        <p:blipFill>
          <a:blip r:embed="rId17"/>
          <a:stretch>
            <a:fillRect/>
          </a:stretch>
        </p:blipFill>
        <p:spPr>
          <a:xfrm>
            <a:off x="860837" y="-1178270"/>
            <a:ext cx="5933384" cy="608438"/>
          </a:xfrm>
          <a:prstGeom prst="rect">
            <a:avLst/>
          </a:prstGeom>
        </p:spPr>
      </p:pic>
      <p:pic>
        <p:nvPicPr>
          <p:cNvPr id="63" name="Image 62">
            <a:extLst>
              <a:ext uri="{FF2B5EF4-FFF2-40B4-BE49-F238E27FC236}">
                <a16:creationId xmlns:a16="http://schemas.microsoft.com/office/drawing/2014/main" id="{39C48153-5166-47A2-9566-8580C65B5928}"/>
              </a:ext>
            </a:extLst>
          </p:cNvPr>
          <p:cNvPicPr>
            <a:picLocks noChangeAspect="1"/>
          </p:cNvPicPr>
          <p:nvPr/>
        </p:nvPicPr>
        <p:blipFill>
          <a:blip r:embed="rId18"/>
          <a:stretch>
            <a:fillRect/>
          </a:stretch>
        </p:blipFill>
        <p:spPr>
          <a:xfrm>
            <a:off x="963124" y="-5529297"/>
            <a:ext cx="5396858" cy="4209693"/>
          </a:xfrm>
          <a:prstGeom prst="rect">
            <a:avLst/>
          </a:prstGeom>
        </p:spPr>
      </p:pic>
      <p:grpSp>
        <p:nvGrpSpPr>
          <p:cNvPr id="95" name="Group 19">
            <a:extLst>
              <a:ext uri="{FF2B5EF4-FFF2-40B4-BE49-F238E27FC236}">
                <a16:creationId xmlns:a16="http://schemas.microsoft.com/office/drawing/2014/main" id="{F07F2C7C-E479-4248-B789-4DC819AB2BFA}"/>
              </a:ext>
            </a:extLst>
          </p:cNvPr>
          <p:cNvGrpSpPr/>
          <p:nvPr/>
        </p:nvGrpSpPr>
        <p:grpSpPr>
          <a:xfrm>
            <a:off x="12607052" y="5020853"/>
            <a:ext cx="4376858" cy="493448"/>
            <a:chOff x="2549317" y="3506029"/>
            <a:chExt cx="1971796" cy="222300"/>
          </a:xfrm>
        </p:grpSpPr>
        <p:pic>
          <p:nvPicPr>
            <p:cNvPr id="96" name="Picture 21">
              <a:extLst>
                <a:ext uri="{FF2B5EF4-FFF2-40B4-BE49-F238E27FC236}">
                  <a16:creationId xmlns:a16="http://schemas.microsoft.com/office/drawing/2014/main" id="{E4F123B5-9C87-49EF-971F-E5DBB3EC039D}"/>
                </a:ext>
              </a:extLst>
            </p:cNvPr>
            <p:cNvPicPr>
              <a:picLocks noChangeAspect="1"/>
            </p:cNvPicPr>
            <p:nvPr/>
          </p:nvPicPr>
          <p:blipFill rotWithShape="1">
            <a:blip r:embed="rId19"/>
            <a:srcRect b="18718"/>
            <a:stretch/>
          </p:blipFill>
          <p:spPr>
            <a:xfrm>
              <a:off x="3196239" y="3583350"/>
              <a:ext cx="327663" cy="144979"/>
            </a:xfrm>
            <a:prstGeom prst="rect">
              <a:avLst/>
            </a:prstGeom>
          </p:spPr>
        </p:pic>
        <p:pic>
          <p:nvPicPr>
            <p:cNvPr id="97" name="Picture 22">
              <a:extLst>
                <a:ext uri="{FF2B5EF4-FFF2-40B4-BE49-F238E27FC236}">
                  <a16:creationId xmlns:a16="http://schemas.microsoft.com/office/drawing/2014/main" id="{1BC269EB-6CE4-4CD1-94B9-3D3626553D53}"/>
                </a:ext>
              </a:extLst>
            </p:cNvPr>
            <p:cNvPicPr>
              <a:picLocks noChangeAspect="1"/>
            </p:cNvPicPr>
            <p:nvPr/>
          </p:nvPicPr>
          <p:blipFill>
            <a:blip r:embed="rId20"/>
            <a:stretch>
              <a:fillRect/>
            </a:stretch>
          </p:blipFill>
          <p:spPr>
            <a:xfrm>
              <a:off x="3568229" y="3597925"/>
              <a:ext cx="134961" cy="130404"/>
            </a:xfrm>
            <a:prstGeom prst="rect">
              <a:avLst/>
            </a:prstGeom>
          </p:spPr>
        </p:pic>
        <p:pic>
          <p:nvPicPr>
            <p:cNvPr id="98" name="Picture 23">
              <a:extLst>
                <a:ext uri="{FF2B5EF4-FFF2-40B4-BE49-F238E27FC236}">
                  <a16:creationId xmlns:a16="http://schemas.microsoft.com/office/drawing/2014/main" id="{1665FF92-7E23-4A97-B8AD-911FF0142126}"/>
                </a:ext>
              </a:extLst>
            </p:cNvPr>
            <p:cNvPicPr>
              <a:picLocks noChangeAspect="1"/>
            </p:cNvPicPr>
            <p:nvPr/>
          </p:nvPicPr>
          <p:blipFill>
            <a:blip r:embed="rId21"/>
            <a:stretch>
              <a:fillRect/>
            </a:stretch>
          </p:blipFill>
          <p:spPr>
            <a:xfrm>
              <a:off x="2549317" y="3537662"/>
              <a:ext cx="602596" cy="190666"/>
            </a:xfrm>
            <a:prstGeom prst="rect">
              <a:avLst/>
            </a:prstGeom>
          </p:spPr>
        </p:pic>
        <p:pic>
          <p:nvPicPr>
            <p:cNvPr id="99" name="Picture 24">
              <a:extLst>
                <a:ext uri="{FF2B5EF4-FFF2-40B4-BE49-F238E27FC236}">
                  <a16:creationId xmlns:a16="http://schemas.microsoft.com/office/drawing/2014/main" id="{1C962FF5-4A1C-47B4-B80C-249B8274CB96}"/>
                </a:ext>
              </a:extLst>
            </p:cNvPr>
            <p:cNvPicPr>
              <a:picLocks noChangeAspect="1"/>
            </p:cNvPicPr>
            <p:nvPr/>
          </p:nvPicPr>
          <p:blipFill>
            <a:blip r:embed="rId22"/>
            <a:stretch>
              <a:fillRect/>
            </a:stretch>
          </p:blipFill>
          <p:spPr>
            <a:xfrm>
              <a:off x="3747516" y="3627828"/>
              <a:ext cx="184623" cy="100501"/>
            </a:xfrm>
            <a:prstGeom prst="rect">
              <a:avLst/>
            </a:prstGeom>
          </p:spPr>
        </p:pic>
        <p:pic>
          <p:nvPicPr>
            <p:cNvPr id="100" name="Picture 26">
              <a:extLst>
                <a:ext uri="{FF2B5EF4-FFF2-40B4-BE49-F238E27FC236}">
                  <a16:creationId xmlns:a16="http://schemas.microsoft.com/office/drawing/2014/main" id="{FDB8E2EE-DEDD-4115-9C5B-86430449CD05}"/>
                </a:ext>
              </a:extLst>
            </p:cNvPr>
            <p:cNvPicPr>
              <a:picLocks noChangeAspect="1"/>
            </p:cNvPicPr>
            <p:nvPr/>
          </p:nvPicPr>
          <p:blipFill>
            <a:blip r:embed="rId23"/>
            <a:stretch>
              <a:fillRect/>
            </a:stretch>
          </p:blipFill>
          <p:spPr>
            <a:xfrm>
              <a:off x="4001475" y="3506029"/>
              <a:ext cx="519638" cy="222299"/>
            </a:xfrm>
            <a:prstGeom prst="rect">
              <a:avLst/>
            </a:prstGeom>
          </p:spPr>
        </p:pic>
      </p:grpSp>
      <p:sp>
        <p:nvSpPr>
          <p:cNvPr id="101" name="Rounded Rectangle 20">
            <a:extLst>
              <a:ext uri="{FF2B5EF4-FFF2-40B4-BE49-F238E27FC236}">
                <a16:creationId xmlns:a16="http://schemas.microsoft.com/office/drawing/2014/main" id="{EE183A8A-C85E-4BEB-B038-848445F2A79A}"/>
              </a:ext>
            </a:extLst>
          </p:cNvPr>
          <p:cNvSpPr/>
          <p:nvPr/>
        </p:nvSpPr>
        <p:spPr>
          <a:xfrm>
            <a:off x="12380553" y="4479704"/>
            <a:ext cx="5446056" cy="1244871"/>
          </a:xfrm>
          <a:prstGeom prst="roundRect">
            <a:avLst/>
          </a:prstGeom>
          <a:noFill/>
          <a:ln w="28575" cap="flat" cmpd="sng" algn="ctr">
            <a:solidFill>
              <a:srgbClr val="ED6B06"/>
            </a:solidFill>
            <a:prstDash val="solid"/>
          </a:ln>
          <a:effectLst/>
        </p:spPr>
        <p:txBody>
          <a:bodyPr rtlCol="0" anchor="t" anchorCtr="0"/>
          <a:lstStyle/>
          <a:p>
            <a:pPr algn="ctr" defTabSz="1371600" eaLnBrk="0" fontAlgn="base" hangingPunct="0">
              <a:spcBef>
                <a:spcPct val="0"/>
              </a:spcBef>
              <a:spcAft>
                <a:spcPct val="0"/>
              </a:spcAft>
              <a:defRPr/>
            </a:pPr>
            <a:r>
              <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rPr>
              <a:t>Types de </a:t>
            </a:r>
            <a:r>
              <a:rPr lang="en-GB" b="1" kern="0" dirty="0" err="1">
                <a:solidFill>
                  <a:srgbClr val="F37321"/>
                </a:solidFill>
                <a:latin typeface="Tahoma" panose="020B0604030504040204" pitchFamily="34" charset="0"/>
                <a:ea typeface="Tahoma" panose="020B0604030504040204" pitchFamily="34" charset="0"/>
                <a:cs typeface="Tahoma" panose="020B0604030504040204" pitchFamily="34" charset="0"/>
              </a:rPr>
              <a:t>véhicules</a:t>
            </a:r>
            <a:endParaRPr lang="en-GB" b="1" kern="0"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pic>
        <p:nvPicPr>
          <p:cNvPr id="102" name="Picture 14">
            <a:extLst>
              <a:ext uri="{FF2B5EF4-FFF2-40B4-BE49-F238E27FC236}">
                <a16:creationId xmlns:a16="http://schemas.microsoft.com/office/drawing/2014/main" id="{D490BC7D-EAE3-42CA-B905-238AE53D48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97007" y="4797299"/>
            <a:ext cx="624947" cy="624948"/>
          </a:xfrm>
          <a:prstGeom prst="rect">
            <a:avLst/>
          </a:prstGeom>
        </p:spPr>
      </p:pic>
      <p:sp>
        <p:nvSpPr>
          <p:cNvPr id="103" name="Espace réservé du texte 8">
            <a:extLst>
              <a:ext uri="{FF2B5EF4-FFF2-40B4-BE49-F238E27FC236}">
                <a16:creationId xmlns:a16="http://schemas.microsoft.com/office/drawing/2014/main" id="{268E0632-2849-42E6-8689-B7A0D67FF24F}"/>
              </a:ext>
            </a:extLst>
          </p:cNvPr>
          <p:cNvSpPr txBox="1">
            <a:spLocks/>
          </p:cNvSpPr>
          <p:nvPr/>
        </p:nvSpPr>
        <p:spPr>
          <a:xfrm>
            <a:off x="251123" y="501653"/>
            <a:ext cx="4472058" cy="720197"/>
          </a:xfrm>
          <a:prstGeom prst="rect">
            <a:avLst/>
          </a:prstGeom>
          <a:noFill/>
        </p:spPr>
        <p:txBody>
          <a:bodyPr vert="horz" wrap="none" lIns="137160" tIns="68580" rIns="137160" bIns="68580" rtlCol="0">
            <a:spAutoFit/>
          </a:bodyPr>
          <a:lstStyle>
            <a:lvl1pPr marL="228600" indent="-228600" algn="l" defTabSz="914400" rtl="0" eaLnBrk="1" latinLnBrk="1" hangingPunct="1">
              <a:lnSpc>
                <a:spcPct val="90000"/>
              </a:lnSpc>
              <a:spcBef>
                <a:spcPts val="1000"/>
              </a:spcBef>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fr-FR" sz="4200" b="1" dirty="0">
                <a:solidFill>
                  <a:srgbClr val="FF6600"/>
                </a:solidFill>
                <a:latin typeface="Tahoma" panose="020B0604030504040204" pitchFamily="34" charset="0"/>
                <a:ea typeface="Tahoma" panose="020B0604030504040204" pitchFamily="34" charset="0"/>
                <a:cs typeface="Tahoma" panose="020B0604030504040204" pitchFamily="34" charset="0"/>
              </a:rPr>
              <a:t>Les Gammes IA</a:t>
            </a:r>
          </a:p>
        </p:txBody>
      </p:sp>
    </p:spTree>
    <p:extLst>
      <p:ext uri="{BB962C8B-B14F-4D97-AF65-F5344CB8AC3E}">
        <p14:creationId xmlns:p14="http://schemas.microsoft.com/office/powerpoint/2010/main" val="418395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barn(outVertical)">
                                      <p:cBhvr>
                                        <p:cTn id="11" dur="500"/>
                                        <p:tgtEl>
                                          <p:spTgt spid="5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barn(inVertical)">
                                      <p:cBhvr>
                                        <p:cTn id="1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
            <a:ext cx="18288000" cy="10285715"/>
          </a:xfrm>
          <a:prstGeom prst="rect">
            <a:avLst/>
          </a:prstGeom>
        </p:spPr>
      </p:pic>
      <p:sp>
        <p:nvSpPr>
          <p:cNvPr id="8" name="내용 개체 틀 4"/>
          <p:cNvSpPr txBox="1">
            <a:spLocks/>
          </p:cNvSpPr>
          <p:nvPr/>
        </p:nvSpPr>
        <p:spPr>
          <a:xfrm>
            <a:off x="941077" y="5594804"/>
            <a:ext cx="7091069" cy="2044541"/>
          </a:xfrm>
          <a:prstGeom prst="rect">
            <a:avLst/>
          </a:prstGeom>
          <a:effectLst>
            <a:outerShdw blurRad="63500" sx="110000" sy="110000" algn="ctr" rotWithShape="0">
              <a:prstClr val="black">
                <a:alpha val="30000"/>
              </a:prstClr>
            </a:outerShdw>
          </a:effectLst>
        </p:spPr>
        <p:txBody>
          <a:bodyPr vert="horz" lIns="137160" tIns="68580" rIns="137160" bIns="6858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20000"/>
              </a:lnSpc>
              <a:spcBef>
                <a:spcPts val="0"/>
              </a:spcBef>
              <a:buNone/>
              <a:defRPr/>
            </a:pPr>
            <a:endParaRPr lang="en-US" altLang="ko-KR" sz="2100" dirty="0">
              <a:solidFill>
                <a:prstClr val="white">
                  <a:lumMod val="95000"/>
                </a:prstClr>
              </a:solidFill>
              <a:latin typeface="Arial" panose="020B0604020202020204" pitchFamily="34" charset="0"/>
              <a:ea typeface="맑은 고딕"/>
              <a:cs typeface="Arial" panose="020B0604020202020204" pitchFamily="34" charset="0"/>
            </a:endParaRPr>
          </a:p>
        </p:txBody>
      </p:sp>
      <p:sp>
        <p:nvSpPr>
          <p:cNvPr id="9" name="내용 개체 틀 4"/>
          <p:cNvSpPr txBox="1">
            <a:spLocks/>
          </p:cNvSpPr>
          <p:nvPr/>
        </p:nvSpPr>
        <p:spPr>
          <a:xfrm>
            <a:off x="246440" y="125243"/>
            <a:ext cx="17774177" cy="597518"/>
          </a:xfrm>
          <a:prstGeom prst="rect">
            <a:avLst/>
          </a:prstGeom>
        </p:spPr>
        <p:txBody>
          <a:bodyPr vert="horz" lIns="137160" tIns="68580" rIns="137160" bIns="68580" rtlCol="0">
            <a:normAutofit fontScale="250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00000"/>
              </a:lnSpc>
              <a:spcBef>
                <a:spcPts val="0"/>
              </a:spcBef>
              <a:buNone/>
              <a:defRPr/>
            </a:pPr>
            <a:r>
              <a:rPr lang="en-US" altLang="ko-KR" sz="16800" b="1" dirty="0">
                <a:solidFill>
                  <a:prstClr val="white"/>
                </a:solidFill>
                <a:latin typeface="Tahoma" panose="020B0604030504040204" pitchFamily="34" charset="0"/>
                <a:ea typeface="Tahoma" panose="020B0604030504040204" pitchFamily="34" charset="0"/>
                <a:cs typeface="Tahoma" panose="020B0604030504040204" pitchFamily="34" charset="0"/>
              </a:rPr>
              <a:t>Hanwha Vision : </a:t>
            </a:r>
            <a:r>
              <a:rPr lang="fr-FR" altLang="ko-KR" sz="16800" b="1" dirty="0">
                <a:solidFill>
                  <a:prstClr val="white"/>
                </a:solidFill>
                <a:latin typeface="Tahoma" panose="020B0604030504040204" pitchFamily="34" charset="0"/>
                <a:ea typeface="Tahoma" panose="020B0604030504040204" pitchFamily="34" charset="0"/>
                <a:cs typeface="Tahoma" panose="020B0604030504040204" pitchFamily="34" charset="0"/>
              </a:rPr>
              <a:t>Meilleur TCO du marché pour la vidéo protection</a:t>
            </a:r>
            <a:endParaRPr lang="en-US" altLang="ko-KR" sz="168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indent="0" defTabSz="1371600">
              <a:lnSpc>
                <a:spcPct val="100000"/>
              </a:lnSpc>
              <a:spcBef>
                <a:spcPts val="0"/>
              </a:spcBef>
              <a:buNone/>
              <a:defRPr/>
            </a:pPr>
            <a:endParaRPr lang="en-US" altLang="ko-KR" sz="4200" b="1" dirty="0">
              <a:solidFill>
                <a:prstClr val="white"/>
              </a:solidFill>
              <a:latin typeface="Arial" panose="020B0604020202020204" pitchFamily="34" charset="0"/>
              <a:ea typeface="맑은 고딕"/>
              <a:cs typeface="Arial" panose="020B0604020202020204" pitchFamily="34" charset="0"/>
            </a:endParaRPr>
          </a:p>
          <a:p>
            <a:pPr marL="0" indent="0" defTabSz="1371600">
              <a:spcBef>
                <a:spcPts val="1500"/>
              </a:spcBef>
              <a:buClr>
                <a:srgbClr val="F37321"/>
              </a:buClr>
              <a:buNone/>
              <a:defRPr/>
            </a:pPr>
            <a:endParaRPr lang="en-GB" sz="4200" dirty="0">
              <a:solidFill>
                <a:prstClr val="white"/>
              </a:solidFill>
              <a:latin typeface="Arial"/>
              <a:ea typeface="맑은 고딕"/>
            </a:endParaRPr>
          </a:p>
          <a:p>
            <a:pPr marL="342900" indent="-342900" defTabSz="1371600">
              <a:spcBef>
                <a:spcPts val="1500"/>
              </a:spcBef>
              <a:buClr>
                <a:srgbClr val="F37321"/>
              </a:buClr>
              <a:buFont typeface="Wingdings" panose="05000000000000000000" pitchFamily="2" charset="2"/>
              <a:buChar char="§"/>
              <a:defRPr/>
            </a:pPr>
            <a:endParaRPr lang="en-GB" sz="4200" dirty="0">
              <a:solidFill>
                <a:prstClr val="white"/>
              </a:solidFill>
              <a:latin typeface="Arial"/>
              <a:ea typeface="맑은 고딕"/>
            </a:endParaRPr>
          </a:p>
          <a:p>
            <a:pPr marL="342900" indent="-342900" defTabSz="1371600">
              <a:spcBef>
                <a:spcPts val="1500"/>
              </a:spcBef>
              <a:buClr>
                <a:srgbClr val="F37321"/>
              </a:buClr>
              <a:buFont typeface="Wingdings" panose="05000000000000000000" pitchFamily="2" charset="2"/>
              <a:buChar char="§"/>
              <a:defRPr/>
            </a:pPr>
            <a:endParaRPr lang="en-GB" sz="4200" dirty="0">
              <a:solidFill>
                <a:prstClr val="white"/>
              </a:solidFill>
              <a:latin typeface="Arial"/>
              <a:ea typeface="맑은 고딕"/>
            </a:endParaRPr>
          </a:p>
          <a:p>
            <a:pPr marL="0" indent="0" defTabSz="1371600">
              <a:spcBef>
                <a:spcPts val="1500"/>
              </a:spcBef>
              <a:buNone/>
              <a:defRPr/>
            </a:pPr>
            <a:endParaRPr lang="en-GB" sz="4200" dirty="0">
              <a:solidFill>
                <a:prstClr val="white"/>
              </a:solidFill>
              <a:latin typeface="Arial"/>
              <a:ea typeface="맑은 고딕"/>
            </a:endParaRPr>
          </a:p>
          <a:p>
            <a:pPr marL="0" indent="0" defTabSz="1371600">
              <a:lnSpc>
                <a:spcPct val="100000"/>
              </a:lnSpc>
              <a:spcBef>
                <a:spcPts val="0"/>
              </a:spcBef>
              <a:buNone/>
              <a:defRPr/>
            </a:pPr>
            <a:endParaRPr lang="en-US" altLang="ko-KR" sz="4200" b="1" dirty="0">
              <a:solidFill>
                <a:prstClr val="white"/>
              </a:solidFill>
              <a:latin typeface="Arial" panose="020B0604020202020204" pitchFamily="34" charset="0"/>
              <a:ea typeface="맑은 고딕"/>
              <a:cs typeface="Arial" panose="020B0604020202020204" pitchFamily="34" charset="0"/>
            </a:endParaRPr>
          </a:p>
        </p:txBody>
      </p:sp>
      <p:pic>
        <p:nvPicPr>
          <p:cNvPr id="10" name="그림 9">
            <a:extLst>
              <a:ext uri="{FF2B5EF4-FFF2-40B4-BE49-F238E27FC236}">
                <a16:creationId xmlns:a16="http://schemas.microsoft.com/office/drawing/2014/main" id="{101EE115-07C7-1040-96DF-918B12C54094}"/>
              </a:ext>
            </a:extLst>
          </p:cNvPr>
          <p:cNvPicPr>
            <a:picLocks noChangeAspect="1"/>
          </p:cNvPicPr>
          <p:nvPr/>
        </p:nvPicPr>
        <p:blipFill>
          <a:blip r:embed="rId4"/>
          <a:stretch>
            <a:fillRect/>
          </a:stretch>
        </p:blipFill>
        <p:spPr>
          <a:xfrm>
            <a:off x="15967603" y="9727805"/>
            <a:ext cx="1806575" cy="322805"/>
          </a:xfrm>
          <a:prstGeom prst="rect">
            <a:avLst/>
          </a:prstGeom>
        </p:spPr>
      </p:pic>
      <p:pic>
        <p:nvPicPr>
          <p:cNvPr id="6" name="그림 5">
            <a:extLst>
              <a:ext uri="{FF2B5EF4-FFF2-40B4-BE49-F238E27FC236}">
                <a16:creationId xmlns:a16="http://schemas.microsoft.com/office/drawing/2014/main" id="{9C7994F3-1BC8-AB4C-89D7-D702CFE738A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1378" y="9940916"/>
            <a:ext cx="3200630" cy="135000"/>
          </a:xfrm>
          <a:prstGeom prst="rect">
            <a:avLst/>
          </a:prstGeom>
        </p:spPr>
      </p:pic>
      <p:sp>
        <p:nvSpPr>
          <p:cNvPr id="11" name="TextBox 19"/>
          <p:cNvSpPr txBox="1"/>
          <p:nvPr/>
        </p:nvSpPr>
        <p:spPr>
          <a:xfrm>
            <a:off x="521378" y="1139425"/>
            <a:ext cx="7931507" cy="7663636"/>
          </a:xfrm>
          <a:prstGeom prst="rect">
            <a:avLst/>
          </a:prstGeom>
          <a:noFill/>
        </p:spPr>
        <p:txBody>
          <a:bodyPr wrap="square" rtlCol="0">
            <a:spAutoFit/>
          </a:bodyPr>
          <a:lstStyle/>
          <a:p>
            <a:pPr marL="685800" indent="-685800" defTabSz="1371600" latinLnBrk="1">
              <a:buClr>
                <a:srgbClr val="F37321"/>
              </a:buClr>
              <a:buFont typeface="Wingdings" panose="05000000000000000000" pitchFamily="2" charset="2"/>
              <a:buChar char="§"/>
              <a:defRPr/>
            </a:pPr>
            <a:r>
              <a:rPr lang="en-GB" sz="3000" b="1" dirty="0">
                <a:solidFill>
                  <a:prstClr val="white"/>
                </a:solidFill>
                <a:latin typeface="Arial"/>
                <a:ea typeface="맑은 고딕"/>
              </a:rPr>
              <a:t>C</a:t>
            </a:r>
            <a:r>
              <a:rPr lang="en-GB" sz="3000" b="1" dirty="0" err="1">
                <a:solidFill>
                  <a:prstClr val="white"/>
                </a:solidFill>
                <a:latin typeface="Arial"/>
                <a:ea typeface="맑은 고딕"/>
              </a:rPr>
              <a:t>omposants</a:t>
            </a:r>
            <a:r>
              <a:rPr lang="en-GB" sz="3000" b="1" dirty="0">
                <a:solidFill>
                  <a:prstClr val="white"/>
                </a:solidFill>
                <a:latin typeface="Arial"/>
                <a:ea typeface="맑은 고딕"/>
              </a:rPr>
              <a:t> durable</a:t>
            </a:r>
          </a:p>
          <a:p>
            <a:pPr defTabSz="1371600" latinLnBrk="1">
              <a:buClr>
                <a:srgbClr val="F37321"/>
              </a:buClr>
              <a:defRPr/>
            </a:pPr>
            <a:r>
              <a:rPr lang="fr-FR" dirty="0">
                <a:solidFill>
                  <a:prstClr val="white"/>
                </a:solidFill>
                <a:latin typeface="Arial"/>
                <a:ea typeface="맑은 고딕"/>
              </a:rPr>
              <a:t>           Produits fabriqués avec des composants extrêmement durables.</a:t>
            </a:r>
          </a:p>
          <a:p>
            <a:pPr defTabSz="1371600" latinLnBrk="1">
              <a:buClr>
                <a:srgbClr val="F37321"/>
              </a:buClr>
              <a:defRPr/>
            </a:pPr>
            <a:r>
              <a:rPr lang="fr-FR" dirty="0">
                <a:solidFill>
                  <a:prstClr val="white"/>
                </a:solidFill>
                <a:latin typeface="Arial"/>
                <a:ea typeface="맑은 고딕"/>
              </a:rPr>
              <a:t>           Conçu pour un fonctionnement à long terme, assurant une longévité</a:t>
            </a:r>
            <a:br>
              <a:rPr lang="fr-FR" dirty="0">
                <a:solidFill>
                  <a:prstClr val="white"/>
                </a:solidFill>
                <a:latin typeface="Arial"/>
                <a:ea typeface="맑은 고딕"/>
              </a:rPr>
            </a:br>
            <a:r>
              <a:rPr lang="fr-FR" dirty="0">
                <a:solidFill>
                  <a:prstClr val="white"/>
                </a:solidFill>
                <a:latin typeface="Arial"/>
                <a:ea typeface="맑은 고딕"/>
              </a:rPr>
              <a:t>           exceptionnelle</a:t>
            </a:r>
            <a:r>
              <a:rPr lang="en-GB" sz="2100" dirty="0">
                <a:solidFill>
                  <a:prstClr val="white"/>
                </a:solidFill>
                <a:latin typeface="Arial"/>
                <a:ea typeface="맑은 고딕"/>
              </a:rPr>
              <a:t>.</a:t>
            </a:r>
          </a:p>
          <a:p>
            <a:pPr defTabSz="1371600" latinLnBrk="1">
              <a:buClr>
                <a:srgbClr val="F37321"/>
              </a:buClr>
              <a:defRPr/>
            </a:pPr>
            <a:endParaRPr lang="en-GB" sz="2100" dirty="0">
              <a:solidFill>
                <a:prstClr val="white"/>
              </a:solidFill>
              <a:latin typeface="Arial"/>
              <a:ea typeface="맑은 고딕"/>
            </a:endParaRPr>
          </a:p>
          <a:p>
            <a:pPr marL="514350" indent="-514350" latinLnBrk="1">
              <a:buClr>
                <a:srgbClr val="F37321"/>
              </a:buClr>
              <a:buFont typeface="Wingdings" panose="05000000000000000000" pitchFamily="2" charset="2"/>
              <a:buChar char="§"/>
              <a:defRPr/>
            </a:pPr>
            <a:r>
              <a:rPr lang="en-GB" sz="3000" b="1" dirty="0">
                <a:solidFill>
                  <a:prstClr val="white"/>
                </a:solidFill>
                <a:latin typeface="Arial"/>
                <a:ea typeface="맑은 고딕"/>
              </a:rPr>
              <a:t>  </a:t>
            </a:r>
            <a:r>
              <a:rPr lang="en-GB" sz="3000" b="1" dirty="0" err="1">
                <a:solidFill>
                  <a:prstClr val="white"/>
                </a:solidFill>
              </a:rPr>
              <a:t>Fiabilité</a:t>
            </a:r>
            <a:r>
              <a:rPr lang="en-GB" sz="3000" b="1" dirty="0">
                <a:solidFill>
                  <a:prstClr val="white"/>
                </a:solidFill>
              </a:rPr>
              <a:t> </a:t>
            </a:r>
            <a:r>
              <a:rPr lang="en-GB" sz="3000" b="1" dirty="0" err="1">
                <a:solidFill>
                  <a:prstClr val="white"/>
                </a:solidFill>
              </a:rPr>
              <a:t>exceptionnelle</a:t>
            </a:r>
            <a:endParaRPr lang="fr-FR" sz="3000" dirty="0">
              <a:solidFill>
                <a:prstClr val="white"/>
              </a:solidFill>
              <a:latin typeface="Arial"/>
              <a:ea typeface="맑은 고딕"/>
            </a:endParaRPr>
          </a:p>
          <a:p>
            <a:pPr defTabSz="1371600"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MTBF élevé, atteignant plus de 20 ans.          </a:t>
            </a:r>
          </a:p>
          <a:p>
            <a:pPr defTabSz="1371600" latinLnBrk="1">
              <a:buClr>
                <a:srgbClr val="F37321"/>
              </a:buClr>
              <a:defRPr/>
            </a:pPr>
            <a:r>
              <a:rPr lang="fr-FR" dirty="0">
                <a:solidFill>
                  <a:prstClr val="white"/>
                </a:solidFill>
                <a:latin typeface="Arial"/>
                <a:ea typeface="맑은 고딕"/>
              </a:rPr>
              <a:t>           Pratiquement aucun temps d’arrêt, ce qui garantit la continuité </a:t>
            </a:r>
            <a:br>
              <a:rPr lang="fr-FR" dirty="0">
                <a:solidFill>
                  <a:prstClr val="white"/>
                </a:solidFill>
                <a:latin typeface="Arial"/>
                <a:ea typeface="맑은 고딕"/>
              </a:rPr>
            </a:br>
            <a:r>
              <a:rPr lang="fr-FR" dirty="0">
                <a:solidFill>
                  <a:prstClr val="white"/>
                </a:solidFill>
                <a:latin typeface="Arial"/>
                <a:ea typeface="맑은 고딕"/>
              </a:rPr>
              <a:t>           opérationnelle.</a:t>
            </a:r>
          </a:p>
          <a:p>
            <a:pPr defTabSz="1371600" latinLnBrk="1">
              <a:buClr>
                <a:srgbClr val="F37321"/>
              </a:buClr>
              <a:defRPr/>
            </a:pPr>
            <a:endParaRPr lang="fr-FR" dirty="0">
              <a:solidFill>
                <a:prstClr val="white"/>
              </a:solidFill>
              <a:latin typeface="Arial"/>
              <a:ea typeface="맑은 고딕"/>
            </a:endParaRPr>
          </a:p>
          <a:p>
            <a:pPr marL="514350" indent="-514350" defTabSz="1371600" latinLnBrk="1">
              <a:buClr>
                <a:srgbClr val="F37321"/>
              </a:buClr>
              <a:buFont typeface="Wingdings" panose="05000000000000000000" pitchFamily="2" charset="2"/>
              <a:buChar char="§"/>
              <a:defRPr/>
            </a:pPr>
            <a:r>
              <a:rPr lang="en-GB" sz="3000" b="1" dirty="0">
                <a:solidFill>
                  <a:prstClr val="white"/>
                </a:solidFill>
                <a:latin typeface="Arial"/>
                <a:ea typeface="맑은 고딕"/>
              </a:rPr>
              <a:t>  Installation </a:t>
            </a:r>
            <a:r>
              <a:rPr lang="en-GB" sz="3000" b="1" dirty="0" err="1">
                <a:solidFill>
                  <a:prstClr val="white"/>
                </a:solidFill>
                <a:latin typeface="Arial"/>
                <a:ea typeface="맑은 고딕"/>
              </a:rPr>
              <a:t>rapide</a:t>
            </a:r>
            <a:r>
              <a:rPr lang="en-GB" sz="3000" b="1" dirty="0">
                <a:solidFill>
                  <a:prstClr val="white"/>
                </a:solidFill>
                <a:latin typeface="Arial"/>
                <a:ea typeface="맑은 고딕"/>
              </a:rPr>
              <a:t> et facile</a:t>
            </a:r>
            <a:endParaRPr lang="fr-FR" sz="3000" b="1" dirty="0">
              <a:solidFill>
                <a:prstClr val="white"/>
              </a:solidFill>
              <a:latin typeface="Arial"/>
              <a:ea typeface="맑은 고딕"/>
            </a:endParaRPr>
          </a:p>
          <a:p>
            <a:pPr defTabSz="1371600"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Conçu pour une installation rapide, ce qui vous fait gagner</a:t>
            </a:r>
            <a:br>
              <a:rPr lang="fr-FR" dirty="0">
                <a:solidFill>
                  <a:prstClr val="white"/>
                </a:solidFill>
                <a:latin typeface="Arial"/>
                <a:ea typeface="맑은 고딕"/>
              </a:rPr>
            </a:br>
            <a:r>
              <a:rPr lang="fr-FR" dirty="0">
                <a:solidFill>
                  <a:prstClr val="white"/>
                </a:solidFill>
                <a:latin typeface="Arial"/>
                <a:ea typeface="맑은 고딕"/>
              </a:rPr>
              <a:t>           un temps précieux</a:t>
            </a:r>
            <a:r>
              <a:rPr lang="en-GB" dirty="0">
                <a:solidFill>
                  <a:prstClr val="white"/>
                </a:solidFill>
                <a:latin typeface="Arial"/>
                <a:ea typeface="맑은 고딕"/>
              </a:rPr>
              <a:t>.</a:t>
            </a:r>
            <a:endParaRPr lang="fr-FR" dirty="0">
              <a:solidFill>
                <a:prstClr val="white"/>
              </a:solidFill>
              <a:latin typeface="Arial"/>
              <a:ea typeface="맑은 고딕"/>
            </a:endParaRPr>
          </a:p>
          <a:p>
            <a:pPr defTabSz="1371600"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Stabilité du modèle : très longue durée de vie et accessoires*</a:t>
            </a:r>
          </a:p>
          <a:p>
            <a:pPr defTabSz="1371600" latinLnBrk="1">
              <a:buClr>
                <a:srgbClr val="F37321"/>
              </a:buClr>
              <a:defRPr/>
            </a:pPr>
            <a:r>
              <a:rPr lang="fr-FR" dirty="0">
                <a:solidFill>
                  <a:prstClr val="white"/>
                </a:solidFill>
                <a:latin typeface="Arial"/>
                <a:ea typeface="맑은 고딕"/>
              </a:rPr>
              <a:t>           identiques malgré les mises à niveau.</a:t>
            </a:r>
          </a:p>
          <a:p>
            <a:pPr marL="514350" indent="-514350" defTabSz="1371600" latinLnBrk="1">
              <a:lnSpc>
                <a:spcPct val="150000"/>
              </a:lnSpc>
              <a:buClr>
                <a:srgbClr val="F37321"/>
              </a:buClr>
              <a:buFont typeface="Arial" panose="020B0604020202020204" pitchFamily="34" charset="0"/>
              <a:buChar char="•"/>
              <a:defRPr/>
            </a:pPr>
            <a:r>
              <a:rPr lang="en-GB" sz="3000" b="1" dirty="0">
                <a:solidFill>
                  <a:prstClr val="white"/>
                </a:solidFill>
                <a:latin typeface="Arial"/>
                <a:ea typeface="맑은 고딕"/>
              </a:rPr>
              <a:t>  Cyber </a:t>
            </a:r>
            <a:r>
              <a:rPr lang="en-GB" sz="3000" b="1" dirty="0" err="1">
                <a:solidFill>
                  <a:prstClr val="white"/>
                </a:solidFill>
                <a:latin typeface="Arial"/>
                <a:ea typeface="맑은 고딕"/>
              </a:rPr>
              <a:t>securité</a:t>
            </a:r>
            <a:endParaRPr lang="fr-FR" sz="3000" b="1" dirty="0">
              <a:solidFill>
                <a:prstClr val="white"/>
              </a:solidFill>
              <a:latin typeface="Arial"/>
              <a:ea typeface="맑은 고딕"/>
            </a:endParaRPr>
          </a:p>
          <a:p>
            <a:pPr defTabSz="1371600"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Des solutions éprouvées et fiables contre les cyberattaques</a:t>
            </a:r>
            <a:r>
              <a:rPr lang="en-GB" dirty="0">
                <a:solidFill>
                  <a:prstClr val="white"/>
                </a:solidFill>
                <a:latin typeface="Arial"/>
                <a:ea typeface="맑은 고딕"/>
              </a:rPr>
              <a:t>.</a:t>
            </a:r>
            <a:endParaRPr lang="fr-FR" dirty="0">
              <a:solidFill>
                <a:prstClr val="white"/>
              </a:solidFill>
              <a:latin typeface="Arial"/>
              <a:ea typeface="맑은 고딕"/>
            </a:endParaRPr>
          </a:p>
          <a:p>
            <a:pPr defTabSz="1371600"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Protection avancée pour garantir l’intégrité du système.</a:t>
            </a:r>
          </a:p>
          <a:p>
            <a:pPr marL="514350" indent="-514350" latinLnBrk="1">
              <a:lnSpc>
                <a:spcPct val="150000"/>
              </a:lnSpc>
              <a:buClr>
                <a:srgbClr val="F37321"/>
              </a:buClr>
              <a:buFont typeface="Wingdings" panose="05000000000000000000" pitchFamily="2" charset="2"/>
              <a:buChar char="§"/>
              <a:defRPr/>
            </a:pPr>
            <a:r>
              <a:rPr lang="en-GB" sz="3000" b="1" dirty="0">
                <a:solidFill>
                  <a:prstClr val="white"/>
                </a:solidFill>
              </a:rPr>
              <a:t>  </a:t>
            </a:r>
            <a:r>
              <a:rPr lang="en-GB" sz="3000" b="1" dirty="0" err="1">
                <a:solidFill>
                  <a:prstClr val="white"/>
                </a:solidFill>
              </a:rPr>
              <a:t>Garantie</a:t>
            </a:r>
            <a:r>
              <a:rPr lang="en-GB" sz="3000" b="1" dirty="0">
                <a:solidFill>
                  <a:prstClr val="white"/>
                </a:solidFill>
              </a:rPr>
              <a:t> et services</a:t>
            </a:r>
            <a:r>
              <a:rPr lang="en-GB" dirty="0">
                <a:solidFill>
                  <a:prstClr val="white"/>
                </a:solidFill>
                <a:latin typeface="Arial"/>
                <a:ea typeface="맑은 고딕"/>
              </a:rPr>
              <a:t>       </a:t>
            </a:r>
          </a:p>
          <a:p>
            <a:pPr lvl="0" latinLnBrk="1">
              <a:buClr>
                <a:srgbClr val="F37321"/>
              </a:buClr>
              <a:defRPr/>
            </a:pPr>
            <a:r>
              <a:rPr lang="fr-FR" dirty="0">
                <a:solidFill>
                  <a:prstClr val="white"/>
                </a:solidFill>
                <a:latin typeface="Arial"/>
                <a:ea typeface="맑은 고딕"/>
              </a:rPr>
              <a:t>           La meilleure politique de garantie de sa catégorie avec une </a:t>
            </a:r>
            <a:br>
              <a:rPr lang="fr-FR" dirty="0">
                <a:solidFill>
                  <a:prstClr val="white"/>
                </a:solidFill>
                <a:latin typeface="Arial"/>
                <a:ea typeface="맑은 고딕"/>
              </a:rPr>
            </a:br>
            <a:r>
              <a:rPr lang="fr-FR" dirty="0">
                <a:solidFill>
                  <a:prstClr val="white"/>
                </a:solidFill>
                <a:latin typeface="Arial"/>
                <a:ea typeface="맑은 고딕"/>
              </a:rPr>
              <a:t>           couverture de 5 ans.</a:t>
            </a:r>
            <a:r>
              <a:rPr lang="en-GB" dirty="0">
                <a:solidFill>
                  <a:prstClr val="white"/>
                </a:solidFill>
                <a:latin typeface="Arial"/>
                <a:ea typeface="맑은 고딕"/>
              </a:rPr>
              <a:t>        </a:t>
            </a:r>
          </a:p>
          <a:p>
            <a:pPr lvl="0" latinLnBrk="1">
              <a:buClr>
                <a:srgbClr val="F37321"/>
              </a:buClr>
              <a:defRPr/>
            </a:pPr>
            <a:r>
              <a:rPr lang="fr-FR" dirty="0">
                <a:solidFill>
                  <a:prstClr val="white"/>
                </a:solidFill>
                <a:latin typeface="Arial"/>
                <a:ea typeface="맑은 고딕"/>
              </a:rPr>
              <a:t>           Politique d’échange standard avancée en cas de panne (très rare</a:t>
            </a:r>
            <a:r>
              <a:rPr lang="en-GB" dirty="0">
                <a:solidFill>
                  <a:prstClr val="white"/>
                </a:solidFill>
                <a:latin typeface="Arial"/>
                <a:ea typeface="맑은 고딕"/>
              </a:rPr>
              <a:t>).  </a:t>
            </a:r>
            <a:endParaRPr lang="en-US" altLang="ko-KR" sz="4200" dirty="0">
              <a:solidFill>
                <a:prstClr val="white">
                  <a:lumMod val="95000"/>
                </a:prstClr>
              </a:solidFill>
              <a:latin typeface="Arial"/>
              <a:ea typeface="맑은 고딕"/>
            </a:endParaRPr>
          </a:p>
        </p:txBody>
      </p:sp>
      <p:sp>
        <p:nvSpPr>
          <p:cNvPr id="13" name="TextBox 19"/>
          <p:cNvSpPr txBox="1"/>
          <p:nvPr/>
        </p:nvSpPr>
        <p:spPr>
          <a:xfrm>
            <a:off x="9133529" y="1130105"/>
            <a:ext cx="7792199" cy="8494633"/>
          </a:xfrm>
          <a:prstGeom prst="rect">
            <a:avLst/>
          </a:prstGeom>
          <a:noFill/>
        </p:spPr>
        <p:txBody>
          <a:bodyPr wrap="square" rtlCol="0">
            <a:spAutoFit/>
          </a:bodyPr>
          <a:lstStyle/>
          <a:p>
            <a:pPr marL="514350" indent="-514350" defTabSz="1371600" latinLnBrk="1">
              <a:buClr>
                <a:srgbClr val="F37321"/>
              </a:buClr>
              <a:buFont typeface="Wingdings" panose="05000000000000000000" pitchFamily="2" charset="2"/>
              <a:buChar char="§"/>
              <a:defRPr/>
            </a:pPr>
            <a:r>
              <a:rPr lang="fr-FR" sz="3000" b="1" dirty="0">
                <a:solidFill>
                  <a:prstClr val="white"/>
                </a:solidFill>
                <a:latin typeface="Arial"/>
                <a:ea typeface="맑은 고딕"/>
              </a:rPr>
              <a:t>Des conseils personnalisés </a:t>
            </a:r>
          </a:p>
          <a:p>
            <a:pPr defTabSz="1371600" latinLnBrk="1">
              <a:buClr>
                <a:srgbClr val="F37321"/>
              </a:buClr>
              <a:defRPr/>
            </a:pPr>
            <a:r>
              <a:rPr lang="fr-FR" dirty="0">
                <a:solidFill>
                  <a:prstClr val="white"/>
                </a:solidFill>
                <a:latin typeface="Arial"/>
                <a:ea typeface="맑은 고딕"/>
              </a:rPr>
              <a:t>         Choix de la technologie guidé par les conseils des équipes de</a:t>
            </a:r>
            <a:br>
              <a:rPr lang="fr-FR" dirty="0">
                <a:solidFill>
                  <a:prstClr val="white"/>
                </a:solidFill>
                <a:latin typeface="Arial"/>
                <a:ea typeface="맑은 고딕"/>
              </a:rPr>
            </a:br>
            <a:r>
              <a:rPr lang="fr-FR" dirty="0">
                <a:solidFill>
                  <a:prstClr val="white"/>
                </a:solidFill>
                <a:latin typeface="Arial"/>
                <a:ea typeface="맑은 고딕"/>
              </a:rPr>
              <a:t>         Hanwha Vision.          </a:t>
            </a:r>
            <a:br>
              <a:rPr lang="fr-FR" dirty="0">
                <a:solidFill>
                  <a:prstClr val="white"/>
                </a:solidFill>
                <a:latin typeface="Arial"/>
                <a:ea typeface="맑은 고딕"/>
              </a:rPr>
            </a:br>
            <a:r>
              <a:rPr lang="fr-FR" dirty="0">
                <a:solidFill>
                  <a:prstClr val="white"/>
                </a:solidFill>
                <a:latin typeface="Arial"/>
                <a:ea typeface="맑은 고딕"/>
              </a:rPr>
              <a:t>         Adaptation aux besoins spécifiques pour une solution optimale</a:t>
            </a:r>
          </a:p>
          <a:p>
            <a:pPr defTabSz="1371600" latinLnBrk="1">
              <a:buClr>
                <a:srgbClr val="F37321"/>
              </a:buClr>
              <a:defRPr/>
            </a:pPr>
            <a:endParaRPr lang="fr-FR" sz="3000" b="1" dirty="0">
              <a:solidFill>
                <a:prstClr val="white"/>
              </a:solidFill>
              <a:latin typeface="Arial"/>
              <a:ea typeface="맑은 고딕"/>
            </a:endParaRPr>
          </a:p>
          <a:p>
            <a:pPr marL="514350" indent="-514350" latinLnBrk="1">
              <a:buClr>
                <a:srgbClr val="F37321"/>
              </a:buClr>
              <a:buFont typeface="Wingdings" panose="05000000000000000000" pitchFamily="2" charset="2"/>
              <a:buChar char="§"/>
              <a:defRPr/>
            </a:pPr>
            <a:r>
              <a:rPr lang="en-GB" sz="3000" b="1" dirty="0" err="1">
                <a:solidFill>
                  <a:prstClr val="white"/>
                </a:solidFill>
              </a:rPr>
              <a:t>L'efficacité</a:t>
            </a:r>
            <a:r>
              <a:rPr lang="en-GB" sz="3000" b="1" dirty="0">
                <a:solidFill>
                  <a:prstClr val="white"/>
                </a:solidFill>
              </a:rPr>
              <a:t> </a:t>
            </a:r>
            <a:r>
              <a:rPr lang="en-GB" sz="3000" b="1" dirty="0" err="1">
                <a:solidFill>
                  <a:prstClr val="white"/>
                </a:solidFill>
              </a:rPr>
              <a:t>énergétique</a:t>
            </a:r>
            <a:r>
              <a:rPr lang="en-GB" sz="3000" b="1" dirty="0">
                <a:solidFill>
                  <a:prstClr val="white"/>
                </a:solidFill>
                <a:latin typeface="Arial"/>
                <a:ea typeface="맑은 고딕"/>
              </a:rPr>
              <a:t> </a:t>
            </a:r>
            <a:endParaRPr lang="fr-FR" sz="3000" b="1" dirty="0">
              <a:solidFill>
                <a:prstClr val="white"/>
              </a:solidFill>
              <a:latin typeface="Arial"/>
              <a:ea typeface="맑은 고딕"/>
            </a:endParaRPr>
          </a:p>
          <a:p>
            <a:pPr defTabSz="1371600"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Caméras et enregistreurs avec fonctions d’économie d’énergie.   </a:t>
            </a:r>
            <a:br>
              <a:rPr lang="fr-FR" dirty="0">
                <a:solidFill>
                  <a:prstClr val="white"/>
                </a:solidFill>
                <a:latin typeface="Arial"/>
                <a:ea typeface="맑은 고딕"/>
              </a:rPr>
            </a:br>
            <a:r>
              <a:rPr lang="fr-FR" dirty="0">
                <a:solidFill>
                  <a:prstClr val="white"/>
                </a:solidFill>
                <a:latin typeface="Arial"/>
                <a:ea typeface="맑은 고딕"/>
              </a:rPr>
              <a:t>         Contribuer à des économies d’énergie durables.</a:t>
            </a:r>
          </a:p>
          <a:p>
            <a:pPr defTabSz="1371600" latinLnBrk="1">
              <a:buClr>
                <a:srgbClr val="F37321"/>
              </a:buClr>
              <a:defRPr/>
            </a:pPr>
            <a:endParaRPr lang="fr-FR" dirty="0">
              <a:solidFill>
                <a:prstClr val="white"/>
              </a:solidFill>
              <a:latin typeface="Arial"/>
              <a:ea typeface="맑은 고딕"/>
            </a:endParaRPr>
          </a:p>
          <a:p>
            <a:pPr marL="514350" indent="-514350" latinLnBrk="1">
              <a:buClr>
                <a:srgbClr val="F37321"/>
              </a:buClr>
              <a:buFont typeface="Wingdings" panose="05000000000000000000" pitchFamily="2" charset="2"/>
              <a:buChar char="§"/>
              <a:defRPr/>
            </a:pPr>
            <a:r>
              <a:rPr lang="en-GB" sz="3000" b="1" dirty="0" err="1">
                <a:solidFill>
                  <a:prstClr val="white"/>
                </a:solidFill>
              </a:rPr>
              <a:t>L'interopérabilité</a:t>
            </a:r>
            <a:endParaRPr lang="fr-FR" sz="3000" b="1" dirty="0">
              <a:solidFill>
                <a:prstClr val="white"/>
              </a:solidFill>
            </a:endParaRPr>
          </a:p>
          <a:p>
            <a:pPr defTabSz="1371600" latinLnBrk="1">
              <a:buClr>
                <a:srgbClr val="F37321"/>
              </a:buClr>
              <a:defRPr/>
            </a:pPr>
            <a:r>
              <a:rPr lang="en-GB" dirty="0">
                <a:solidFill>
                  <a:prstClr val="white"/>
                </a:solidFill>
                <a:latin typeface="Arial"/>
                <a:ea typeface="맑은 고딕"/>
              </a:rPr>
              <a:t>        </a:t>
            </a:r>
            <a:r>
              <a:rPr lang="fr-FR" dirty="0">
                <a:solidFill>
                  <a:srgbClr val="ED7D31">
                    <a:lumMod val="75000"/>
                  </a:srgbClr>
                </a:solidFill>
                <a:latin typeface="Arial"/>
                <a:ea typeface="맑은 고딕"/>
              </a:rPr>
              <a:t>Compatibilité avec de nombreux systèmes de sécurité et de gestion. </a:t>
            </a:r>
            <a:br>
              <a:rPr lang="fr-FR" dirty="0">
                <a:solidFill>
                  <a:srgbClr val="ED7D31">
                    <a:lumMod val="75000"/>
                  </a:srgbClr>
                </a:solidFill>
                <a:latin typeface="Arial"/>
                <a:ea typeface="맑은 고딕"/>
              </a:rPr>
            </a:br>
            <a:r>
              <a:rPr lang="fr-FR" dirty="0">
                <a:solidFill>
                  <a:srgbClr val="ED7D31">
                    <a:lumMod val="75000"/>
                  </a:srgbClr>
                </a:solidFill>
                <a:latin typeface="Arial"/>
                <a:ea typeface="맑은 고딕"/>
              </a:rPr>
              <a:t>        Intégration facile dans votre infrastructure existante</a:t>
            </a:r>
            <a:endParaRPr lang="en-GB" dirty="0">
              <a:solidFill>
                <a:srgbClr val="ED7D31">
                  <a:lumMod val="75000"/>
                </a:srgbClr>
              </a:solidFill>
              <a:latin typeface="Arial"/>
              <a:ea typeface="맑은 고딕"/>
            </a:endParaRPr>
          </a:p>
          <a:p>
            <a:pPr marL="514350" indent="-514350" latinLnBrk="1">
              <a:buClr>
                <a:srgbClr val="F37321"/>
              </a:buClr>
              <a:buFont typeface="Wingdings" panose="05000000000000000000" pitchFamily="2" charset="2"/>
              <a:buChar char="§"/>
              <a:defRPr/>
            </a:pPr>
            <a:r>
              <a:rPr lang="en-GB" sz="3000" b="1" dirty="0">
                <a:solidFill>
                  <a:prstClr val="white"/>
                </a:solidFill>
              </a:rPr>
              <a:t>La </a:t>
            </a:r>
            <a:r>
              <a:rPr lang="en-GB" sz="3000" b="1" dirty="0" err="1">
                <a:solidFill>
                  <a:prstClr val="white"/>
                </a:solidFill>
              </a:rPr>
              <a:t>recyclabilité</a:t>
            </a:r>
            <a:endParaRPr lang="en-GB" sz="3000" b="1" dirty="0">
              <a:solidFill>
                <a:prstClr val="white"/>
              </a:solidFill>
            </a:endParaRPr>
          </a:p>
          <a:p>
            <a:pPr lvl="0" latinLnBrk="1">
              <a:buClr>
                <a:srgbClr val="F37321"/>
              </a:buClr>
              <a:defRPr/>
            </a:pPr>
            <a:r>
              <a:rPr lang="en-GB" dirty="0">
                <a:solidFill>
                  <a:prstClr val="white"/>
                </a:solidFill>
                <a:latin typeface="Arial"/>
                <a:ea typeface="맑은 고딕"/>
              </a:rPr>
              <a:t>         </a:t>
            </a:r>
            <a:r>
              <a:rPr lang="fr-FR" dirty="0">
                <a:solidFill>
                  <a:srgbClr val="ED7D31">
                    <a:lumMod val="75000"/>
                  </a:srgbClr>
                </a:solidFill>
                <a:latin typeface="Arial"/>
                <a:ea typeface="맑은 고딕"/>
              </a:rPr>
              <a:t>Politique de recyclage élevée, suivie directement par Hanwha</a:t>
            </a:r>
            <a:r>
              <a:rPr lang="en-GB" dirty="0">
                <a:solidFill>
                  <a:srgbClr val="ED7D31">
                    <a:lumMod val="75000"/>
                  </a:srgbClr>
                </a:solidFill>
                <a:latin typeface="Arial"/>
                <a:ea typeface="맑은 고딕"/>
              </a:rPr>
              <a:t>.</a:t>
            </a:r>
            <a:endParaRPr lang="fr-FR" dirty="0">
              <a:solidFill>
                <a:srgbClr val="ED7D31">
                  <a:lumMod val="75000"/>
                </a:srgbClr>
              </a:solidFill>
              <a:latin typeface="Arial"/>
              <a:ea typeface="맑은 고딕"/>
            </a:endParaRPr>
          </a:p>
          <a:p>
            <a:pPr defTabSz="1371600" latinLnBrk="1">
              <a:defRPr/>
            </a:pPr>
            <a:r>
              <a:rPr lang="fr-FR" dirty="0">
                <a:solidFill>
                  <a:srgbClr val="ED7D31">
                    <a:lumMod val="75000"/>
                  </a:srgbClr>
                </a:solidFill>
                <a:latin typeface="Arial"/>
                <a:ea typeface="맑은 고딕"/>
              </a:rPr>
              <a:t>         Engagement en faveur de la durabilité environnementale.</a:t>
            </a:r>
          </a:p>
          <a:p>
            <a:pPr marL="514350" indent="-514350" latinLnBrk="1">
              <a:buClr>
                <a:srgbClr val="F37321"/>
              </a:buClr>
              <a:buFont typeface="Wingdings" panose="05000000000000000000" pitchFamily="2" charset="2"/>
              <a:buChar char="§"/>
              <a:defRPr/>
            </a:pPr>
            <a:r>
              <a:rPr lang="en-GB" sz="3000" b="1" dirty="0">
                <a:solidFill>
                  <a:prstClr val="white"/>
                </a:solidFill>
              </a:rPr>
              <a:t>Prix </a:t>
            </a:r>
            <a:r>
              <a:rPr lang="en-GB" sz="3000" b="1" dirty="0" err="1">
                <a:solidFill>
                  <a:prstClr val="white"/>
                </a:solidFill>
              </a:rPr>
              <a:t>concurrentiels</a:t>
            </a:r>
            <a:r>
              <a:rPr lang="en-GB" sz="3000" b="1" dirty="0">
                <a:solidFill>
                  <a:prstClr val="white"/>
                </a:solidFill>
              </a:rPr>
              <a:t>          </a:t>
            </a:r>
            <a:br>
              <a:rPr lang="en-GB" sz="3000" b="1" dirty="0">
                <a:solidFill>
                  <a:prstClr val="white"/>
                </a:solidFill>
                <a:latin typeface="Arial"/>
                <a:ea typeface="맑은 고딕"/>
              </a:rPr>
            </a:br>
            <a:r>
              <a:rPr lang="en-GB" sz="3000" b="1" dirty="0">
                <a:solidFill>
                  <a:prstClr val="white"/>
                </a:solidFill>
                <a:latin typeface="Arial"/>
                <a:ea typeface="맑은 고딕"/>
              </a:rPr>
              <a:t> </a:t>
            </a:r>
            <a:r>
              <a:rPr lang="fr-FR" dirty="0">
                <a:solidFill>
                  <a:prstClr val="white"/>
                </a:solidFill>
                <a:latin typeface="Arial"/>
                <a:ea typeface="맑은 고딕"/>
              </a:rPr>
              <a:t>Positionnement sur le marché haut de gamme avec des prix </a:t>
            </a:r>
            <a:br>
              <a:rPr lang="fr-FR" dirty="0">
                <a:solidFill>
                  <a:prstClr val="white"/>
                </a:solidFill>
                <a:latin typeface="Arial"/>
                <a:ea typeface="맑은 고딕"/>
              </a:rPr>
            </a:br>
            <a:r>
              <a:rPr lang="fr-FR" dirty="0">
                <a:solidFill>
                  <a:prstClr val="white"/>
                </a:solidFill>
                <a:latin typeface="Arial"/>
                <a:ea typeface="맑은 고딕"/>
              </a:rPr>
              <a:t> compétitifs</a:t>
            </a:r>
            <a:r>
              <a:rPr lang="en-GB" dirty="0">
                <a:solidFill>
                  <a:srgbClr val="ED7D31">
                    <a:lumMod val="75000"/>
                  </a:srgbClr>
                </a:solidFill>
                <a:latin typeface="Arial"/>
                <a:ea typeface="맑은 고딕"/>
              </a:rPr>
              <a:t>.</a:t>
            </a:r>
            <a:endParaRPr lang="fr-FR" dirty="0">
              <a:solidFill>
                <a:srgbClr val="ED7D31">
                  <a:lumMod val="75000"/>
                </a:srgbClr>
              </a:solidFill>
              <a:latin typeface="Arial"/>
              <a:ea typeface="맑은 고딕"/>
            </a:endParaRPr>
          </a:p>
          <a:p>
            <a:pPr defTabSz="1371600" latinLnBrk="1">
              <a:defRPr/>
            </a:pPr>
            <a:r>
              <a:rPr lang="en-GB" dirty="0">
                <a:solidFill>
                  <a:prstClr val="white"/>
                </a:solidFill>
                <a:latin typeface="Arial"/>
                <a:ea typeface="맑은 고딕"/>
              </a:rPr>
              <a:t>          </a:t>
            </a:r>
            <a:r>
              <a:rPr lang="fr-FR" dirty="0">
                <a:solidFill>
                  <a:prstClr val="white"/>
                </a:solidFill>
                <a:latin typeface="Arial"/>
                <a:ea typeface="맑은 고딕"/>
              </a:rPr>
              <a:t>Abordable sans compromis sur la qualité</a:t>
            </a:r>
            <a:r>
              <a:rPr lang="en-GB" dirty="0">
                <a:solidFill>
                  <a:prstClr val="white"/>
                </a:solidFill>
                <a:latin typeface="Arial"/>
                <a:ea typeface="맑은 고딕"/>
              </a:rPr>
              <a:t>.</a:t>
            </a:r>
            <a:br>
              <a:rPr lang="en-GB" dirty="0">
                <a:solidFill>
                  <a:prstClr val="white"/>
                </a:solidFill>
                <a:latin typeface="Arial"/>
                <a:ea typeface="맑은 고딕"/>
              </a:rPr>
            </a:br>
            <a:endParaRPr lang="en-GB" dirty="0">
              <a:solidFill>
                <a:prstClr val="white"/>
              </a:solidFill>
              <a:latin typeface="Arial"/>
              <a:ea typeface="맑은 고딕"/>
            </a:endParaRPr>
          </a:p>
          <a:p>
            <a:pPr marL="514350" indent="-514350" latinLnBrk="1">
              <a:buClr>
                <a:srgbClr val="F37321"/>
              </a:buClr>
              <a:buFont typeface="Wingdings" panose="05000000000000000000" pitchFamily="2" charset="2"/>
              <a:buChar char="§"/>
              <a:defRPr/>
            </a:pPr>
            <a:r>
              <a:rPr lang="fr-FR" sz="3000" b="1" dirty="0">
                <a:solidFill>
                  <a:prstClr val="white"/>
                </a:solidFill>
              </a:rPr>
              <a:t>Optimisation de la bande passante</a:t>
            </a:r>
            <a:endParaRPr lang="fr-FR" dirty="0">
              <a:solidFill>
                <a:prstClr val="white"/>
              </a:solidFill>
              <a:latin typeface="Arial"/>
              <a:ea typeface="맑은 고딕"/>
            </a:endParaRPr>
          </a:p>
          <a:p>
            <a:pPr defTabSz="1371600" latinLnBrk="1">
              <a:defRPr/>
            </a:pPr>
            <a:r>
              <a:rPr lang="en-GB" dirty="0">
                <a:solidFill>
                  <a:prstClr val="white"/>
                </a:solidFill>
                <a:latin typeface="Arial"/>
                <a:ea typeface="맑은 고딕"/>
              </a:rPr>
              <a:t>        </a:t>
            </a:r>
            <a:r>
              <a:rPr lang="fr-FR" dirty="0">
                <a:solidFill>
                  <a:prstClr val="white"/>
                </a:solidFill>
                <a:latin typeface="Arial"/>
                <a:ea typeface="맑은 고딕"/>
              </a:rPr>
              <a:t>Une meilleure bande passante pour optimiser les ressources </a:t>
            </a:r>
            <a:br>
              <a:rPr lang="fr-FR" dirty="0">
                <a:solidFill>
                  <a:prstClr val="white"/>
                </a:solidFill>
                <a:latin typeface="Arial"/>
                <a:ea typeface="맑은 고딕"/>
              </a:rPr>
            </a:br>
            <a:r>
              <a:rPr lang="fr-FR" dirty="0">
                <a:solidFill>
                  <a:prstClr val="white"/>
                </a:solidFill>
                <a:latin typeface="Arial"/>
                <a:ea typeface="맑은 고딕"/>
              </a:rPr>
              <a:t>         informatiques</a:t>
            </a:r>
            <a:r>
              <a:rPr lang="en-GB" dirty="0">
                <a:solidFill>
                  <a:prstClr val="white"/>
                </a:solidFill>
                <a:latin typeface="Arial"/>
                <a:ea typeface="맑은 고딕"/>
              </a:rPr>
              <a:t>.</a:t>
            </a:r>
            <a:endParaRPr lang="fr-FR" dirty="0">
              <a:solidFill>
                <a:prstClr val="white"/>
              </a:solidFill>
              <a:latin typeface="Arial"/>
              <a:ea typeface="맑은 고딕"/>
            </a:endParaRPr>
          </a:p>
          <a:p>
            <a:pPr defTabSz="1371600" latinLnBrk="1">
              <a:defRPr/>
            </a:pPr>
            <a:r>
              <a:rPr lang="en-GB" dirty="0">
                <a:solidFill>
                  <a:prstClr val="white"/>
                </a:solidFill>
                <a:latin typeface="Arial"/>
                <a:ea typeface="맑은 고딕"/>
              </a:rPr>
              <a:t>        </a:t>
            </a:r>
            <a:r>
              <a:rPr lang="fr-FR" dirty="0">
                <a:solidFill>
                  <a:prstClr val="white"/>
                </a:solidFill>
                <a:latin typeface="Arial"/>
                <a:ea typeface="맑은 고딕"/>
              </a:rPr>
              <a:t>Maximisation des investissements matériels supplémentaires.</a:t>
            </a:r>
          </a:p>
          <a:p>
            <a:pPr defTabSz="1371600" latinLnBrk="1">
              <a:defRPr/>
            </a:pPr>
            <a:endParaRPr lang="fr-FR" dirty="0">
              <a:solidFill>
                <a:prstClr val="white"/>
              </a:solidFill>
              <a:latin typeface="Arial"/>
              <a:ea typeface="맑은 고딕"/>
            </a:endParaRPr>
          </a:p>
        </p:txBody>
      </p:sp>
    </p:spTree>
    <p:extLst>
      <p:ext uri="{BB962C8B-B14F-4D97-AF65-F5344CB8AC3E}">
        <p14:creationId xmlns:p14="http://schemas.microsoft.com/office/powerpoint/2010/main" val="228590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anim calcmode="lin" valueType="num">
                                      <p:cBhvr>
                                        <p:cTn id="2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1000"/>
                                        <p:tgtEl>
                                          <p:spTgt spid="11">
                                            <p:txEl>
                                              <p:pRg st="5" end="5"/>
                                            </p:txEl>
                                          </p:spTgt>
                                        </p:tgtEl>
                                      </p:cBhvr>
                                    </p:animEffect>
                                    <p:anim calcmode="lin" valueType="num">
                                      <p:cBhvr>
                                        <p:cTn id="2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1000"/>
                                        <p:tgtEl>
                                          <p:spTgt spid="11">
                                            <p:txEl>
                                              <p:pRg st="6" end="6"/>
                                            </p:txEl>
                                          </p:spTgt>
                                        </p:tgtEl>
                                      </p:cBhvr>
                                    </p:animEffect>
                                    <p:anim calcmode="lin" valueType="num">
                                      <p:cBhvr>
                                        <p:cTn id="3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fade">
                                      <p:cBhvr>
                                        <p:cTn id="37" dur="1000"/>
                                        <p:tgtEl>
                                          <p:spTgt spid="11">
                                            <p:txEl>
                                              <p:pRg st="8" end="8"/>
                                            </p:txEl>
                                          </p:spTgt>
                                        </p:tgtEl>
                                      </p:cBhvr>
                                    </p:animEffect>
                                    <p:anim calcmode="lin" valueType="num">
                                      <p:cBhvr>
                                        <p:cTn id="38"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xEl>
                                              <p:pRg st="9" end="9"/>
                                            </p:txEl>
                                          </p:spTgt>
                                        </p:tgtEl>
                                        <p:attrNameLst>
                                          <p:attrName>style.visibility</p:attrName>
                                        </p:attrNameLst>
                                      </p:cBhvr>
                                      <p:to>
                                        <p:strVal val="visible"/>
                                      </p:to>
                                    </p:set>
                                    <p:animEffect transition="in" filter="fade">
                                      <p:cBhvr>
                                        <p:cTn id="42" dur="1000"/>
                                        <p:tgtEl>
                                          <p:spTgt spid="11">
                                            <p:txEl>
                                              <p:pRg st="9" end="9"/>
                                            </p:txEl>
                                          </p:spTgt>
                                        </p:tgtEl>
                                      </p:cBhvr>
                                    </p:animEffect>
                                    <p:anim calcmode="lin" valueType="num">
                                      <p:cBhvr>
                                        <p:cTn id="43"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animEffect transition="in" filter="fade">
                                      <p:cBhvr>
                                        <p:cTn id="47" dur="1000"/>
                                        <p:tgtEl>
                                          <p:spTgt spid="11">
                                            <p:txEl>
                                              <p:pRg st="10" end="10"/>
                                            </p:txEl>
                                          </p:spTgt>
                                        </p:tgtEl>
                                      </p:cBhvr>
                                    </p:animEffect>
                                    <p:anim calcmode="lin" valueType="num">
                                      <p:cBhvr>
                                        <p:cTn id="48"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11" end="11"/>
                                            </p:txEl>
                                          </p:spTgt>
                                        </p:tgtEl>
                                        <p:attrNameLst>
                                          <p:attrName>style.visibility</p:attrName>
                                        </p:attrNameLst>
                                      </p:cBhvr>
                                      <p:to>
                                        <p:strVal val="visible"/>
                                      </p:to>
                                    </p:set>
                                    <p:animEffect transition="in" filter="fade">
                                      <p:cBhvr>
                                        <p:cTn id="52" dur="1000"/>
                                        <p:tgtEl>
                                          <p:spTgt spid="11">
                                            <p:txEl>
                                              <p:pRg st="11" end="11"/>
                                            </p:txEl>
                                          </p:spTgt>
                                        </p:tgtEl>
                                      </p:cBhvr>
                                    </p:animEffect>
                                    <p:anim calcmode="lin" valueType="num">
                                      <p:cBhvr>
                                        <p:cTn id="53" dur="1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12" end="12"/>
                                            </p:txEl>
                                          </p:spTgt>
                                        </p:tgtEl>
                                        <p:attrNameLst>
                                          <p:attrName>style.visibility</p:attrName>
                                        </p:attrNameLst>
                                      </p:cBhvr>
                                      <p:to>
                                        <p:strVal val="visible"/>
                                      </p:to>
                                    </p:set>
                                    <p:animEffect transition="in" filter="fade">
                                      <p:cBhvr>
                                        <p:cTn id="57" dur="1000"/>
                                        <p:tgtEl>
                                          <p:spTgt spid="11">
                                            <p:txEl>
                                              <p:pRg st="12" end="12"/>
                                            </p:txEl>
                                          </p:spTgt>
                                        </p:tgtEl>
                                      </p:cBhvr>
                                    </p:animEffect>
                                    <p:anim calcmode="lin" valueType="num">
                                      <p:cBhvr>
                                        <p:cTn id="58" dur="1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12" end="12"/>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1">
                                            <p:txEl>
                                              <p:pRg st="13" end="13"/>
                                            </p:txEl>
                                          </p:spTgt>
                                        </p:tgtEl>
                                        <p:attrNameLst>
                                          <p:attrName>style.visibility</p:attrName>
                                        </p:attrNameLst>
                                      </p:cBhvr>
                                      <p:to>
                                        <p:strVal val="visible"/>
                                      </p:to>
                                    </p:set>
                                    <p:animEffect transition="in" filter="fade">
                                      <p:cBhvr>
                                        <p:cTn id="62" dur="1000"/>
                                        <p:tgtEl>
                                          <p:spTgt spid="11">
                                            <p:txEl>
                                              <p:pRg st="13" end="13"/>
                                            </p:txEl>
                                          </p:spTgt>
                                        </p:tgtEl>
                                      </p:cBhvr>
                                    </p:animEffect>
                                    <p:anim calcmode="lin" valueType="num">
                                      <p:cBhvr>
                                        <p:cTn id="63" dur="1000" fill="hold"/>
                                        <p:tgtEl>
                                          <p:spTgt spid="11">
                                            <p:txEl>
                                              <p:pRg st="13" end="13"/>
                                            </p:txEl>
                                          </p:spTgt>
                                        </p:tgtEl>
                                        <p:attrNameLst>
                                          <p:attrName>ppt_x</p:attrName>
                                        </p:attrNameLst>
                                      </p:cBhvr>
                                      <p:tavLst>
                                        <p:tav tm="0">
                                          <p:val>
                                            <p:strVal val="#ppt_x"/>
                                          </p:val>
                                        </p:tav>
                                        <p:tav tm="100000">
                                          <p:val>
                                            <p:strVal val="#ppt_x"/>
                                          </p:val>
                                        </p:tav>
                                      </p:tavLst>
                                    </p:anim>
                                    <p:anim calcmode="lin" valueType="num">
                                      <p:cBhvr>
                                        <p:cTn id="64" dur="1000" fill="hold"/>
                                        <p:tgtEl>
                                          <p:spTgt spid="11">
                                            <p:txEl>
                                              <p:pRg st="13" end="13"/>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xEl>
                                              <p:pRg st="14" end="14"/>
                                            </p:txEl>
                                          </p:spTgt>
                                        </p:tgtEl>
                                        <p:attrNameLst>
                                          <p:attrName>style.visibility</p:attrName>
                                        </p:attrNameLst>
                                      </p:cBhvr>
                                      <p:to>
                                        <p:strVal val="visible"/>
                                      </p:to>
                                    </p:set>
                                    <p:animEffect transition="in" filter="fade">
                                      <p:cBhvr>
                                        <p:cTn id="67" dur="1000"/>
                                        <p:tgtEl>
                                          <p:spTgt spid="11">
                                            <p:txEl>
                                              <p:pRg st="14" end="14"/>
                                            </p:txEl>
                                          </p:spTgt>
                                        </p:tgtEl>
                                      </p:cBhvr>
                                    </p:animEffect>
                                    <p:anim calcmode="lin" valueType="num">
                                      <p:cBhvr>
                                        <p:cTn id="68" dur="1000" fill="hold"/>
                                        <p:tgtEl>
                                          <p:spTgt spid="11">
                                            <p:txEl>
                                              <p:pRg st="14" end="14"/>
                                            </p:txEl>
                                          </p:spTgt>
                                        </p:tgtEl>
                                        <p:attrNameLst>
                                          <p:attrName>ppt_x</p:attrName>
                                        </p:attrNameLst>
                                      </p:cBhvr>
                                      <p:tavLst>
                                        <p:tav tm="0">
                                          <p:val>
                                            <p:strVal val="#ppt_x"/>
                                          </p:val>
                                        </p:tav>
                                        <p:tav tm="100000">
                                          <p:val>
                                            <p:strVal val="#ppt_x"/>
                                          </p:val>
                                        </p:tav>
                                      </p:tavLst>
                                    </p:anim>
                                    <p:anim calcmode="lin" valueType="num">
                                      <p:cBhvr>
                                        <p:cTn id="69" dur="1000" fill="hold"/>
                                        <p:tgtEl>
                                          <p:spTgt spid="11">
                                            <p:txEl>
                                              <p:pRg st="14" end="14"/>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
                                            <p:txEl>
                                              <p:pRg st="15" end="15"/>
                                            </p:txEl>
                                          </p:spTgt>
                                        </p:tgtEl>
                                        <p:attrNameLst>
                                          <p:attrName>style.visibility</p:attrName>
                                        </p:attrNameLst>
                                      </p:cBhvr>
                                      <p:to>
                                        <p:strVal val="visible"/>
                                      </p:to>
                                    </p:set>
                                    <p:animEffect transition="in" filter="fade">
                                      <p:cBhvr>
                                        <p:cTn id="72" dur="1000"/>
                                        <p:tgtEl>
                                          <p:spTgt spid="11">
                                            <p:txEl>
                                              <p:pRg st="15" end="15"/>
                                            </p:txEl>
                                          </p:spTgt>
                                        </p:tgtEl>
                                      </p:cBhvr>
                                    </p:animEffect>
                                    <p:anim calcmode="lin" valueType="num">
                                      <p:cBhvr>
                                        <p:cTn id="73" dur="1000" fill="hold"/>
                                        <p:tgtEl>
                                          <p:spTgt spid="11">
                                            <p:txEl>
                                              <p:pRg st="15" end="15"/>
                                            </p:txEl>
                                          </p:spTgt>
                                        </p:tgtEl>
                                        <p:attrNameLst>
                                          <p:attrName>ppt_x</p:attrName>
                                        </p:attrNameLst>
                                      </p:cBhvr>
                                      <p:tavLst>
                                        <p:tav tm="0">
                                          <p:val>
                                            <p:strVal val="#ppt_x"/>
                                          </p:val>
                                        </p:tav>
                                        <p:tav tm="100000">
                                          <p:val>
                                            <p:strVal val="#ppt_x"/>
                                          </p:val>
                                        </p:tav>
                                      </p:tavLst>
                                    </p:anim>
                                    <p:anim calcmode="lin" valueType="num">
                                      <p:cBhvr>
                                        <p:cTn id="74" dur="1000" fill="hold"/>
                                        <p:tgtEl>
                                          <p:spTgt spid="11">
                                            <p:txEl>
                                              <p:pRg st="15" end="15"/>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1">
                                            <p:txEl>
                                              <p:pRg st="16" end="16"/>
                                            </p:txEl>
                                          </p:spTgt>
                                        </p:tgtEl>
                                        <p:attrNameLst>
                                          <p:attrName>style.visibility</p:attrName>
                                        </p:attrNameLst>
                                      </p:cBhvr>
                                      <p:to>
                                        <p:strVal val="visible"/>
                                      </p:to>
                                    </p:set>
                                    <p:animEffect transition="in" filter="fade">
                                      <p:cBhvr>
                                        <p:cTn id="77" dur="1000"/>
                                        <p:tgtEl>
                                          <p:spTgt spid="11">
                                            <p:txEl>
                                              <p:pRg st="16" end="16"/>
                                            </p:txEl>
                                          </p:spTgt>
                                        </p:tgtEl>
                                      </p:cBhvr>
                                    </p:animEffect>
                                    <p:anim calcmode="lin" valueType="num">
                                      <p:cBhvr>
                                        <p:cTn id="78" dur="1000" fill="hold"/>
                                        <p:tgtEl>
                                          <p:spTgt spid="11">
                                            <p:txEl>
                                              <p:pRg st="16" end="16"/>
                                            </p:txEl>
                                          </p:spTgt>
                                        </p:tgtEl>
                                        <p:attrNameLst>
                                          <p:attrName>ppt_x</p:attrName>
                                        </p:attrNameLst>
                                      </p:cBhvr>
                                      <p:tavLst>
                                        <p:tav tm="0">
                                          <p:val>
                                            <p:strVal val="#ppt_x"/>
                                          </p:val>
                                        </p:tav>
                                        <p:tav tm="100000">
                                          <p:val>
                                            <p:strVal val="#ppt_x"/>
                                          </p:val>
                                        </p:tav>
                                      </p:tavLst>
                                    </p:anim>
                                    <p:anim calcmode="lin" valueType="num">
                                      <p:cBhvr>
                                        <p:cTn id="79" dur="1000" fill="hold"/>
                                        <p:tgtEl>
                                          <p:spTgt spid="11">
                                            <p:txEl>
                                              <p:pRg st="16" end="16"/>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1">
                                            <p:txEl>
                                              <p:pRg st="17" end="17"/>
                                            </p:txEl>
                                          </p:spTgt>
                                        </p:tgtEl>
                                        <p:attrNameLst>
                                          <p:attrName>style.visibility</p:attrName>
                                        </p:attrNameLst>
                                      </p:cBhvr>
                                      <p:to>
                                        <p:strVal val="visible"/>
                                      </p:to>
                                    </p:set>
                                    <p:animEffect transition="in" filter="fade">
                                      <p:cBhvr>
                                        <p:cTn id="82" dur="1000"/>
                                        <p:tgtEl>
                                          <p:spTgt spid="11">
                                            <p:txEl>
                                              <p:pRg st="17" end="17"/>
                                            </p:txEl>
                                          </p:spTgt>
                                        </p:tgtEl>
                                      </p:cBhvr>
                                    </p:animEffect>
                                    <p:anim calcmode="lin" valueType="num">
                                      <p:cBhvr>
                                        <p:cTn id="83" dur="1000" fill="hold"/>
                                        <p:tgtEl>
                                          <p:spTgt spid="11">
                                            <p:txEl>
                                              <p:pRg st="17" end="17"/>
                                            </p:txEl>
                                          </p:spTgt>
                                        </p:tgtEl>
                                        <p:attrNameLst>
                                          <p:attrName>ppt_x</p:attrName>
                                        </p:attrNameLst>
                                      </p:cBhvr>
                                      <p:tavLst>
                                        <p:tav tm="0">
                                          <p:val>
                                            <p:strVal val="#ppt_x"/>
                                          </p:val>
                                        </p:tav>
                                        <p:tav tm="100000">
                                          <p:val>
                                            <p:strVal val="#ppt_x"/>
                                          </p:val>
                                        </p:tav>
                                      </p:tavLst>
                                    </p:anim>
                                    <p:anim calcmode="lin" valueType="num">
                                      <p:cBhvr>
                                        <p:cTn id="84" dur="1000" fill="hold"/>
                                        <p:tgtEl>
                                          <p:spTgt spid="11">
                                            <p:txEl>
                                              <p:pRg st="17" end="17"/>
                                            </p:txEl>
                                          </p:spTgt>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42" presetClass="entr" presetSubtype="0" fill="hold" nodeType="afterEffect">
                                  <p:stCondLst>
                                    <p:cond delay="0"/>
                                  </p:stCondLst>
                                  <p:childTnLst>
                                    <p:set>
                                      <p:cBhvr>
                                        <p:cTn id="87" dur="1" fill="hold">
                                          <p:stCondLst>
                                            <p:cond delay="0"/>
                                          </p:stCondLst>
                                        </p:cTn>
                                        <p:tgtEl>
                                          <p:spTgt spid="13">
                                            <p:txEl>
                                              <p:pRg st="0" end="0"/>
                                            </p:txEl>
                                          </p:spTgt>
                                        </p:tgtEl>
                                        <p:attrNameLst>
                                          <p:attrName>style.visibility</p:attrName>
                                        </p:attrNameLst>
                                      </p:cBhvr>
                                      <p:to>
                                        <p:strVal val="visible"/>
                                      </p:to>
                                    </p:set>
                                    <p:animEffect transition="in" filter="fade">
                                      <p:cBhvr>
                                        <p:cTn id="88" dur="1000"/>
                                        <p:tgtEl>
                                          <p:spTgt spid="13">
                                            <p:txEl>
                                              <p:pRg st="0" end="0"/>
                                            </p:txEl>
                                          </p:spTgt>
                                        </p:tgtEl>
                                      </p:cBhvr>
                                    </p:animEffect>
                                    <p:anim calcmode="lin" valueType="num">
                                      <p:cBhvr>
                                        <p:cTn id="8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3">
                                            <p:txEl>
                                              <p:pRg st="1" end="1"/>
                                            </p:txEl>
                                          </p:spTgt>
                                        </p:tgtEl>
                                        <p:attrNameLst>
                                          <p:attrName>style.visibility</p:attrName>
                                        </p:attrNameLst>
                                      </p:cBhvr>
                                      <p:to>
                                        <p:strVal val="visible"/>
                                      </p:to>
                                    </p:set>
                                    <p:animEffect transition="in" filter="fade">
                                      <p:cBhvr>
                                        <p:cTn id="93" dur="1000"/>
                                        <p:tgtEl>
                                          <p:spTgt spid="13">
                                            <p:txEl>
                                              <p:pRg st="1" end="1"/>
                                            </p:txEl>
                                          </p:spTgt>
                                        </p:tgtEl>
                                      </p:cBhvr>
                                    </p:animEffect>
                                    <p:anim calcmode="lin" valueType="num">
                                      <p:cBhvr>
                                        <p:cTn id="9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3">
                                            <p:txEl>
                                              <p:pRg st="3" end="3"/>
                                            </p:txEl>
                                          </p:spTgt>
                                        </p:tgtEl>
                                        <p:attrNameLst>
                                          <p:attrName>style.visibility</p:attrName>
                                        </p:attrNameLst>
                                      </p:cBhvr>
                                      <p:to>
                                        <p:strVal val="visible"/>
                                      </p:to>
                                    </p:set>
                                    <p:animEffect transition="in" filter="fade">
                                      <p:cBhvr>
                                        <p:cTn id="98" dur="1000"/>
                                        <p:tgtEl>
                                          <p:spTgt spid="13">
                                            <p:txEl>
                                              <p:pRg st="3" end="3"/>
                                            </p:txEl>
                                          </p:spTgt>
                                        </p:tgtEl>
                                      </p:cBhvr>
                                    </p:animEffect>
                                    <p:anim calcmode="lin" valueType="num">
                                      <p:cBhvr>
                                        <p:cTn id="9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00"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3">
                                            <p:txEl>
                                              <p:pRg st="4" end="4"/>
                                            </p:txEl>
                                          </p:spTgt>
                                        </p:tgtEl>
                                        <p:attrNameLst>
                                          <p:attrName>style.visibility</p:attrName>
                                        </p:attrNameLst>
                                      </p:cBhvr>
                                      <p:to>
                                        <p:strVal val="visible"/>
                                      </p:to>
                                    </p:set>
                                    <p:animEffect transition="in" filter="fade">
                                      <p:cBhvr>
                                        <p:cTn id="103" dur="1000"/>
                                        <p:tgtEl>
                                          <p:spTgt spid="13">
                                            <p:txEl>
                                              <p:pRg st="4" end="4"/>
                                            </p:txEl>
                                          </p:spTgt>
                                        </p:tgtEl>
                                      </p:cBhvr>
                                    </p:animEffect>
                                    <p:anim calcmode="lin" valueType="num">
                                      <p:cBhvr>
                                        <p:cTn id="10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105"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3">
                                            <p:txEl>
                                              <p:pRg st="6" end="6"/>
                                            </p:txEl>
                                          </p:spTgt>
                                        </p:tgtEl>
                                        <p:attrNameLst>
                                          <p:attrName>style.visibility</p:attrName>
                                        </p:attrNameLst>
                                      </p:cBhvr>
                                      <p:to>
                                        <p:strVal val="visible"/>
                                      </p:to>
                                    </p:set>
                                    <p:animEffect transition="in" filter="fade">
                                      <p:cBhvr>
                                        <p:cTn id="108" dur="1000"/>
                                        <p:tgtEl>
                                          <p:spTgt spid="13">
                                            <p:txEl>
                                              <p:pRg st="6" end="6"/>
                                            </p:txEl>
                                          </p:spTgt>
                                        </p:tgtEl>
                                      </p:cBhvr>
                                    </p:animEffect>
                                    <p:anim calcmode="lin" valueType="num">
                                      <p:cBhvr>
                                        <p:cTn id="109"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110"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3">
                                            <p:txEl>
                                              <p:pRg st="7" end="7"/>
                                            </p:txEl>
                                          </p:spTgt>
                                        </p:tgtEl>
                                        <p:attrNameLst>
                                          <p:attrName>style.visibility</p:attrName>
                                        </p:attrNameLst>
                                      </p:cBhvr>
                                      <p:to>
                                        <p:strVal val="visible"/>
                                      </p:to>
                                    </p:set>
                                    <p:animEffect transition="in" filter="fade">
                                      <p:cBhvr>
                                        <p:cTn id="113" dur="1000"/>
                                        <p:tgtEl>
                                          <p:spTgt spid="13">
                                            <p:txEl>
                                              <p:pRg st="7" end="7"/>
                                            </p:txEl>
                                          </p:spTgt>
                                        </p:tgtEl>
                                      </p:cBhvr>
                                    </p:animEffect>
                                    <p:anim calcmode="lin" valueType="num">
                                      <p:cBhvr>
                                        <p:cTn id="114"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115" dur="1000" fill="hold"/>
                                        <p:tgtEl>
                                          <p:spTgt spid="13">
                                            <p:txEl>
                                              <p:pRg st="7" end="7"/>
                                            </p:txEl>
                                          </p:spTgt>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3">
                                            <p:txEl>
                                              <p:pRg st="8" end="8"/>
                                            </p:txEl>
                                          </p:spTgt>
                                        </p:tgtEl>
                                        <p:attrNameLst>
                                          <p:attrName>style.visibility</p:attrName>
                                        </p:attrNameLst>
                                      </p:cBhvr>
                                      <p:to>
                                        <p:strVal val="visible"/>
                                      </p:to>
                                    </p:set>
                                    <p:animEffect transition="in" filter="fade">
                                      <p:cBhvr>
                                        <p:cTn id="118" dur="1000"/>
                                        <p:tgtEl>
                                          <p:spTgt spid="13">
                                            <p:txEl>
                                              <p:pRg st="8" end="8"/>
                                            </p:txEl>
                                          </p:spTgt>
                                        </p:tgtEl>
                                      </p:cBhvr>
                                    </p:animEffect>
                                    <p:anim calcmode="lin" valueType="num">
                                      <p:cBhvr>
                                        <p:cTn id="119"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120" dur="1000" fill="hold"/>
                                        <p:tgtEl>
                                          <p:spTgt spid="13">
                                            <p:txEl>
                                              <p:pRg st="8" end="8"/>
                                            </p:txEl>
                                          </p:spTgt>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3">
                                            <p:txEl>
                                              <p:pRg st="9" end="9"/>
                                            </p:txEl>
                                          </p:spTgt>
                                        </p:tgtEl>
                                        <p:attrNameLst>
                                          <p:attrName>style.visibility</p:attrName>
                                        </p:attrNameLst>
                                      </p:cBhvr>
                                      <p:to>
                                        <p:strVal val="visible"/>
                                      </p:to>
                                    </p:set>
                                    <p:animEffect transition="in" filter="fade">
                                      <p:cBhvr>
                                        <p:cTn id="123" dur="1000"/>
                                        <p:tgtEl>
                                          <p:spTgt spid="13">
                                            <p:txEl>
                                              <p:pRg st="9" end="9"/>
                                            </p:txEl>
                                          </p:spTgt>
                                        </p:tgtEl>
                                      </p:cBhvr>
                                    </p:animEffect>
                                    <p:anim calcmode="lin" valueType="num">
                                      <p:cBhvr>
                                        <p:cTn id="124"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125" dur="1000" fill="hold"/>
                                        <p:tgtEl>
                                          <p:spTgt spid="13">
                                            <p:txEl>
                                              <p:pRg st="9" end="9"/>
                                            </p:txEl>
                                          </p:spTgt>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13">
                                            <p:txEl>
                                              <p:pRg st="10" end="10"/>
                                            </p:txEl>
                                          </p:spTgt>
                                        </p:tgtEl>
                                        <p:attrNameLst>
                                          <p:attrName>style.visibility</p:attrName>
                                        </p:attrNameLst>
                                      </p:cBhvr>
                                      <p:to>
                                        <p:strVal val="visible"/>
                                      </p:to>
                                    </p:set>
                                    <p:animEffect transition="in" filter="fade">
                                      <p:cBhvr>
                                        <p:cTn id="128" dur="1000"/>
                                        <p:tgtEl>
                                          <p:spTgt spid="13">
                                            <p:txEl>
                                              <p:pRg st="10" end="10"/>
                                            </p:txEl>
                                          </p:spTgt>
                                        </p:tgtEl>
                                      </p:cBhvr>
                                    </p:animEffect>
                                    <p:anim calcmode="lin" valueType="num">
                                      <p:cBhvr>
                                        <p:cTn id="129"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130" dur="1000" fill="hold"/>
                                        <p:tgtEl>
                                          <p:spTgt spid="13">
                                            <p:txEl>
                                              <p:pRg st="10" end="10"/>
                                            </p:txEl>
                                          </p:spTgt>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13">
                                            <p:txEl>
                                              <p:pRg st="11" end="11"/>
                                            </p:txEl>
                                          </p:spTgt>
                                        </p:tgtEl>
                                        <p:attrNameLst>
                                          <p:attrName>style.visibility</p:attrName>
                                        </p:attrNameLst>
                                      </p:cBhvr>
                                      <p:to>
                                        <p:strVal val="visible"/>
                                      </p:to>
                                    </p:set>
                                    <p:animEffect transition="in" filter="fade">
                                      <p:cBhvr>
                                        <p:cTn id="133" dur="1000"/>
                                        <p:tgtEl>
                                          <p:spTgt spid="13">
                                            <p:txEl>
                                              <p:pRg st="11" end="11"/>
                                            </p:txEl>
                                          </p:spTgt>
                                        </p:tgtEl>
                                      </p:cBhvr>
                                    </p:animEffect>
                                    <p:anim calcmode="lin" valueType="num">
                                      <p:cBhvr>
                                        <p:cTn id="134" dur="1000" fill="hold"/>
                                        <p:tgtEl>
                                          <p:spTgt spid="13">
                                            <p:txEl>
                                              <p:pRg st="11" end="11"/>
                                            </p:txEl>
                                          </p:spTgt>
                                        </p:tgtEl>
                                        <p:attrNameLst>
                                          <p:attrName>ppt_x</p:attrName>
                                        </p:attrNameLst>
                                      </p:cBhvr>
                                      <p:tavLst>
                                        <p:tav tm="0">
                                          <p:val>
                                            <p:strVal val="#ppt_x"/>
                                          </p:val>
                                        </p:tav>
                                        <p:tav tm="100000">
                                          <p:val>
                                            <p:strVal val="#ppt_x"/>
                                          </p:val>
                                        </p:tav>
                                      </p:tavLst>
                                    </p:anim>
                                    <p:anim calcmode="lin" valueType="num">
                                      <p:cBhvr>
                                        <p:cTn id="135" dur="1000" fill="hold"/>
                                        <p:tgtEl>
                                          <p:spTgt spid="13">
                                            <p:txEl>
                                              <p:pRg st="11" end="11"/>
                                            </p:txEl>
                                          </p:spTgt>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13">
                                            <p:txEl>
                                              <p:pRg st="12" end="12"/>
                                            </p:txEl>
                                          </p:spTgt>
                                        </p:tgtEl>
                                        <p:attrNameLst>
                                          <p:attrName>style.visibility</p:attrName>
                                        </p:attrNameLst>
                                      </p:cBhvr>
                                      <p:to>
                                        <p:strVal val="visible"/>
                                      </p:to>
                                    </p:set>
                                    <p:animEffect transition="in" filter="fade">
                                      <p:cBhvr>
                                        <p:cTn id="138" dur="1000"/>
                                        <p:tgtEl>
                                          <p:spTgt spid="13">
                                            <p:txEl>
                                              <p:pRg st="12" end="12"/>
                                            </p:txEl>
                                          </p:spTgt>
                                        </p:tgtEl>
                                      </p:cBhvr>
                                    </p:animEffect>
                                    <p:anim calcmode="lin" valueType="num">
                                      <p:cBhvr>
                                        <p:cTn id="139" dur="1000" fill="hold"/>
                                        <p:tgtEl>
                                          <p:spTgt spid="13">
                                            <p:txEl>
                                              <p:pRg st="12" end="12"/>
                                            </p:txEl>
                                          </p:spTgt>
                                        </p:tgtEl>
                                        <p:attrNameLst>
                                          <p:attrName>ppt_x</p:attrName>
                                        </p:attrNameLst>
                                      </p:cBhvr>
                                      <p:tavLst>
                                        <p:tav tm="0">
                                          <p:val>
                                            <p:strVal val="#ppt_x"/>
                                          </p:val>
                                        </p:tav>
                                        <p:tav tm="100000">
                                          <p:val>
                                            <p:strVal val="#ppt_x"/>
                                          </p:val>
                                        </p:tav>
                                      </p:tavLst>
                                    </p:anim>
                                    <p:anim calcmode="lin" valueType="num">
                                      <p:cBhvr>
                                        <p:cTn id="140" dur="1000" fill="hold"/>
                                        <p:tgtEl>
                                          <p:spTgt spid="13">
                                            <p:txEl>
                                              <p:pRg st="12" end="12"/>
                                            </p:txEl>
                                          </p:spTgt>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13">
                                            <p:txEl>
                                              <p:pRg st="13" end="13"/>
                                            </p:txEl>
                                          </p:spTgt>
                                        </p:tgtEl>
                                        <p:attrNameLst>
                                          <p:attrName>style.visibility</p:attrName>
                                        </p:attrNameLst>
                                      </p:cBhvr>
                                      <p:to>
                                        <p:strVal val="visible"/>
                                      </p:to>
                                    </p:set>
                                    <p:animEffect transition="in" filter="fade">
                                      <p:cBhvr>
                                        <p:cTn id="143" dur="1000"/>
                                        <p:tgtEl>
                                          <p:spTgt spid="13">
                                            <p:txEl>
                                              <p:pRg st="13" end="13"/>
                                            </p:txEl>
                                          </p:spTgt>
                                        </p:tgtEl>
                                      </p:cBhvr>
                                    </p:animEffect>
                                    <p:anim calcmode="lin" valueType="num">
                                      <p:cBhvr>
                                        <p:cTn id="144" dur="1000" fill="hold"/>
                                        <p:tgtEl>
                                          <p:spTgt spid="13">
                                            <p:txEl>
                                              <p:pRg st="13" end="13"/>
                                            </p:txEl>
                                          </p:spTgt>
                                        </p:tgtEl>
                                        <p:attrNameLst>
                                          <p:attrName>ppt_x</p:attrName>
                                        </p:attrNameLst>
                                      </p:cBhvr>
                                      <p:tavLst>
                                        <p:tav tm="0">
                                          <p:val>
                                            <p:strVal val="#ppt_x"/>
                                          </p:val>
                                        </p:tav>
                                        <p:tav tm="100000">
                                          <p:val>
                                            <p:strVal val="#ppt_x"/>
                                          </p:val>
                                        </p:tav>
                                      </p:tavLst>
                                    </p:anim>
                                    <p:anim calcmode="lin" valueType="num">
                                      <p:cBhvr>
                                        <p:cTn id="145" dur="1000" fill="hold"/>
                                        <p:tgtEl>
                                          <p:spTgt spid="13">
                                            <p:txEl>
                                              <p:pRg st="13" end="13"/>
                                            </p:txEl>
                                          </p:spTgt>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13">
                                            <p:txEl>
                                              <p:pRg st="14" end="14"/>
                                            </p:txEl>
                                          </p:spTgt>
                                        </p:tgtEl>
                                        <p:attrNameLst>
                                          <p:attrName>style.visibility</p:attrName>
                                        </p:attrNameLst>
                                      </p:cBhvr>
                                      <p:to>
                                        <p:strVal val="visible"/>
                                      </p:to>
                                    </p:set>
                                    <p:animEffect transition="in" filter="fade">
                                      <p:cBhvr>
                                        <p:cTn id="148" dur="1000"/>
                                        <p:tgtEl>
                                          <p:spTgt spid="13">
                                            <p:txEl>
                                              <p:pRg st="14" end="14"/>
                                            </p:txEl>
                                          </p:spTgt>
                                        </p:tgtEl>
                                      </p:cBhvr>
                                    </p:animEffect>
                                    <p:anim calcmode="lin" valueType="num">
                                      <p:cBhvr>
                                        <p:cTn id="149" dur="1000" fill="hold"/>
                                        <p:tgtEl>
                                          <p:spTgt spid="13">
                                            <p:txEl>
                                              <p:pRg st="14" end="14"/>
                                            </p:txEl>
                                          </p:spTgt>
                                        </p:tgtEl>
                                        <p:attrNameLst>
                                          <p:attrName>ppt_x</p:attrName>
                                        </p:attrNameLst>
                                      </p:cBhvr>
                                      <p:tavLst>
                                        <p:tav tm="0">
                                          <p:val>
                                            <p:strVal val="#ppt_x"/>
                                          </p:val>
                                        </p:tav>
                                        <p:tav tm="100000">
                                          <p:val>
                                            <p:strVal val="#ppt_x"/>
                                          </p:val>
                                        </p:tav>
                                      </p:tavLst>
                                    </p:anim>
                                    <p:anim calcmode="lin" valueType="num">
                                      <p:cBhvr>
                                        <p:cTn id="150" dur="1000" fill="hold"/>
                                        <p:tgtEl>
                                          <p:spTgt spid="13">
                                            <p:txEl>
                                              <p:pRg st="14" end="14"/>
                                            </p:txEl>
                                          </p:spTgt>
                                        </p:tgtEl>
                                        <p:attrNameLst>
                                          <p:attrName>ppt_y</p:attrName>
                                        </p:attrNameLst>
                                      </p:cBhvr>
                                      <p:tavLst>
                                        <p:tav tm="0">
                                          <p:val>
                                            <p:strVal val="#ppt_y+.1"/>
                                          </p:val>
                                        </p:tav>
                                        <p:tav tm="100000">
                                          <p:val>
                                            <p:strVal val="#ppt_y"/>
                                          </p:val>
                                        </p:tav>
                                      </p:tavLst>
                                    </p:anim>
                                  </p:childTnLst>
                                </p:cTn>
                              </p:par>
                              <p:par>
                                <p:cTn id="151" presetID="42" presetClass="entr" presetSubtype="0" fill="hold" nodeType="withEffect">
                                  <p:stCondLst>
                                    <p:cond delay="0"/>
                                  </p:stCondLst>
                                  <p:childTnLst>
                                    <p:set>
                                      <p:cBhvr>
                                        <p:cTn id="152" dur="1" fill="hold">
                                          <p:stCondLst>
                                            <p:cond delay="0"/>
                                          </p:stCondLst>
                                        </p:cTn>
                                        <p:tgtEl>
                                          <p:spTgt spid="13">
                                            <p:txEl>
                                              <p:pRg st="15" end="15"/>
                                            </p:txEl>
                                          </p:spTgt>
                                        </p:tgtEl>
                                        <p:attrNameLst>
                                          <p:attrName>style.visibility</p:attrName>
                                        </p:attrNameLst>
                                      </p:cBhvr>
                                      <p:to>
                                        <p:strVal val="visible"/>
                                      </p:to>
                                    </p:set>
                                    <p:animEffect transition="in" filter="fade">
                                      <p:cBhvr>
                                        <p:cTn id="153" dur="1000"/>
                                        <p:tgtEl>
                                          <p:spTgt spid="13">
                                            <p:txEl>
                                              <p:pRg st="15" end="15"/>
                                            </p:txEl>
                                          </p:spTgt>
                                        </p:tgtEl>
                                      </p:cBhvr>
                                    </p:animEffect>
                                    <p:anim calcmode="lin" valueType="num">
                                      <p:cBhvr>
                                        <p:cTn id="154" dur="1000" fill="hold"/>
                                        <p:tgtEl>
                                          <p:spTgt spid="13">
                                            <p:txEl>
                                              <p:pRg st="15" end="15"/>
                                            </p:txEl>
                                          </p:spTgt>
                                        </p:tgtEl>
                                        <p:attrNameLst>
                                          <p:attrName>ppt_x</p:attrName>
                                        </p:attrNameLst>
                                      </p:cBhvr>
                                      <p:tavLst>
                                        <p:tav tm="0">
                                          <p:val>
                                            <p:strVal val="#ppt_x"/>
                                          </p:val>
                                        </p:tav>
                                        <p:tav tm="100000">
                                          <p:val>
                                            <p:strVal val="#ppt_x"/>
                                          </p:val>
                                        </p:tav>
                                      </p:tavLst>
                                    </p:anim>
                                    <p:anim calcmode="lin" valueType="num">
                                      <p:cBhvr>
                                        <p:cTn id="155" dur="1000" fill="hold"/>
                                        <p:tgtEl>
                                          <p:spTgt spid="1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
            <a:ext cx="18288000" cy="10285715"/>
          </a:xfrm>
          <a:prstGeom prst="rect">
            <a:avLst/>
          </a:prstGeom>
        </p:spPr>
      </p:pic>
      <p:sp>
        <p:nvSpPr>
          <p:cNvPr id="8" name="내용 개체 틀 4"/>
          <p:cNvSpPr txBox="1">
            <a:spLocks/>
          </p:cNvSpPr>
          <p:nvPr/>
        </p:nvSpPr>
        <p:spPr>
          <a:xfrm>
            <a:off x="941077" y="5594804"/>
            <a:ext cx="7091069" cy="2044541"/>
          </a:xfrm>
          <a:prstGeom prst="rect">
            <a:avLst/>
          </a:prstGeom>
          <a:effectLst>
            <a:outerShdw blurRad="63500" sx="110000" sy="110000" algn="ctr" rotWithShape="0">
              <a:prstClr val="black">
                <a:alpha val="30000"/>
              </a:prstClr>
            </a:outerShdw>
          </a:effectLst>
        </p:spPr>
        <p:txBody>
          <a:bodyPr vert="horz" lIns="137160" tIns="68580" rIns="137160" bIns="6858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20000"/>
              </a:lnSpc>
              <a:spcBef>
                <a:spcPts val="0"/>
              </a:spcBef>
              <a:buNone/>
              <a:defRPr/>
            </a:pPr>
            <a:endParaRPr lang="en-US" altLang="ko-KR" sz="2100" dirty="0">
              <a:solidFill>
                <a:prstClr val="white">
                  <a:lumMod val="95000"/>
                </a:prstClr>
              </a:solidFill>
              <a:latin typeface="Arial" panose="020B0604020202020204" pitchFamily="34" charset="0"/>
              <a:ea typeface="맑은 고딕"/>
              <a:cs typeface="Arial" panose="020B0604020202020204" pitchFamily="34" charset="0"/>
            </a:endParaRPr>
          </a:p>
        </p:txBody>
      </p:sp>
      <p:sp>
        <p:nvSpPr>
          <p:cNvPr id="9" name="내용 개체 틀 4"/>
          <p:cNvSpPr txBox="1">
            <a:spLocks/>
          </p:cNvSpPr>
          <p:nvPr/>
        </p:nvSpPr>
        <p:spPr>
          <a:xfrm>
            <a:off x="521378" y="305479"/>
            <a:ext cx="17054241" cy="597518"/>
          </a:xfrm>
          <a:prstGeom prst="rect">
            <a:avLst/>
          </a:prstGeom>
        </p:spPr>
        <p:txBody>
          <a:bodyPr vert="horz" lIns="137160" tIns="68580" rIns="137160" bIns="68580" rtlCol="0">
            <a:normAutofit fontScale="850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00000"/>
              </a:lnSpc>
              <a:spcBef>
                <a:spcPts val="0"/>
              </a:spcBef>
              <a:buNone/>
              <a:defRPr/>
            </a:pPr>
            <a:endParaRPr lang="en-US" altLang="ko-KR" sz="4200" b="1" dirty="0">
              <a:solidFill>
                <a:prstClr val="white"/>
              </a:solidFill>
              <a:latin typeface="Arial" panose="020B0604020202020204" pitchFamily="34" charset="0"/>
              <a:ea typeface="맑은 고딕"/>
              <a:cs typeface="Arial" panose="020B0604020202020204" pitchFamily="34" charset="0"/>
            </a:endParaRPr>
          </a:p>
        </p:txBody>
      </p:sp>
      <p:pic>
        <p:nvPicPr>
          <p:cNvPr id="10" name="그림 9">
            <a:extLst>
              <a:ext uri="{FF2B5EF4-FFF2-40B4-BE49-F238E27FC236}">
                <a16:creationId xmlns:a16="http://schemas.microsoft.com/office/drawing/2014/main" id="{101EE115-07C7-1040-96DF-918B12C54094}"/>
              </a:ext>
            </a:extLst>
          </p:cNvPr>
          <p:cNvPicPr>
            <a:picLocks noChangeAspect="1"/>
          </p:cNvPicPr>
          <p:nvPr/>
        </p:nvPicPr>
        <p:blipFill>
          <a:blip r:embed="rId4"/>
          <a:stretch>
            <a:fillRect/>
          </a:stretch>
        </p:blipFill>
        <p:spPr>
          <a:xfrm>
            <a:off x="15967603" y="9727805"/>
            <a:ext cx="1806575" cy="322805"/>
          </a:xfrm>
          <a:prstGeom prst="rect">
            <a:avLst/>
          </a:prstGeom>
        </p:spPr>
      </p:pic>
      <p:pic>
        <p:nvPicPr>
          <p:cNvPr id="6" name="그림 5">
            <a:extLst>
              <a:ext uri="{FF2B5EF4-FFF2-40B4-BE49-F238E27FC236}">
                <a16:creationId xmlns:a16="http://schemas.microsoft.com/office/drawing/2014/main" id="{9C7994F3-1BC8-AB4C-89D7-D702CFE738A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1378" y="9940916"/>
            <a:ext cx="3200630" cy="135000"/>
          </a:xfrm>
          <a:prstGeom prst="rect">
            <a:avLst/>
          </a:prstGeom>
        </p:spPr>
      </p:pic>
      <p:sp>
        <p:nvSpPr>
          <p:cNvPr id="14" name="내용 개체 틀 4"/>
          <p:cNvSpPr txBox="1">
            <a:spLocks/>
          </p:cNvSpPr>
          <p:nvPr/>
        </p:nvSpPr>
        <p:spPr>
          <a:xfrm>
            <a:off x="554651" y="206540"/>
            <a:ext cx="16987695" cy="597518"/>
          </a:xfrm>
          <a:prstGeom prst="rect">
            <a:avLst/>
          </a:prstGeom>
        </p:spPr>
        <p:txBody>
          <a:bodyPr vert="horz" lIns="137160" tIns="68580" rIns="137160" bIns="68580" rtlCol="0">
            <a:normAutofit fontScale="25000" lnSpcReduction="2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altLang="ko-KR" sz="16800" b="1" dirty="0">
                <a:solidFill>
                  <a:prstClr val="white"/>
                </a:solidFill>
                <a:latin typeface="Tahoma" panose="020B0604030504040204" pitchFamily="34" charset="0"/>
                <a:ea typeface="Tahoma" panose="020B0604030504040204" pitchFamily="34" charset="0"/>
                <a:cs typeface="Tahoma" panose="020B0604030504040204" pitchFamily="34" charset="0"/>
              </a:rPr>
              <a:t>Hanwha Vision : </a:t>
            </a:r>
            <a:r>
              <a:rPr lang="en-US" altLang="ko-KR" sz="16800" b="1" dirty="0" err="1">
                <a:solidFill>
                  <a:prstClr val="white"/>
                </a:solidFill>
                <a:latin typeface="Tahoma" panose="020B0604030504040204" pitchFamily="34" charset="0"/>
                <a:ea typeface="Tahoma" panose="020B0604030504040204" pitchFamily="34" charset="0"/>
                <a:cs typeface="Tahoma" panose="020B0604030504040204" pitchFamily="34" charset="0"/>
              </a:rPr>
              <a:t>Fiabilité</a:t>
            </a:r>
            <a:r>
              <a:rPr lang="en-US" altLang="ko-KR" sz="16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ko-KR" sz="16800" b="1" dirty="0" err="1">
                <a:solidFill>
                  <a:prstClr val="white"/>
                </a:solidFill>
                <a:latin typeface="Tahoma" panose="020B0604030504040204" pitchFamily="34" charset="0"/>
                <a:ea typeface="Tahoma" panose="020B0604030504040204" pitchFamily="34" charset="0"/>
                <a:cs typeface="Tahoma" panose="020B0604030504040204" pitchFamily="34" charset="0"/>
              </a:rPr>
              <a:t>optimale</a:t>
            </a:r>
            <a:endParaRPr lang="en-US" altLang="ko-KR" sz="168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indent="0" defTabSz="1371600">
              <a:lnSpc>
                <a:spcPct val="100000"/>
              </a:lnSpc>
              <a:spcBef>
                <a:spcPts val="0"/>
              </a:spcBef>
              <a:buNone/>
              <a:defRPr/>
            </a:pPr>
            <a:endParaRPr lang="en-US" altLang="ko-KR" sz="4200" b="1" dirty="0">
              <a:solidFill>
                <a:prstClr val="white"/>
              </a:solidFill>
              <a:latin typeface="Arial" panose="020B0604020202020204" pitchFamily="34" charset="0"/>
              <a:ea typeface="맑은 고딕"/>
              <a:cs typeface="Arial" panose="020B0604020202020204" pitchFamily="34" charset="0"/>
            </a:endParaRPr>
          </a:p>
          <a:p>
            <a:pPr marL="0" indent="0" defTabSz="1371600">
              <a:spcBef>
                <a:spcPts val="1500"/>
              </a:spcBef>
              <a:buClr>
                <a:srgbClr val="F37321"/>
              </a:buClr>
              <a:buNone/>
              <a:defRPr/>
            </a:pPr>
            <a:endParaRPr lang="en-GB" sz="4200" dirty="0">
              <a:solidFill>
                <a:prstClr val="white"/>
              </a:solidFill>
              <a:latin typeface="Arial"/>
              <a:ea typeface="맑은 고딕"/>
            </a:endParaRPr>
          </a:p>
          <a:p>
            <a:pPr marL="342900" indent="-342900" defTabSz="1371600">
              <a:spcBef>
                <a:spcPts val="1500"/>
              </a:spcBef>
              <a:buClr>
                <a:srgbClr val="F37321"/>
              </a:buClr>
              <a:buFont typeface="Wingdings" panose="05000000000000000000" pitchFamily="2" charset="2"/>
              <a:buChar char="§"/>
              <a:defRPr/>
            </a:pPr>
            <a:endParaRPr lang="en-GB" sz="4200" dirty="0">
              <a:solidFill>
                <a:prstClr val="white"/>
              </a:solidFill>
              <a:latin typeface="Arial"/>
              <a:ea typeface="맑은 고딕"/>
            </a:endParaRPr>
          </a:p>
          <a:p>
            <a:pPr marL="342900" indent="-342900" defTabSz="1371600">
              <a:spcBef>
                <a:spcPts val="1500"/>
              </a:spcBef>
              <a:buClr>
                <a:srgbClr val="F37321"/>
              </a:buClr>
              <a:buFont typeface="Wingdings" panose="05000000000000000000" pitchFamily="2" charset="2"/>
              <a:buChar char="§"/>
              <a:defRPr/>
            </a:pPr>
            <a:endParaRPr lang="en-GB" sz="4200" dirty="0">
              <a:solidFill>
                <a:prstClr val="white"/>
              </a:solidFill>
              <a:latin typeface="Arial"/>
              <a:ea typeface="맑은 고딕"/>
            </a:endParaRPr>
          </a:p>
          <a:p>
            <a:pPr marL="0" indent="0" defTabSz="1371600">
              <a:spcBef>
                <a:spcPts val="1500"/>
              </a:spcBef>
              <a:buNone/>
              <a:defRPr/>
            </a:pPr>
            <a:endParaRPr lang="en-GB" sz="4200" dirty="0">
              <a:solidFill>
                <a:prstClr val="white"/>
              </a:solidFill>
              <a:latin typeface="Arial"/>
              <a:ea typeface="맑은 고딕"/>
            </a:endParaRPr>
          </a:p>
          <a:p>
            <a:pPr marL="0" indent="0" defTabSz="1371600">
              <a:lnSpc>
                <a:spcPct val="100000"/>
              </a:lnSpc>
              <a:spcBef>
                <a:spcPts val="0"/>
              </a:spcBef>
              <a:buNone/>
              <a:defRPr/>
            </a:pPr>
            <a:endParaRPr lang="en-US" altLang="ko-KR" sz="4200" b="1" dirty="0">
              <a:solidFill>
                <a:prstClr val="white"/>
              </a:solidFill>
              <a:latin typeface="Arial" panose="020B0604020202020204" pitchFamily="34" charset="0"/>
              <a:ea typeface="맑은 고딕"/>
              <a:cs typeface="Arial" panose="020B0604020202020204" pitchFamily="34" charset="0"/>
            </a:endParaRPr>
          </a:p>
        </p:txBody>
      </p:sp>
      <p:sp>
        <p:nvSpPr>
          <p:cNvPr id="15" name="TextBox 19"/>
          <p:cNvSpPr txBox="1"/>
          <p:nvPr/>
        </p:nvSpPr>
        <p:spPr>
          <a:xfrm>
            <a:off x="582111" y="1464406"/>
            <a:ext cx="8302809" cy="7386638"/>
          </a:xfrm>
          <a:prstGeom prst="rect">
            <a:avLst/>
          </a:prstGeom>
          <a:noFill/>
        </p:spPr>
        <p:txBody>
          <a:bodyPr wrap="square" rtlCol="0">
            <a:spAutoFit/>
          </a:bodyPr>
          <a:lstStyle/>
          <a:p>
            <a:pPr marL="514350" indent="-514350" latinLnBrk="1">
              <a:buClr>
                <a:srgbClr val="F37321"/>
              </a:buClr>
              <a:buFont typeface="Wingdings" panose="05000000000000000000" pitchFamily="2" charset="2"/>
              <a:buChar char="§"/>
              <a:defRPr/>
            </a:pPr>
            <a:r>
              <a:rPr lang="en-GB" sz="3000" b="1" dirty="0">
                <a:solidFill>
                  <a:prstClr val="white"/>
                </a:solidFill>
                <a:latin typeface="Arial"/>
                <a:ea typeface="맑은 고딕"/>
              </a:rPr>
              <a:t>Technologies </a:t>
            </a:r>
            <a:r>
              <a:rPr lang="en-GB" sz="3000" b="1" dirty="0" err="1">
                <a:solidFill>
                  <a:prstClr val="white"/>
                </a:solidFill>
                <a:latin typeface="Arial"/>
                <a:ea typeface="맑은 고딕"/>
              </a:rPr>
              <a:t>d'avant-garde</a:t>
            </a:r>
            <a:br>
              <a:rPr lang="en-GB" dirty="0">
                <a:solidFill>
                  <a:prstClr val="white"/>
                </a:solidFill>
                <a:latin typeface="Arial"/>
                <a:ea typeface="맑은 고딕"/>
              </a:rPr>
            </a:br>
            <a:r>
              <a:rPr lang="en-GB" dirty="0">
                <a:solidFill>
                  <a:prstClr val="white"/>
                </a:solidFill>
                <a:latin typeface="Arial"/>
                <a:ea typeface="맑은 고딕"/>
              </a:rPr>
              <a:t> </a:t>
            </a:r>
            <a:r>
              <a:rPr lang="fr-FR" dirty="0">
                <a:solidFill>
                  <a:prstClr val="white"/>
                </a:solidFill>
                <a:latin typeface="Arial"/>
                <a:ea typeface="맑은 고딕"/>
              </a:rPr>
              <a:t>Conçu avec les meilleurs outils de R&amp;D</a:t>
            </a:r>
            <a:r>
              <a:rPr lang="en-GB" dirty="0">
                <a:solidFill>
                  <a:prstClr val="white"/>
                </a:solidFill>
                <a:latin typeface="Arial"/>
                <a:ea typeface="맑은 고딕"/>
              </a:rPr>
              <a:t>.</a:t>
            </a:r>
            <a:br>
              <a:rPr lang="en-GB" dirty="0">
                <a:solidFill>
                  <a:prstClr val="white"/>
                </a:solidFill>
                <a:latin typeface="Arial"/>
                <a:ea typeface="맑은 고딕"/>
              </a:rPr>
            </a:br>
            <a:r>
              <a:rPr lang="en-GB" dirty="0">
                <a:solidFill>
                  <a:prstClr val="white"/>
                </a:solidFill>
                <a:latin typeface="Arial"/>
                <a:ea typeface="맑은 고딕"/>
              </a:rPr>
              <a:t> </a:t>
            </a:r>
            <a:r>
              <a:rPr lang="fr-FR" dirty="0">
                <a:solidFill>
                  <a:prstClr val="white"/>
                </a:solidFill>
                <a:latin typeface="Arial"/>
                <a:ea typeface="맑은 고딕"/>
              </a:rPr>
              <a:t>Des technologies qui contribuent à la stabilité et à la performance</a:t>
            </a:r>
            <a:r>
              <a:rPr lang="en-GB" sz="2100" dirty="0">
                <a:solidFill>
                  <a:prstClr val="white"/>
                </a:solidFill>
                <a:latin typeface="Arial"/>
                <a:ea typeface="맑은 고딕"/>
              </a:rPr>
              <a:t>.</a:t>
            </a:r>
          </a:p>
          <a:p>
            <a:pPr marL="514350" indent="-514350" latinLnBrk="1">
              <a:lnSpc>
                <a:spcPct val="150000"/>
              </a:lnSpc>
              <a:buClr>
                <a:srgbClr val="F37321"/>
              </a:buClr>
              <a:buFont typeface="Wingdings" panose="05000000000000000000" pitchFamily="2" charset="2"/>
              <a:buChar char="§"/>
              <a:defRPr/>
            </a:pPr>
            <a:r>
              <a:rPr lang="en-GB" sz="3000" b="1" dirty="0">
                <a:solidFill>
                  <a:prstClr val="white"/>
                </a:solidFill>
                <a:latin typeface="Arial"/>
                <a:ea typeface="맑은 고딕"/>
              </a:rPr>
              <a:t>Tests </a:t>
            </a:r>
            <a:r>
              <a:rPr lang="en-GB" sz="3000" b="1" dirty="0" err="1">
                <a:solidFill>
                  <a:prstClr val="white"/>
                </a:solidFill>
                <a:latin typeface="Arial"/>
                <a:ea typeface="맑은 고딕"/>
              </a:rPr>
              <a:t>rigoureux</a:t>
            </a:r>
            <a:endParaRPr lang="fr-FR" sz="3000" dirty="0">
              <a:solidFill>
                <a:prstClr val="white"/>
              </a:solidFill>
              <a:latin typeface="Arial"/>
              <a:ea typeface="맑은 고딕"/>
            </a:endParaRPr>
          </a:p>
          <a:p>
            <a:pPr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Nous soumettons nos produits à des tests approfondis et rigoureux </a:t>
            </a:r>
            <a:br>
              <a:rPr lang="fr-FR" dirty="0">
                <a:solidFill>
                  <a:prstClr val="white"/>
                </a:solidFill>
                <a:latin typeface="Arial"/>
                <a:ea typeface="맑은 고딕"/>
              </a:rPr>
            </a:br>
            <a:r>
              <a:rPr lang="fr-FR" dirty="0">
                <a:solidFill>
                  <a:prstClr val="white"/>
                </a:solidFill>
                <a:latin typeface="Arial"/>
                <a:ea typeface="맑은 고딕"/>
              </a:rPr>
              <a:t>         avant la mise sur le marché</a:t>
            </a:r>
            <a:endParaRPr lang="en-US" dirty="0">
              <a:solidFill>
                <a:prstClr val="white"/>
              </a:solidFill>
              <a:latin typeface="Arial"/>
              <a:ea typeface="맑은 고딕"/>
            </a:endParaRPr>
          </a:p>
          <a:p>
            <a:pPr latinLnBrk="1">
              <a:buClr>
                <a:srgbClr val="F37321"/>
              </a:buClr>
              <a:defRPr/>
            </a:pPr>
            <a:r>
              <a:rPr lang="en-US" dirty="0">
                <a:solidFill>
                  <a:prstClr val="white"/>
                </a:solidFill>
                <a:latin typeface="Arial"/>
                <a:ea typeface="맑은 고딕"/>
              </a:rPr>
              <a:t>         </a:t>
            </a:r>
            <a:r>
              <a:rPr lang="fr-FR" dirty="0">
                <a:solidFill>
                  <a:prstClr val="white"/>
                </a:solidFill>
                <a:latin typeface="Arial"/>
                <a:ea typeface="맑은 고딕"/>
              </a:rPr>
              <a:t>Tests de durabilité, de résistance aux conditions météorologiques</a:t>
            </a:r>
            <a:br>
              <a:rPr lang="fr-FR" dirty="0">
                <a:solidFill>
                  <a:prstClr val="white"/>
                </a:solidFill>
                <a:latin typeface="Arial"/>
                <a:ea typeface="맑은 고딕"/>
              </a:rPr>
            </a:br>
            <a:r>
              <a:rPr lang="fr-FR" dirty="0">
                <a:solidFill>
                  <a:prstClr val="white"/>
                </a:solidFill>
                <a:latin typeface="Arial"/>
                <a:ea typeface="맑은 고딕"/>
              </a:rPr>
              <a:t>         extrêmes et de performances continues</a:t>
            </a:r>
            <a:r>
              <a:rPr lang="en-US" dirty="0">
                <a:solidFill>
                  <a:prstClr val="white"/>
                </a:solidFill>
                <a:latin typeface="Arial"/>
                <a:ea typeface="맑은 고딕"/>
              </a:rPr>
              <a:t>.</a:t>
            </a:r>
            <a:endParaRPr lang="en-GB" dirty="0">
              <a:solidFill>
                <a:prstClr val="white"/>
              </a:solidFill>
              <a:latin typeface="Arial"/>
              <a:ea typeface="맑은 고딕"/>
            </a:endParaRPr>
          </a:p>
          <a:p>
            <a:pPr marL="514350" indent="-514350" latinLnBrk="1">
              <a:lnSpc>
                <a:spcPct val="150000"/>
              </a:lnSpc>
              <a:buClr>
                <a:srgbClr val="F37321"/>
              </a:buClr>
              <a:buFont typeface="Wingdings" panose="05000000000000000000" pitchFamily="2" charset="2"/>
              <a:buChar char="§"/>
              <a:defRPr/>
            </a:pPr>
            <a:r>
              <a:rPr lang="en-GB" sz="3000" b="1" dirty="0" err="1">
                <a:solidFill>
                  <a:prstClr val="white"/>
                </a:solidFill>
                <a:latin typeface="Arial"/>
                <a:ea typeface="맑은 고딕"/>
              </a:rPr>
              <a:t>Fiabilité</a:t>
            </a:r>
            <a:r>
              <a:rPr lang="en-GB" sz="3000" b="1" dirty="0">
                <a:solidFill>
                  <a:prstClr val="white"/>
                </a:solidFill>
                <a:latin typeface="Arial"/>
                <a:ea typeface="맑은 고딕"/>
              </a:rPr>
              <a:t> </a:t>
            </a:r>
            <a:r>
              <a:rPr lang="en-GB" sz="3000" b="1" dirty="0" err="1">
                <a:solidFill>
                  <a:prstClr val="white"/>
                </a:solidFill>
                <a:latin typeface="Arial"/>
                <a:ea typeface="맑은 고딕"/>
              </a:rPr>
              <a:t>opérationnelle</a:t>
            </a:r>
            <a:r>
              <a:rPr lang="en-GB" dirty="0">
                <a:solidFill>
                  <a:prstClr val="white"/>
                </a:solidFill>
                <a:latin typeface="Arial"/>
                <a:ea typeface="맑은 고딕"/>
              </a:rPr>
              <a:t>   </a:t>
            </a:r>
          </a:p>
          <a:p>
            <a:pPr latinLnBrk="1">
              <a:buClr>
                <a:srgbClr val="F37321"/>
              </a:buClr>
              <a:defRPr/>
            </a:pPr>
            <a:r>
              <a:rPr lang="fr-FR" dirty="0">
                <a:solidFill>
                  <a:prstClr val="white"/>
                </a:solidFill>
                <a:latin typeface="Arial"/>
                <a:ea typeface="맑은 고딕"/>
              </a:rPr>
              <a:t>        Retour d’expérience de clients qui ont bénéficié d’une grande fiabilité </a:t>
            </a:r>
            <a:br>
              <a:rPr lang="fr-FR" dirty="0">
                <a:solidFill>
                  <a:prstClr val="white"/>
                </a:solidFill>
                <a:latin typeface="Arial"/>
                <a:ea typeface="맑은 고딕"/>
              </a:rPr>
            </a:br>
            <a:r>
              <a:rPr lang="fr-FR" dirty="0">
                <a:solidFill>
                  <a:prstClr val="white"/>
                </a:solidFill>
                <a:latin typeface="Arial"/>
                <a:ea typeface="맑은 고딕"/>
              </a:rPr>
              <a:t>        opérationnelle avec vos solutions.</a:t>
            </a:r>
            <a:r>
              <a:rPr lang="en-GB" dirty="0">
                <a:solidFill>
                  <a:prstClr val="white"/>
                </a:solidFill>
                <a:latin typeface="Arial"/>
                <a:ea typeface="맑은 고딕"/>
              </a:rPr>
              <a:t>        </a:t>
            </a:r>
          </a:p>
          <a:p>
            <a:pPr latinLnBrk="1">
              <a:lnSpc>
                <a:spcPct val="150000"/>
              </a:lnSpc>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Situations critiques où la fiabilité de notre produit a été déterminante</a:t>
            </a:r>
            <a:endParaRPr lang="en-GB" dirty="0">
              <a:solidFill>
                <a:prstClr val="white"/>
              </a:solidFill>
              <a:latin typeface="Arial"/>
              <a:ea typeface="맑은 고딕"/>
            </a:endParaRPr>
          </a:p>
          <a:p>
            <a:pPr marL="514350" indent="-514350" latinLnBrk="1">
              <a:lnSpc>
                <a:spcPct val="150000"/>
              </a:lnSpc>
              <a:buClr>
                <a:srgbClr val="F37321"/>
              </a:buClr>
              <a:buFont typeface="Wingdings" panose="05000000000000000000" pitchFamily="2" charset="2"/>
              <a:buChar char="§"/>
              <a:defRPr/>
            </a:pPr>
            <a:r>
              <a:rPr lang="fr-FR" sz="3000" b="1" dirty="0" err="1">
                <a:solidFill>
                  <a:prstClr val="white"/>
                </a:solidFill>
                <a:latin typeface="Arial"/>
                <a:ea typeface="맑은 고딕"/>
              </a:rPr>
              <a:t>Systemes</a:t>
            </a:r>
            <a:r>
              <a:rPr lang="fr-FR" sz="3000" b="1" dirty="0">
                <a:solidFill>
                  <a:prstClr val="white"/>
                </a:solidFill>
                <a:latin typeface="Arial"/>
                <a:ea typeface="맑은 고딕"/>
              </a:rPr>
              <a:t> redondants</a:t>
            </a:r>
          </a:p>
          <a:p>
            <a:pPr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Mécanismes de redondance pour assurer un fonctionnement continu</a:t>
            </a:r>
            <a:br>
              <a:rPr lang="fr-FR" dirty="0">
                <a:solidFill>
                  <a:prstClr val="white"/>
                </a:solidFill>
                <a:latin typeface="Arial"/>
                <a:ea typeface="맑은 고딕"/>
              </a:rPr>
            </a:br>
            <a:r>
              <a:rPr lang="fr-FR" dirty="0">
                <a:solidFill>
                  <a:prstClr val="white"/>
                </a:solidFill>
                <a:latin typeface="Arial"/>
                <a:ea typeface="맑은 고딕"/>
              </a:rPr>
              <a:t>         même en cas de défaillance des composants</a:t>
            </a:r>
            <a:r>
              <a:rPr lang="en-GB" dirty="0">
                <a:solidFill>
                  <a:prstClr val="white"/>
                </a:solidFill>
                <a:latin typeface="Arial"/>
                <a:ea typeface="맑은 고딕"/>
              </a:rPr>
              <a:t>..</a:t>
            </a:r>
          </a:p>
          <a:p>
            <a:pPr marL="514350" indent="-514350" latinLnBrk="1">
              <a:lnSpc>
                <a:spcPct val="150000"/>
              </a:lnSpc>
              <a:buClr>
                <a:srgbClr val="F37321"/>
              </a:buClr>
              <a:buFont typeface="Wingdings" panose="05000000000000000000" pitchFamily="2" charset="2"/>
              <a:buChar char="§"/>
              <a:defRPr/>
            </a:pPr>
            <a:r>
              <a:rPr lang="fr-FR" sz="3000" b="1" dirty="0">
                <a:solidFill>
                  <a:prstClr val="white"/>
                </a:solidFill>
                <a:latin typeface="Arial"/>
                <a:ea typeface="맑은 고딕"/>
              </a:rPr>
              <a:t>Mises à jour et support</a:t>
            </a:r>
          </a:p>
          <a:p>
            <a:pPr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Mises à jour régulières des logiciels et des </a:t>
            </a:r>
            <a:r>
              <a:rPr lang="fr-FR" dirty="0" err="1">
                <a:solidFill>
                  <a:prstClr val="white"/>
                </a:solidFill>
                <a:latin typeface="Arial"/>
                <a:ea typeface="맑은 고딕"/>
              </a:rPr>
              <a:t>micrologiciels</a:t>
            </a:r>
            <a:r>
              <a:rPr lang="fr-FR" dirty="0">
                <a:solidFill>
                  <a:prstClr val="white"/>
                </a:solidFill>
                <a:latin typeface="Arial"/>
                <a:ea typeface="맑은 고딕"/>
              </a:rPr>
              <a:t> si nécessaire.</a:t>
            </a:r>
            <a:r>
              <a:rPr lang="en-GB" dirty="0">
                <a:solidFill>
                  <a:prstClr val="white"/>
                </a:solidFill>
                <a:latin typeface="Arial"/>
                <a:ea typeface="맑은 고딕"/>
              </a:rPr>
              <a:t>   </a:t>
            </a:r>
            <a:br>
              <a:rPr lang="en-GB" dirty="0">
                <a:solidFill>
                  <a:prstClr val="white"/>
                </a:solidFill>
                <a:latin typeface="Arial"/>
                <a:ea typeface="맑은 고딕"/>
              </a:rPr>
            </a:br>
            <a:r>
              <a:rPr lang="en-GB" dirty="0">
                <a:solidFill>
                  <a:prstClr val="white"/>
                </a:solidFill>
                <a:latin typeface="Arial"/>
                <a:ea typeface="맑은 고딕"/>
              </a:rPr>
              <a:t>         </a:t>
            </a:r>
            <a:r>
              <a:rPr lang="fr-FR" dirty="0">
                <a:solidFill>
                  <a:prstClr val="white"/>
                </a:solidFill>
                <a:latin typeface="Arial"/>
                <a:ea typeface="맑은 고딕"/>
              </a:rPr>
              <a:t>Support technique pour assurer la continuité opérationnelle et la sécurité</a:t>
            </a:r>
            <a:br>
              <a:rPr lang="fr-FR" dirty="0">
                <a:solidFill>
                  <a:prstClr val="white"/>
                </a:solidFill>
                <a:latin typeface="Arial"/>
                <a:ea typeface="맑은 고딕"/>
              </a:rPr>
            </a:br>
            <a:r>
              <a:rPr lang="fr-FR" dirty="0">
                <a:solidFill>
                  <a:prstClr val="white"/>
                </a:solidFill>
                <a:latin typeface="Arial"/>
                <a:ea typeface="맑은 고딕"/>
              </a:rPr>
              <a:t>         à long terme.</a:t>
            </a:r>
            <a:endParaRPr lang="en-US" altLang="ko-KR" sz="4200" dirty="0">
              <a:solidFill>
                <a:prstClr val="white">
                  <a:lumMod val="95000"/>
                </a:prstClr>
              </a:solidFill>
              <a:latin typeface="Arial"/>
            </a:endParaRPr>
          </a:p>
        </p:txBody>
      </p:sp>
      <p:sp>
        <p:nvSpPr>
          <p:cNvPr id="16" name="TextBox 19"/>
          <p:cNvSpPr txBox="1"/>
          <p:nvPr/>
        </p:nvSpPr>
        <p:spPr>
          <a:xfrm>
            <a:off x="9254129" y="1464406"/>
            <a:ext cx="8748186" cy="6786473"/>
          </a:xfrm>
          <a:prstGeom prst="rect">
            <a:avLst/>
          </a:prstGeom>
          <a:noFill/>
        </p:spPr>
        <p:txBody>
          <a:bodyPr wrap="square" rtlCol="0">
            <a:spAutoFit/>
          </a:bodyPr>
          <a:lstStyle/>
          <a:p>
            <a:pPr marL="514350" indent="-685800" latinLnBrk="1">
              <a:buClr>
                <a:srgbClr val="F37321"/>
              </a:buClr>
              <a:buFont typeface="Wingdings" panose="05000000000000000000" pitchFamily="2" charset="2"/>
              <a:buChar char="§"/>
              <a:defRPr/>
            </a:pPr>
            <a:r>
              <a:rPr lang="en-GB" sz="3000" b="1" dirty="0">
                <a:solidFill>
                  <a:prstClr val="white"/>
                </a:solidFill>
                <a:latin typeface="Arial"/>
                <a:ea typeface="맑은 고딕"/>
              </a:rPr>
              <a:t>Formation et documentation</a:t>
            </a:r>
            <a:br>
              <a:rPr lang="en-GB" sz="3000" b="1" dirty="0">
                <a:solidFill>
                  <a:prstClr val="white"/>
                </a:solidFill>
                <a:latin typeface="Arial"/>
                <a:ea typeface="맑은 고딕"/>
              </a:rPr>
            </a:br>
            <a:r>
              <a:rPr lang="en-GB" sz="3000" b="1" dirty="0">
                <a:solidFill>
                  <a:prstClr val="white"/>
                </a:solidFill>
                <a:latin typeface="Arial"/>
                <a:ea typeface="맑은 고딕"/>
              </a:rPr>
              <a:t>  </a:t>
            </a:r>
            <a:r>
              <a:rPr lang="fr-FR" dirty="0">
                <a:solidFill>
                  <a:prstClr val="white"/>
                </a:solidFill>
                <a:latin typeface="Arial"/>
                <a:ea typeface="맑은 고딕"/>
              </a:rPr>
              <a:t>Programme de formation pour les utilisateurs finaux et les installateurs,</a:t>
            </a:r>
            <a:br>
              <a:rPr lang="fr-FR" dirty="0">
                <a:solidFill>
                  <a:prstClr val="white"/>
                </a:solidFill>
                <a:latin typeface="Arial"/>
                <a:ea typeface="맑은 고딕"/>
              </a:rPr>
            </a:br>
            <a:r>
              <a:rPr lang="fr-FR" dirty="0">
                <a:solidFill>
                  <a:prstClr val="white"/>
                </a:solidFill>
                <a:latin typeface="Arial"/>
                <a:ea typeface="맑은 고딕"/>
              </a:rPr>
              <a:t>   ainsi qu’une documentation détaillée.</a:t>
            </a:r>
          </a:p>
          <a:p>
            <a:pPr latinLnBrk="1">
              <a:buClr>
                <a:srgbClr val="F37321"/>
              </a:buClr>
              <a:defRPr/>
            </a:pPr>
            <a:r>
              <a:rPr lang="fr-FR" dirty="0">
                <a:solidFill>
                  <a:prstClr val="white"/>
                </a:solidFill>
                <a:latin typeface="Arial"/>
                <a:ea typeface="맑은 고딕"/>
              </a:rPr>
              <a:t>           Une utilisation correcte de l’équipement et une installation correcte</a:t>
            </a:r>
            <a:br>
              <a:rPr lang="fr-FR" dirty="0">
                <a:solidFill>
                  <a:prstClr val="white"/>
                </a:solidFill>
                <a:latin typeface="Arial"/>
                <a:ea typeface="맑은 고딕"/>
              </a:rPr>
            </a:br>
            <a:r>
              <a:rPr lang="fr-FR" dirty="0">
                <a:solidFill>
                  <a:prstClr val="white"/>
                </a:solidFill>
                <a:latin typeface="Arial"/>
                <a:ea typeface="맑은 고딕"/>
              </a:rPr>
              <a:t>           contribuent à une plus grande sécurité de fonctionnement</a:t>
            </a:r>
            <a:r>
              <a:rPr lang="en-US" dirty="0">
                <a:solidFill>
                  <a:prstClr val="white"/>
                </a:solidFill>
                <a:latin typeface="Arial"/>
                <a:ea typeface="맑은 고딕"/>
              </a:rPr>
              <a:t>.</a:t>
            </a:r>
            <a:endParaRPr lang="fr-FR" dirty="0">
              <a:solidFill>
                <a:prstClr val="white"/>
              </a:solidFill>
              <a:latin typeface="Arial"/>
              <a:ea typeface="맑은 고딕"/>
            </a:endParaRPr>
          </a:p>
          <a:p>
            <a:pPr marL="514350" indent="-514350" latinLnBrk="1">
              <a:lnSpc>
                <a:spcPct val="150000"/>
              </a:lnSpc>
              <a:buClr>
                <a:srgbClr val="F37321"/>
              </a:buClr>
              <a:buFont typeface="Wingdings" panose="05000000000000000000" pitchFamily="2" charset="2"/>
              <a:buChar char="§"/>
              <a:defRPr/>
            </a:pPr>
            <a:r>
              <a:rPr lang="en-GB" sz="3000" b="1" dirty="0">
                <a:solidFill>
                  <a:prstClr val="white"/>
                </a:solidFill>
                <a:latin typeface="Arial"/>
                <a:ea typeface="맑은 고딕"/>
              </a:rPr>
              <a:t>  </a:t>
            </a:r>
            <a:r>
              <a:rPr lang="en-GB" sz="3000" b="1" dirty="0" err="1">
                <a:solidFill>
                  <a:prstClr val="white"/>
                </a:solidFill>
                <a:latin typeface="Arial"/>
                <a:ea typeface="맑은 고딕"/>
              </a:rPr>
              <a:t>Depannage</a:t>
            </a:r>
            <a:r>
              <a:rPr lang="en-GB" sz="3000" b="1" dirty="0">
                <a:solidFill>
                  <a:prstClr val="white"/>
                </a:solidFill>
                <a:latin typeface="Arial"/>
                <a:ea typeface="맑은 고딕"/>
              </a:rPr>
              <a:t> </a:t>
            </a:r>
            <a:r>
              <a:rPr lang="en-GB" sz="3000" b="1" dirty="0" err="1">
                <a:solidFill>
                  <a:prstClr val="white"/>
                </a:solidFill>
                <a:latin typeface="Arial"/>
                <a:ea typeface="맑은 고딕"/>
              </a:rPr>
              <a:t>rapide</a:t>
            </a:r>
            <a:r>
              <a:rPr lang="en-GB" sz="3000" b="1" dirty="0">
                <a:solidFill>
                  <a:prstClr val="white"/>
                </a:solidFill>
                <a:latin typeface="Arial"/>
                <a:ea typeface="맑은 고딕"/>
              </a:rPr>
              <a:t> </a:t>
            </a:r>
            <a:endParaRPr lang="fr-FR" sz="3000" b="1" dirty="0">
              <a:solidFill>
                <a:prstClr val="white"/>
              </a:solidFill>
              <a:latin typeface="Arial"/>
              <a:ea typeface="맑은 고딕"/>
            </a:endParaRPr>
          </a:p>
          <a:p>
            <a:pPr latinLnBrk="1">
              <a:buClr>
                <a:srgbClr val="F37321"/>
              </a:buClr>
              <a:defRPr/>
            </a:pPr>
            <a:r>
              <a:rPr lang="en-GB" dirty="0">
                <a:solidFill>
                  <a:prstClr val="white"/>
                </a:solidFill>
                <a:latin typeface="Arial"/>
                <a:ea typeface="맑은 고딕"/>
              </a:rPr>
              <a:t>           </a:t>
            </a:r>
            <a:r>
              <a:rPr lang="fr-FR" dirty="0">
                <a:solidFill>
                  <a:prstClr val="white"/>
                </a:solidFill>
                <a:latin typeface="Arial"/>
                <a:ea typeface="맑은 고딕"/>
              </a:rPr>
              <a:t>Conçu pour une réparation rapide en cas de panne.</a:t>
            </a:r>
          </a:p>
          <a:p>
            <a:pPr latinLnBrk="1">
              <a:buClr>
                <a:srgbClr val="F37321"/>
              </a:buClr>
              <a:defRPr/>
            </a:pPr>
            <a:r>
              <a:rPr lang="fr-FR" dirty="0">
                <a:solidFill>
                  <a:prstClr val="white"/>
                </a:solidFill>
                <a:latin typeface="Arial"/>
                <a:ea typeface="맑은 고딕"/>
              </a:rPr>
              <a:t>           Une réparation rapide minimise les temps d’arrêt.</a:t>
            </a:r>
            <a:r>
              <a:rPr lang="en-GB" sz="3000" b="1" dirty="0">
                <a:solidFill>
                  <a:prstClr val="white"/>
                </a:solidFill>
                <a:latin typeface="Arial"/>
                <a:ea typeface="맑은 고딕"/>
              </a:rPr>
              <a:t> </a:t>
            </a:r>
          </a:p>
          <a:p>
            <a:pPr marL="514350" indent="-514350" latinLnBrk="1">
              <a:buClr>
                <a:srgbClr val="F37321"/>
              </a:buClr>
              <a:buFont typeface="Wingdings" panose="05000000000000000000" pitchFamily="2" charset="2"/>
              <a:buChar char="§"/>
              <a:defRPr/>
            </a:pPr>
            <a:r>
              <a:rPr lang="fr-FR" sz="3000" b="1" dirty="0">
                <a:solidFill>
                  <a:schemeClr val="bg1"/>
                </a:solidFill>
                <a:latin typeface="Arial"/>
                <a:ea typeface="맑은 고딕"/>
              </a:rPr>
              <a:t>  Compatibilité avec les standards ouverts</a:t>
            </a:r>
            <a:r>
              <a:rPr lang="en-GB" dirty="0">
                <a:solidFill>
                  <a:schemeClr val="bg1"/>
                </a:solidFill>
                <a:latin typeface="Arial"/>
                <a:ea typeface="맑은 고딕"/>
              </a:rPr>
              <a:t>                    </a:t>
            </a:r>
            <a:br>
              <a:rPr lang="en-GB" dirty="0">
                <a:solidFill>
                  <a:schemeClr val="bg1"/>
                </a:solidFill>
                <a:latin typeface="Arial"/>
                <a:ea typeface="맑은 고딕"/>
              </a:rPr>
            </a:br>
            <a:r>
              <a:rPr lang="en-GB" dirty="0">
                <a:solidFill>
                  <a:schemeClr val="bg1"/>
                </a:solidFill>
                <a:latin typeface="Arial"/>
                <a:ea typeface="맑은 고딕"/>
              </a:rPr>
              <a:t>   </a:t>
            </a:r>
            <a:r>
              <a:rPr lang="fr-FR" dirty="0">
                <a:solidFill>
                  <a:schemeClr val="bg1"/>
                </a:solidFill>
                <a:latin typeface="Arial"/>
                <a:ea typeface="맑은 고딕"/>
              </a:rPr>
              <a:t>Nous facilitons l’intégration avec d’autres systèmes et contribuons à la</a:t>
            </a:r>
            <a:br>
              <a:rPr lang="fr-FR" dirty="0">
                <a:solidFill>
                  <a:schemeClr val="bg1"/>
                </a:solidFill>
                <a:latin typeface="Arial"/>
                <a:ea typeface="맑은 고딕"/>
              </a:rPr>
            </a:br>
            <a:r>
              <a:rPr lang="fr-FR" dirty="0">
                <a:solidFill>
                  <a:schemeClr val="bg1"/>
                </a:solidFill>
                <a:latin typeface="Arial"/>
                <a:ea typeface="맑은 고딕"/>
              </a:rPr>
              <a:t>   stabilité globale du réseau de sécurité</a:t>
            </a:r>
            <a:r>
              <a:rPr lang="en-US" dirty="0">
                <a:solidFill>
                  <a:schemeClr val="bg1"/>
                </a:solidFill>
                <a:latin typeface="Arial"/>
                <a:ea typeface="맑은 고딕"/>
              </a:rPr>
              <a:t>.</a:t>
            </a:r>
            <a:r>
              <a:rPr lang="en-GB" dirty="0">
                <a:solidFill>
                  <a:schemeClr val="bg1"/>
                </a:solidFill>
                <a:latin typeface="Arial"/>
                <a:ea typeface="맑은 고딕"/>
              </a:rPr>
              <a:t>.</a:t>
            </a:r>
          </a:p>
          <a:p>
            <a:pPr latinLnBrk="1">
              <a:buClr>
                <a:srgbClr val="F37321"/>
              </a:buClr>
              <a:defRPr/>
            </a:pPr>
            <a:endParaRPr lang="en-GB" dirty="0">
              <a:solidFill>
                <a:srgbClr val="ED7D31">
                  <a:lumMod val="75000"/>
                </a:srgbClr>
              </a:solidFill>
              <a:latin typeface="Arial"/>
              <a:ea typeface="맑은 고딕"/>
            </a:endParaRPr>
          </a:p>
          <a:p>
            <a:pPr marL="514350" indent="-514350" latinLnBrk="1">
              <a:lnSpc>
                <a:spcPct val="150000"/>
              </a:lnSpc>
              <a:buClr>
                <a:srgbClr val="F37321"/>
              </a:buClr>
              <a:buFont typeface="Wingdings" panose="05000000000000000000" pitchFamily="2" charset="2"/>
              <a:buChar char="§"/>
              <a:defRPr/>
            </a:pPr>
            <a:r>
              <a:rPr lang="en-GB" sz="3000" b="1" dirty="0">
                <a:solidFill>
                  <a:prstClr val="white"/>
                </a:solidFill>
                <a:latin typeface="Arial"/>
                <a:ea typeface="맑은 고딕"/>
              </a:rPr>
              <a:t>  </a:t>
            </a:r>
            <a:r>
              <a:rPr lang="en-GB" sz="3000" b="1" dirty="0" err="1">
                <a:solidFill>
                  <a:prstClr val="white"/>
                </a:solidFill>
                <a:latin typeface="Arial"/>
                <a:ea typeface="맑은 고딕"/>
              </a:rPr>
              <a:t>Réputation</a:t>
            </a:r>
            <a:r>
              <a:rPr lang="en-GB" sz="3000" b="1" dirty="0">
                <a:solidFill>
                  <a:prstClr val="white"/>
                </a:solidFill>
                <a:latin typeface="Arial"/>
                <a:ea typeface="맑은 고딕"/>
              </a:rPr>
              <a:t> de </a:t>
            </a:r>
            <a:r>
              <a:rPr lang="en-GB" sz="3000" b="1" dirty="0" err="1">
                <a:solidFill>
                  <a:prstClr val="white"/>
                </a:solidFill>
                <a:latin typeface="Arial"/>
                <a:ea typeface="맑은 고딕"/>
              </a:rPr>
              <a:t>notre</a:t>
            </a:r>
            <a:r>
              <a:rPr lang="en-GB" sz="3000" b="1" dirty="0">
                <a:solidFill>
                  <a:prstClr val="white"/>
                </a:solidFill>
                <a:latin typeface="Arial"/>
                <a:ea typeface="맑은 고딕"/>
              </a:rPr>
              <a:t> marque</a:t>
            </a:r>
          </a:p>
          <a:p>
            <a:pPr latinLnBrk="1">
              <a:defRPr/>
            </a:pPr>
            <a:r>
              <a:rPr lang="en-GB" dirty="0">
                <a:solidFill>
                  <a:prstClr val="white"/>
                </a:solidFill>
                <a:latin typeface="Arial"/>
                <a:ea typeface="맑은 고딕"/>
              </a:rPr>
              <a:t>           </a:t>
            </a:r>
            <a:r>
              <a:rPr lang="fr-FR" dirty="0">
                <a:solidFill>
                  <a:schemeClr val="bg1"/>
                </a:solidFill>
                <a:latin typeface="Arial"/>
                <a:ea typeface="맑은 고딕"/>
              </a:rPr>
              <a:t>Notre histoire dans cette industrie remonte à 33 ans.          </a:t>
            </a:r>
          </a:p>
          <a:p>
            <a:pPr latinLnBrk="1">
              <a:defRPr/>
            </a:pPr>
            <a:r>
              <a:rPr lang="fr-FR" dirty="0">
                <a:solidFill>
                  <a:schemeClr val="bg1"/>
                </a:solidFill>
                <a:latin typeface="Arial"/>
                <a:ea typeface="맑은 고딕"/>
              </a:rPr>
              <a:t>           Notre réputation de fournir des solutions fiables est considérée comme un </a:t>
            </a:r>
            <a:br>
              <a:rPr lang="fr-FR" dirty="0">
                <a:solidFill>
                  <a:schemeClr val="bg1"/>
                </a:solidFill>
                <a:latin typeface="Arial"/>
                <a:ea typeface="맑은 고딕"/>
              </a:rPr>
            </a:br>
            <a:r>
              <a:rPr lang="fr-FR" dirty="0">
                <a:solidFill>
                  <a:schemeClr val="bg1"/>
                </a:solidFill>
                <a:latin typeface="Arial"/>
                <a:ea typeface="맑은 고딕"/>
              </a:rPr>
              <a:t>           gage de qualité</a:t>
            </a:r>
            <a:r>
              <a:rPr lang="en-GB" sz="2700" dirty="0">
                <a:solidFill>
                  <a:schemeClr val="bg1"/>
                </a:solidFill>
                <a:latin typeface="Arial"/>
                <a:ea typeface="맑은 고딕"/>
              </a:rPr>
              <a:t>.</a:t>
            </a:r>
            <a:endParaRPr lang="fr-FR" sz="2700" dirty="0">
              <a:solidFill>
                <a:schemeClr val="bg1"/>
              </a:solidFill>
              <a:latin typeface="Arial"/>
              <a:ea typeface="맑은 고딕"/>
            </a:endParaRPr>
          </a:p>
          <a:p>
            <a:pPr latinLnBrk="1">
              <a:defRPr/>
            </a:pPr>
            <a:endParaRPr lang="fr-FR" dirty="0">
              <a:solidFill>
                <a:prstClr val="white"/>
              </a:solidFill>
              <a:latin typeface="Arial"/>
              <a:ea typeface="맑은 고딕"/>
            </a:endParaRPr>
          </a:p>
          <a:p>
            <a:pPr latinLnBrk="1">
              <a:defRPr/>
            </a:pPr>
            <a:endParaRPr lang="fr-FR" dirty="0">
              <a:solidFill>
                <a:prstClr val="white"/>
              </a:solidFill>
              <a:latin typeface="Arial"/>
              <a:ea typeface="맑은 고딕"/>
            </a:endParaRPr>
          </a:p>
        </p:txBody>
      </p:sp>
    </p:spTree>
    <p:extLst>
      <p:ext uri="{BB962C8B-B14F-4D97-AF65-F5344CB8AC3E}">
        <p14:creationId xmlns:p14="http://schemas.microsoft.com/office/powerpoint/2010/main" val="111178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1000"/>
                                        <p:tgtEl>
                                          <p:spTgt spid="15">
                                            <p:txEl>
                                              <p:pRg st="2" end="2"/>
                                            </p:txEl>
                                          </p:spTgt>
                                        </p:tgtEl>
                                      </p:cBhvr>
                                    </p:animEffect>
                                    <p:anim calcmode="lin" valueType="num">
                                      <p:cBhvr>
                                        <p:cTn id="20"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fade">
                                      <p:cBhvr>
                                        <p:cTn id="24" dur="1000"/>
                                        <p:tgtEl>
                                          <p:spTgt spid="15">
                                            <p:txEl>
                                              <p:pRg st="3" end="3"/>
                                            </p:txEl>
                                          </p:spTgt>
                                        </p:tgtEl>
                                      </p:cBhvr>
                                    </p:animEffect>
                                    <p:anim calcmode="lin" valueType="num">
                                      <p:cBhvr>
                                        <p:cTn id="2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1000"/>
                                        <p:tgtEl>
                                          <p:spTgt spid="15">
                                            <p:txEl>
                                              <p:pRg st="4" end="4"/>
                                            </p:txEl>
                                          </p:spTgt>
                                        </p:tgtEl>
                                      </p:cBhvr>
                                    </p:animEffect>
                                    <p:anim calcmode="lin" valueType="num">
                                      <p:cBhvr>
                                        <p:cTn id="3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xEl>
                                              <p:pRg st="5" end="5"/>
                                            </p:txEl>
                                          </p:spTgt>
                                        </p:tgtEl>
                                        <p:attrNameLst>
                                          <p:attrName>style.visibility</p:attrName>
                                        </p:attrNameLst>
                                      </p:cBhvr>
                                      <p:to>
                                        <p:strVal val="visible"/>
                                      </p:to>
                                    </p:set>
                                    <p:animEffect transition="in" filter="fade">
                                      <p:cBhvr>
                                        <p:cTn id="36" dur="1000"/>
                                        <p:tgtEl>
                                          <p:spTgt spid="15">
                                            <p:txEl>
                                              <p:pRg st="5" end="5"/>
                                            </p:txEl>
                                          </p:spTgt>
                                        </p:tgtEl>
                                      </p:cBhvr>
                                    </p:animEffect>
                                    <p:anim calcmode="lin" valueType="num">
                                      <p:cBhvr>
                                        <p:cTn id="37"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xEl>
                                              <p:pRg st="6" end="6"/>
                                            </p:txEl>
                                          </p:spTgt>
                                        </p:tgtEl>
                                        <p:attrNameLst>
                                          <p:attrName>style.visibility</p:attrName>
                                        </p:attrNameLst>
                                      </p:cBhvr>
                                      <p:to>
                                        <p:strVal val="visible"/>
                                      </p:to>
                                    </p:set>
                                    <p:animEffect transition="in" filter="fade">
                                      <p:cBhvr>
                                        <p:cTn id="41" dur="1000"/>
                                        <p:tgtEl>
                                          <p:spTgt spid="15">
                                            <p:txEl>
                                              <p:pRg st="6" end="6"/>
                                            </p:txEl>
                                          </p:spTgt>
                                        </p:tgtEl>
                                      </p:cBhvr>
                                    </p:animEffect>
                                    <p:anim calcmode="lin" valueType="num">
                                      <p:cBhvr>
                                        <p:cTn id="42"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xEl>
                                              <p:pRg st="7" end="7"/>
                                            </p:txEl>
                                          </p:spTgt>
                                        </p:tgtEl>
                                        <p:attrNameLst>
                                          <p:attrName>style.visibility</p:attrName>
                                        </p:attrNameLst>
                                      </p:cBhvr>
                                      <p:to>
                                        <p:strVal val="visible"/>
                                      </p:to>
                                    </p:set>
                                    <p:animEffect transition="in" filter="fade">
                                      <p:cBhvr>
                                        <p:cTn id="48" dur="1000"/>
                                        <p:tgtEl>
                                          <p:spTgt spid="15">
                                            <p:txEl>
                                              <p:pRg st="7" end="7"/>
                                            </p:txEl>
                                          </p:spTgt>
                                        </p:tgtEl>
                                      </p:cBhvr>
                                    </p:animEffect>
                                    <p:anim calcmode="lin" valueType="num">
                                      <p:cBhvr>
                                        <p:cTn id="49"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xEl>
                                              <p:pRg st="8" end="8"/>
                                            </p:txEl>
                                          </p:spTgt>
                                        </p:tgtEl>
                                        <p:attrNameLst>
                                          <p:attrName>style.visibility</p:attrName>
                                        </p:attrNameLst>
                                      </p:cBhvr>
                                      <p:to>
                                        <p:strVal val="visible"/>
                                      </p:to>
                                    </p:set>
                                    <p:animEffect transition="in" filter="fade">
                                      <p:cBhvr>
                                        <p:cTn id="53" dur="1000"/>
                                        <p:tgtEl>
                                          <p:spTgt spid="15">
                                            <p:txEl>
                                              <p:pRg st="8" end="8"/>
                                            </p:txEl>
                                          </p:spTgt>
                                        </p:tgtEl>
                                      </p:cBhvr>
                                    </p:animEffect>
                                    <p:anim calcmode="lin" valueType="num">
                                      <p:cBhvr>
                                        <p:cTn id="54"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5">
                                            <p:txEl>
                                              <p:pRg st="9" end="9"/>
                                            </p:txEl>
                                          </p:spTgt>
                                        </p:tgtEl>
                                        <p:attrNameLst>
                                          <p:attrName>style.visibility</p:attrName>
                                        </p:attrNameLst>
                                      </p:cBhvr>
                                      <p:to>
                                        <p:strVal val="visible"/>
                                      </p:to>
                                    </p:set>
                                    <p:animEffect transition="in" filter="fade">
                                      <p:cBhvr>
                                        <p:cTn id="60" dur="1000"/>
                                        <p:tgtEl>
                                          <p:spTgt spid="15">
                                            <p:txEl>
                                              <p:pRg st="9" end="9"/>
                                            </p:txEl>
                                          </p:spTgt>
                                        </p:tgtEl>
                                      </p:cBhvr>
                                    </p:animEffect>
                                    <p:anim calcmode="lin" valueType="num">
                                      <p:cBhvr>
                                        <p:cTn id="61"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15">
                                            <p:txEl>
                                              <p:pRg st="9" end="9"/>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5">
                                            <p:txEl>
                                              <p:pRg st="10" end="10"/>
                                            </p:txEl>
                                          </p:spTgt>
                                        </p:tgtEl>
                                        <p:attrNameLst>
                                          <p:attrName>style.visibility</p:attrName>
                                        </p:attrNameLst>
                                      </p:cBhvr>
                                      <p:to>
                                        <p:strVal val="visible"/>
                                      </p:to>
                                    </p:set>
                                    <p:animEffect transition="in" filter="fade">
                                      <p:cBhvr>
                                        <p:cTn id="65" dur="1000"/>
                                        <p:tgtEl>
                                          <p:spTgt spid="15">
                                            <p:txEl>
                                              <p:pRg st="10" end="10"/>
                                            </p:txEl>
                                          </p:spTgt>
                                        </p:tgtEl>
                                      </p:cBhvr>
                                    </p:animEffect>
                                    <p:anim calcmode="lin" valueType="num">
                                      <p:cBhvr>
                                        <p:cTn id="66"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1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6">
                                            <p:txEl>
                                              <p:pRg st="0" end="0"/>
                                            </p:txEl>
                                          </p:spTgt>
                                        </p:tgtEl>
                                        <p:attrNameLst>
                                          <p:attrName>style.visibility</p:attrName>
                                        </p:attrNameLst>
                                      </p:cBhvr>
                                      <p:to>
                                        <p:strVal val="visible"/>
                                      </p:to>
                                    </p:set>
                                    <p:animEffect transition="in" filter="fade">
                                      <p:cBhvr>
                                        <p:cTn id="72" dur="1000"/>
                                        <p:tgtEl>
                                          <p:spTgt spid="16">
                                            <p:txEl>
                                              <p:pRg st="0" end="0"/>
                                            </p:txEl>
                                          </p:spTgt>
                                        </p:tgtEl>
                                      </p:cBhvr>
                                    </p:animEffect>
                                    <p:anim calcmode="lin" valueType="num">
                                      <p:cBhvr>
                                        <p:cTn id="7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xEl>
                                              <p:pRg st="1" end="1"/>
                                            </p:txEl>
                                          </p:spTgt>
                                        </p:tgtEl>
                                        <p:attrNameLst>
                                          <p:attrName>style.visibility</p:attrName>
                                        </p:attrNameLst>
                                      </p:cBhvr>
                                      <p:to>
                                        <p:strVal val="visible"/>
                                      </p:to>
                                    </p:set>
                                    <p:animEffect transition="in" filter="fade">
                                      <p:cBhvr>
                                        <p:cTn id="77" dur="1000"/>
                                        <p:tgtEl>
                                          <p:spTgt spid="16">
                                            <p:txEl>
                                              <p:pRg st="1" end="1"/>
                                            </p:txEl>
                                          </p:spTgt>
                                        </p:tgtEl>
                                      </p:cBhvr>
                                    </p:animEffect>
                                    <p:anim calcmode="lin" valueType="num">
                                      <p:cBhvr>
                                        <p:cTn id="7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6">
                                            <p:txEl>
                                              <p:pRg st="2" end="2"/>
                                            </p:txEl>
                                          </p:spTgt>
                                        </p:tgtEl>
                                        <p:attrNameLst>
                                          <p:attrName>style.visibility</p:attrName>
                                        </p:attrNameLst>
                                      </p:cBhvr>
                                      <p:to>
                                        <p:strVal val="visible"/>
                                      </p:to>
                                    </p:set>
                                    <p:animEffect transition="in" filter="fade">
                                      <p:cBhvr>
                                        <p:cTn id="84" dur="1000"/>
                                        <p:tgtEl>
                                          <p:spTgt spid="16">
                                            <p:txEl>
                                              <p:pRg st="2" end="2"/>
                                            </p:txEl>
                                          </p:spTgt>
                                        </p:tgtEl>
                                      </p:cBhvr>
                                    </p:animEffect>
                                    <p:anim calcmode="lin" valueType="num">
                                      <p:cBhvr>
                                        <p:cTn id="8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6">
                                            <p:txEl>
                                              <p:pRg st="3" end="3"/>
                                            </p:txEl>
                                          </p:spTgt>
                                        </p:tgtEl>
                                        <p:attrNameLst>
                                          <p:attrName>style.visibility</p:attrName>
                                        </p:attrNameLst>
                                      </p:cBhvr>
                                      <p:to>
                                        <p:strVal val="visible"/>
                                      </p:to>
                                    </p:set>
                                    <p:animEffect transition="in" filter="fade">
                                      <p:cBhvr>
                                        <p:cTn id="89" dur="1000"/>
                                        <p:tgtEl>
                                          <p:spTgt spid="16">
                                            <p:txEl>
                                              <p:pRg st="3" end="3"/>
                                            </p:txEl>
                                          </p:spTgt>
                                        </p:tgtEl>
                                      </p:cBhvr>
                                    </p:animEffect>
                                    <p:anim calcmode="lin" valueType="num">
                                      <p:cBhvr>
                                        <p:cTn id="90"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91"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6">
                                            <p:txEl>
                                              <p:pRg st="4" end="4"/>
                                            </p:txEl>
                                          </p:spTgt>
                                        </p:tgtEl>
                                        <p:attrNameLst>
                                          <p:attrName>style.visibility</p:attrName>
                                        </p:attrNameLst>
                                      </p:cBhvr>
                                      <p:to>
                                        <p:strVal val="visible"/>
                                      </p:to>
                                    </p:set>
                                    <p:animEffect transition="in" filter="fade">
                                      <p:cBhvr>
                                        <p:cTn id="94" dur="1000"/>
                                        <p:tgtEl>
                                          <p:spTgt spid="16">
                                            <p:txEl>
                                              <p:pRg st="4" end="4"/>
                                            </p:txEl>
                                          </p:spTgt>
                                        </p:tgtEl>
                                      </p:cBhvr>
                                    </p:animEffect>
                                    <p:anim calcmode="lin" valueType="num">
                                      <p:cBhvr>
                                        <p:cTn id="9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96"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6">
                                            <p:txEl>
                                              <p:pRg st="5" end="5"/>
                                            </p:txEl>
                                          </p:spTgt>
                                        </p:tgtEl>
                                        <p:attrNameLst>
                                          <p:attrName>style.visibility</p:attrName>
                                        </p:attrNameLst>
                                      </p:cBhvr>
                                      <p:to>
                                        <p:strVal val="visible"/>
                                      </p:to>
                                    </p:set>
                                    <p:animEffect transition="in" filter="fade">
                                      <p:cBhvr>
                                        <p:cTn id="101" dur="1000"/>
                                        <p:tgtEl>
                                          <p:spTgt spid="16">
                                            <p:txEl>
                                              <p:pRg st="5" end="5"/>
                                            </p:txEl>
                                          </p:spTgt>
                                        </p:tgtEl>
                                      </p:cBhvr>
                                    </p:animEffect>
                                    <p:anim calcmode="lin" valueType="num">
                                      <p:cBhvr>
                                        <p:cTn id="102"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103"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16">
                                            <p:txEl>
                                              <p:pRg st="7" end="7"/>
                                            </p:txEl>
                                          </p:spTgt>
                                        </p:tgtEl>
                                        <p:attrNameLst>
                                          <p:attrName>style.visibility</p:attrName>
                                        </p:attrNameLst>
                                      </p:cBhvr>
                                      <p:to>
                                        <p:strVal val="visible"/>
                                      </p:to>
                                    </p:set>
                                    <p:animEffect transition="in" filter="fade">
                                      <p:cBhvr>
                                        <p:cTn id="108" dur="1000"/>
                                        <p:tgtEl>
                                          <p:spTgt spid="16">
                                            <p:txEl>
                                              <p:pRg st="7" end="7"/>
                                            </p:txEl>
                                          </p:spTgt>
                                        </p:tgtEl>
                                      </p:cBhvr>
                                    </p:animEffect>
                                    <p:anim calcmode="lin" valueType="num">
                                      <p:cBhvr>
                                        <p:cTn id="109" dur="10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110" dur="1000" fill="hold"/>
                                        <p:tgtEl>
                                          <p:spTgt spid="16">
                                            <p:txEl>
                                              <p:pRg st="7" end="7"/>
                                            </p:txEl>
                                          </p:spTgt>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6">
                                            <p:txEl>
                                              <p:pRg st="8" end="8"/>
                                            </p:txEl>
                                          </p:spTgt>
                                        </p:tgtEl>
                                        <p:attrNameLst>
                                          <p:attrName>style.visibility</p:attrName>
                                        </p:attrNameLst>
                                      </p:cBhvr>
                                      <p:to>
                                        <p:strVal val="visible"/>
                                      </p:to>
                                    </p:set>
                                    <p:animEffect transition="in" filter="fade">
                                      <p:cBhvr>
                                        <p:cTn id="113" dur="1000"/>
                                        <p:tgtEl>
                                          <p:spTgt spid="16">
                                            <p:txEl>
                                              <p:pRg st="8" end="8"/>
                                            </p:txEl>
                                          </p:spTgt>
                                        </p:tgtEl>
                                      </p:cBhvr>
                                    </p:animEffect>
                                    <p:anim calcmode="lin" valueType="num">
                                      <p:cBhvr>
                                        <p:cTn id="114" dur="10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115" dur="1000" fill="hold"/>
                                        <p:tgtEl>
                                          <p:spTgt spid="16">
                                            <p:txEl>
                                              <p:pRg st="8" end="8"/>
                                            </p:txEl>
                                          </p:spTgt>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6">
                                            <p:txEl>
                                              <p:pRg st="9" end="9"/>
                                            </p:txEl>
                                          </p:spTgt>
                                        </p:tgtEl>
                                        <p:attrNameLst>
                                          <p:attrName>style.visibility</p:attrName>
                                        </p:attrNameLst>
                                      </p:cBhvr>
                                      <p:to>
                                        <p:strVal val="visible"/>
                                      </p:to>
                                    </p:set>
                                    <p:animEffect transition="in" filter="fade">
                                      <p:cBhvr>
                                        <p:cTn id="118" dur="1000"/>
                                        <p:tgtEl>
                                          <p:spTgt spid="16">
                                            <p:txEl>
                                              <p:pRg st="9" end="9"/>
                                            </p:txEl>
                                          </p:spTgt>
                                        </p:tgtEl>
                                      </p:cBhvr>
                                    </p:animEffect>
                                    <p:anim calcmode="lin" valueType="num">
                                      <p:cBhvr>
                                        <p:cTn id="119" dur="1000" fill="hold"/>
                                        <p:tgtEl>
                                          <p:spTgt spid="16">
                                            <p:txEl>
                                              <p:pRg st="9" end="9"/>
                                            </p:txEl>
                                          </p:spTgt>
                                        </p:tgtEl>
                                        <p:attrNameLst>
                                          <p:attrName>ppt_x</p:attrName>
                                        </p:attrNameLst>
                                      </p:cBhvr>
                                      <p:tavLst>
                                        <p:tav tm="0">
                                          <p:val>
                                            <p:strVal val="#ppt_x"/>
                                          </p:val>
                                        </p:tav>
                                        <p:tav tm="100000">
                                          <p:val>
                                            <p:strVal val="#ppt_x"/>
                                          </p:val>
                                        </p:tav>
                                      </p:tavLst>
                                    </p:anim>
                                    <p:anim calcmode="lin" valueType="num">
                                      <p:cBhvr>
                                        <p:cTn id="120" dur="1000" fill="hold"/>
                                        <p:tgtEl>
                                          <p:spTgt spid="1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37">
            <a:extLst>
              <a:ext uri="{FF2B5EF4-FFF2-40B4-BE49-F238E27FC236}">
                <a16:creationId xmlns:a16="http://schemas.microsoft.com/office/drawing/2014/main" id="{F4CE0622-3ADC-4B04-A896-C8F223F34215}"/>
              </a:ext>
            </a:extLst>
          </p:cNvPr>
          <p:cNvSpPr/>
          <p:nvPr/>
        </p:nvSpPr>
        <p:spPr>
          <a:xfrm>
            <a:off x="4545527" y="324164"/>
            <a:ext cx="9196940" cy="9196940"/>
          </a:xfrm>
          <a:prstGeom prst="ellipse">
            <a:avLst/>
          </a:prstGeom>
          <a:solidFill>
            <a:srgbClr val="D76F5B">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fr-FR" sz="2700">
              <a:solidFill>
                <a:prstClr val="white"/>
              </a:solidFill>
              <a:latin typeface="Calibri" panose="020F0502020204030204"/>
            </a:endParaRPr>
          </a:p>
        </p:txBody>
      </p:sp>
      <p:sp>
        <p:nvSpPr>
          <p:cNvPr id="4" name="ZoneTexte 3">
            <a:extLst>
              <a:ext uri="{FF2B5EF4-FFF2-40B4-BE49-F238E27FC236}">
                <a16:creationId xmlns:a16="http://schemas.microsoft.com/office/drawing/2014/main" id="{C89C1EEF-3F9A-45A6-9223-C7673F1C34D4}"/>
              </a:ext>
            </a:extLst>
          </p:cNvPr>
          <p:cNvSpPr txBox="1"/>
          <p:nvPr/>
        </p:nvSpPr>
        <p:spPr>
          <a:xfrm>
            <a:off x="6558201" y="4994261"/>
            <a:ext cx="5171609" cy="1592744"/>
          </a:xfrm>
          <a:prstGeom prst="rect">
            <a:avLst/>
          </a:prstGeom>
          <a:noFill/>
          <a:ln>
            <a:noFill/>
          </a:ln>
        </p:spPr>
        <p:txBody>
          <a:bodyPr wrap="none" rtlCol="0">
            <a:spAutoFit/>
          </a:bodyPr>
          <a:lstStyle/>
          <a:p>
            <a:pPr algn="ctr" defTabSz="1371600">
              <a:defRPr/>
            </a:pPr>
            <a:r>
              <a:rPr lang="fr-FR" sz="9750" b="1" dirty="0">
                <a:solidFill>
                  <a:prstClr val="white"/>
                </a:solidFill>
                <a:latin typeface="Hanwha B" panose="02020503020101020101" pitchFamily="18" charset="-127"/>
                <a:ea typeface="Hanwha B" panose="02020503020101020101" pitchFamily="18" charset="-127"/>
              </a:rPr>
              <a:t>Outils &amp;</a:t>
            </a:r>
          </a:p>
        </p:txBody>
      </p:sp>
      <p:sp>
        <p:nvSpPr>
          <p:cNvPr id="8" name="ZoneTexte 7">
            <a:extLst>
              <a:ext uri="{FF2B5EF4-FFF2-40B4-BE49-F238E27FC236}">
                <a16:creationId xmlns:a16="http://schemas.microsoft.com/office/drawing/2014/main" id="{0AAA7677-4B78-4442-895D-BA039F498594}"/>
              </a:ext>
            </a:extLst>
          </p:cNvPr>
          <p:cNvSpPr txBox="1"/>
          <p:nvPr/>
        </p:nvSpPr>
        <p:spPr>
          <a:xfrm>
            <a:off x="4634748" y="6438225"/>
            <a:ext cx="9144000" cy="1592744"/>
          </a:xfrm>
          <a:prstGeom prst="rect">
            <a:avLst/>
          </a:prstGeom>
          <a:noFill/>
        </p:spPr>
        <p:txBody>
          <a:bodyPr wrap="square">
            <a:spAutoFit/>
          </a:bodyPr>
          <a:lstStyle/>
          <a:p>
            <a:pPr algn="ctr" defTabSz="1371600">
              <a:defRPr/>
            </a:pPr>
            <a:r>
              <a:rPr lang="fr-FR" sz="9750" b="1" dirty="0">
                <a:solidFill>
                  <a:prstClr val="white"/>
                </a:solidFill>
                <a:latin typeface="Hanwha B" panose="02020503020101020101" pitchFamily="18" charset="-127"/>
                <a:ea typeface="Hanwha B" panose="02020503020101020101" pitchFamily="18" charset="-127"/>
              </a:rPr>
              <a:t>Services</a:t>
            </a:r>
          </a:p>
        </p:txBody>
      </p:sp>
      <p:pic>
        <p:nvPicPr>
          <p:cNvPr id="10" name="Graphique 9" descr="Tête avec engrenages avec un remplissage uni">
            <a:extLst>
              <a:ext uri="{FF2B5EF4-FFF2-40B4-BE49-F238E27FC236}">
                <a16:creationId xmlns:a16="http://schemas.microsoft.com/office/drawing/2014/main" id="{FFBDDB39-C4E4-4FE1-9A6A-953991EFC7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0171" y="1080569"/>
            <a:ext cx="3647658" cy="3647658"/>
          </a:xfrm>
          <a:prstGeom prst="rect">
            <a:avLst/>
          </a:prstGeom>
        </p:spPr>
      </p:pic>
    </p:spTree>
    <p:extLst>
      <p:ext uri="{BB962C8B-B14F-4D97-AF65-F5344CB8AC3E}">
        <p14:creationId xmlns:p14="http://schemas.microsoft.com/office/powerpoint/2010/main" val="287938333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AFF35C0-873F-413A-854B-6CAE28FA6039}"/>
              </a:ext>
            </a:extLst>
          </p:cNvPr>
          <p:cNvPicPr>
            <a:picLocks noChangeAspect="1"/>
          </p:cNvPicPr>
          <p:nvPr/>
        </p:nvPicPr>
        <p:blipFill>
          <a:blip r:embed="rId2"/>
          <a:stretch>
            <a:fillRect/>
          </a:stretch>
        </p:blipFill>
        <p:spPr>
          <a:xfrm>
            <a:off x="291830" y="2408244"/>
            <a:ext cx="13399005" cy="5931651"/>
          </a:xfrm>
          <a:prstGeom prst="rect">
            <a:avLst/>
          </a:prstGeom>
        </p:spPr>
      </p:pic>
      <p:sp>
        <p:nvSpPr>
          <p:cNvPr id="9" name="제목 2">
            <a:extLst>
              <a:ext uri="{FF2B5EF4-FFF2-40B4-BE49-F238E27FC236}">
                <a16:creationId xmlns:a16="http://schemas.microsoft.com/office/drawing/2014/main" id="{1F903EEC-4CE7-4AC4-A6FD-F6A9ED69E95F}"/>
              </a:ext>
            </a:extLst>
          </p:cNvPr>
          <p:cNvSpPr txBox="1">
            <a:spLocks/>
          </p:cNvSpPr>
          <p:nvPr/>
        </p:nvSpPr>
        <p:spPr>
          <a:xfrm>
            <a:off x="358841" y="1062653"/>
            <a:ext cx="15120000" cy="540000"/>
          </a:xfrm>
          <a:prstGeom prst="rect">
            <a:avLst/>
          </a:prstGeom>
        </p:spPr>
        <p:txBody>
          <a:bodyP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defTabSz="1371600">
              <a:defRPr/>
            </a:pPr>
            <a:r>
              <a:rPr lang="en-US"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Academy</a:t>
            </a:r>
            <a:endParaRPr lang="ko-KR" altLang="en-US" sz="4200" b="1" dirty="0">
              <a:solidFill>
                <a:srgbClr val="FF6600"/>
              </a:solidFill>
              <a:latin typeface="Tahoma" panose="020B0604030504040204" pitchFamily="34" charset="0"/>
              <a:ea typeface="Hanwha L" panose="02020503020101020101" pitchFamily="18" charset="-127"/>
              <a:cs typeface="Tahoma" panose="020B0604030504040204" pitchFamily="34" charset="0"/>
            </a:endParaRPr>
          </a:p>
        </p:txBody>
      </p:sp>
      <p:sp>
        <p:nvSpPr>
          <p:cNvPr id="10" name="ZoneTexte 9">
            <a:extLst>
              <a:ext uri="{FF2B5EF4-FFF2-40B4-BE49-F238E27FC236}">
                <a16:creationId xmlns:a16="http://schemas.microsoft.com/office/drawing/2014/main" id="{56A53C12-6997-431E-A2AC-7E69A5B74EC0}"/>
              </a:ext>
            </a:extLst>
          </p:cNvPr>
          <p:cNvSpPr txBox="1"/>
          <p:nvPr/>
        </p:nvSpPr>
        <p:spPr>
          <a:xfrm>
            <a:off x="14015546" y="2935492"/>
            <a:ext cx="4272455" cy="4889672"/>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Formations en ligne gratuites sur les derniers produits, solutions et technologies</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Cours </a:t>
            </a:r>
            <a:r>
              <a:rPr lang="fr-FR" altLang="ko-KR" sz="2700" dirty="0" err="1">
                <a:solidFill>
                  <a:prstClr val="white"/>
                </a:solidFill>
                <a:latin typeface="Tahoma" panose="020B0604030504040204" pitchFamily="34" charset="0"/>
                <a:ea typeface="Tahoma" panose="020B0604030504040204" pitchFamily="34" charset="0"/>
                <a:cs typeface="Tahoma" panose="020B0604030504040204" pitchFamily="34" charset="0"/>
              </a:rPr>
              <a:t>intercatifs</a:t>
            </a: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 conçus pour être effectués à son rythme</a:t>
            </a:r>
          </a:p>
          <a:p>
            <a:pPr marL="482625" indent="-428625" defTabSz="1371600" latinLnBrk="1">
              <a:lnSpc>
                <a:spcPct val="130000"/>
              </a:lnSpc>
              <a:buClr>
                <a:prstClr val="white"/>
              </a:buClr>
              <a:buSzPct val="100000"/>
              <a:buFont typeface="Wingdings" panose="05000000000000000000" pitchFamily="2" charset="2"/>
              <a:buChar char="ü"/>
              <a:defRPr/>
            </a:pPr>
            <a:endPar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852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391"/>
                            </p:stCondLst>
                            <p:childTnLst>
                              <p:par>
                                <p:cTn id="8" presetID="22" presetClass="entr" presetSubtype="8"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1391"/>
                            </p:stCondLst>
                            <p:childTnLst>
                              <p:par>
                                <p:cTn id="12" presetID="1" presetClass="entr" presetSubtype="0" fill="hold" grpId="0" nodeType="afterEffect">
                                  <p:stCondLst>
                                    <p:cond delay="500"/>
                                  </p:stCondLst>
                                  <p:iterate type="lt">
                                    <p:tmAbs val="20"/>
                                  </p:iterate>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2E77DB-D6F8-4AD8-BB57-062F90AF0C68}"/>
              </a:ext>
            </a:extLst>
          </p:cNvPr>
          <p:cNvPicPr>
            <a:picLocks noChangeAspect="1"/>
          </p:cNvPicPr>
          <p:nvPr/>
        </p:nvPicPr>
        <p:blipFill>
          <a:blip r:embed="rId2"/>
          <a:stretch>
            <a:fillRect/>
          </a:stretch>
        </p:blipFill>
        <p:spPr>
          <a:xfrm>
            <a:off x="1174603" y="2172946"/>
            <a:ext cx="10972097" cy="6857561"/>
          </a:xfrm>
          <a:prstGeom prst="rect">
            <a:avLst/>
          </a:prstGeom>
        </p:spPr>
      </p:pic>
      <p:sp>
        <p:nvSpPr>
          <p:cNvPr id="5" name="ZoneTexte 4">
            <a:extLst>
              <a:ext uri="{FF2B5EF4-FFF2-40B4-BE49-F238E27FC236}">
                <a16:creationId xmlns:a16="http://schemas.microsoft.com/office/drawing/2014/main" id="{BC10922E-34AA-44EB-89FD-F76F4BB3CBA1}"/>
              </a:ext>
            </a:extLst>
          </p:cNvPr>
          <p:cNvSpPr txBox="1"/>
          <p:nvPr/>
        </p:nvSpPr>
        <p:spPr>
          <a:xfrm>
            <a:off x="14015546" y="3886448"/>
            <a:ext cx="4272455" cy="1648785"/>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Certains cours sont également disponibles en langue française</a:t>
            </a:r>
          </a:p>
        </p:txBody>
      </p:sp>
      <p:sp>
        <p:nvSpPr>
          <p:cNvPr id="8" name="제목 2">
            <a:extLst>
              <a:ext uri="{FF2B5EF4-FFF2-40B4-BE49-F238E27FC236}">
                <a16:creationId xmlns:a16="http://schemas.microsoft.com/office/drawing/2014/main" id="{897A1061-2130-4412-9CFF-54A1608D4E77}"/>
              </a:ext>
            </a:extLst>
          </p:cNvPr>
          <p:cNvSpPr txBox="1">
            <a:spLocks/>
          </p:cNvSpPr>
          <p:nvPr/>
        </p:nvSpPr>
        <p:spPr>
          <a:xfrm>
            <a:off x="358841" y="1062653"/>
            <a:ext cx="15120000" cy="540000"/>
          </a:xfrm>
          <a:prstGeom prst="rect">
            <a:avLst/>
          </a:prstGeom>
        </p:spPr>
        <p:txBody>
          <a:bodyP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defTabSz="1371600">
              <a:defRPr/>
            </a:pPr>
            <a:r>
              <a:rPr lang="en-US"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Academy</a:t>
            </a:r>
            <a:endParaRPr lang="ko-KR" altLang="en-US" sz="4200" b="1" dirty="0">
              <a:solidFill>
                <a:srgbClr val="FF6600"/>
              </a:solidFill>
              <a:latin typeface="Tahoma" panose="020B0604030504040204" pitchFamily="34" charset="0"/>
              <a:ea typeface="Hanwha L" panose="02020503020101020101" pitchFamily="18" charset="-127"/>
              <a:cs typeface="Tahoma" panose="020B0604030504040204" pitchFamily="34" charset="0"/>
            </a:endParaRPr>
          </a:p>
        </p:txBody>
      </p:sp>
    </p:spTree>
    <p:extLst>
      <p:ext uri="{BB962C8B-B14F-4D97-AF65-F5344CB8AC3E}">
        <p14:creationId xmlns:p14="http://schemas.microsoft.com/office/powerpoint/2010/main" val="1541584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20"/>
                                  </p:iterate>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2941744"/>
            <a:ext cx="4272455" cy="4349524"/>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Conception complète de solutions de vidéosurveillance</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Interface ergonomique et intuitive</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Mise à jour continue avec de nouvelles fonctionnalités</a:t>
            </a:r>
          </a:p>
        </p:txBody>
      </p:sp>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a:extLst>
              <a:ext uri="{FF2B5EF4-FFF2-40B4-BE49-F238E27FC236}">
                <a16:creationId xmlns:a16="http://schemas.microsoft.com/office/drawing/2014/main" id="{43EA8473-06CB-4891-A00E-5F9D990B1531}"/>
              </a:ext>
            </a:extLst>
          </p:cNvPr>
          <p:cNvPicPr>
            <a:picLocks noChangeAspect="1"/>
          </p:cNvPicPr>
          <p:nvPr/>
        </p:nvPicPr>
        <p:blipFill>
          <a:blip r:embed="rId2"/>
          <a:stretch>
            <a:fillRect/>
          </a:stretch>
        </p:blipFill>
        <p:spPr>
          <a:xfrm>
            <a:off x="226503" y="1950442"/>
            <a:ext cx="13574259" cy="6776153"/>
          </a:xfrm>
          <a:prstGeom prst="rect">
            <a:avLst/>
          </a:prstGeom>
        </p:spPr>
      </p:pic>
      <p:pic>
        <p:nvPicPr>
          <p:cNvPr id="9" name="Image 8">
            <a:extLst>
              <a:ext uri="{FF2B5EF4-FFF2-40B4-BE49-F238E27FC236}">
                <a16:creationId xmlns:a16="http://schemas.microsoft.com/office/drawing/2014/main" id="{450383D0-2A2D-42E4-A20E-FFBB8F28EB13}"/>
              </a:ext>
            </a:extLst>
          </p:cNvPr>
          <p:cNvPicPr>
            <a:picLocks noChangeAspect="1"/>
          </p:cNvPicPr>
          <p:nvPr/>
        </p:nvPicPr>
        <p:blipFill>
          <a:blip r:embed="rId3"/>
          <a:stretch>
            <a:fillRect/>
          </a:stretch>
        </p:blipFill>
        <p:spPr>
          <a:xfrm>
            <a:off x="1478669" y="10824917"/>
            <a:ext cx="11086052" cy="7392747"/>
          </a:xfrm>
          <a:prstGeom prst="rect">
            <a:avLst/>
          </a:prstGeom>
        </p:spPr>
      </p:pic>
    </p:spTree>
    <p:extLst>
      <p:ext uri="{BB962C8B-B14F-4D97-AF65-F5344CB8AC3E}">
        <p14:creationId xmlns:p14="http://schemas.microsoft.com/office/powerpoint/2010/main" val="1944973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11"/>
                            </p:stCondLst>
                            <p:childTnLst>
                              <p:par>
                                <p:cTn id="8" presetID="22" presetClass="entr" presetSubtype="8"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1511"/>
                            </p:stCondLst>
                            <p:childTnLst>
                              <p:par>
                                <p:cTn id="12" presetID="1" presetClass="entr" presetSubtype="0" fill="hold" grpId="0" nodeType="afterEffect">
                                  <p:stCondLst>
                                    <p:cond delay="500"/>
                                  </p:stCondLst>
                                  <p:iterate type="lt">
                                    <p:tmAbs val="2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3622194"/>
            <a:ext cx="4272455" cy="3269228"/>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Choix du type de produit</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Sélection par nom ou par filtres</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Comparaison de produits</a:t>
            </a:r>
          </a:p>
        </p:txBody>
      </p:sp>
      <p:pic>
        <p:nvPicPr>
          <p:cNvPr id="4" name="Image 3">
            <a:extLst>
              <a:ext uri="{FF2B5EF4-FFF2-40B4-BE49-F238E27FC236}">
                <a16:creationId xmlns:a16="http://schemas.microsoft.com/office/drawing/2014/main" id="{DB2A5818-965F-4268-A737-D08C6A3150DA}"/>
              </a:ext>
            </a:extLst>
          </p:cNvPr>
          <p:cNvPicPr>
            <a:picLocks noChangeAspect="1"/>
          </p:cNvPicPr>
          <p:nvPr/>
        </p:nvPicPr>
        <p:blipFill>
          <a:blip r:embed="rId2"/>
          <a:stretch>
            <a:fillRect/>
          </a:stretch>
        </p:blipFill>
        <p:spPr>
          <a:xfrm>
            <a:off x="1478669" y="2104535"/>
            <a:ext cx="11086052" cy="7392747"/>
          </a:xfrm>
          <a:prstGeom prst="rect">
            <a:avLst/>
          </a:prstGeom>
        </p:spPr>
      </p:pic>
      <p:sp>
        <p:nvSpPr>
          <p:cNvPr id="7" name="01_텍스트">
            <a:extLst>
              <a:ext uri="{FF2B5EF4-FFF2-40B4-BE49-F238E27FC236}">
                <a16:creationId xmlns:a16="http://schemas.microsoft.com/office/drawing/2014/main" id="{261C34AC-6E0A-4F02-9565-235152B18955}"/>
              </a:ext>
            </a:extLst>
          </p:cNvPr>
          <p:cNvSpPr/>
          <p:nvPr/>
        </p:nvSpPr>
        <p:spPr>
          <a:xfrm>
            <a:off x="928631" y="1256495"/>
            <a:ext cx="11218068" cy="676467"/>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140000"/>
              </a:lnSpc>
              <a:defRPr/>
            </a:pPr>
            <a:r>
              <a:rPr lang="fr-FR" altLang="ko-KR" sz="3600" dirty="0">
                <a:solidFill>
                  <a:prstClr val="black"/>
                </a:solidFill>
                <a:latin typeface="Tahoma" panose="020B0604030504040204" pitchFamily="34" charset="0"/>
                <a:ea typeface="Tahoma" panose="020B0604030504040204" pitchFamily="34" charset="0"/>
                <a:cs typeface="Tahoma" panose="020B0604030504040204" pitchFamily="34" charset="0"/>
              </a:rPr>
              <a:t>Sélecteur de produits</a:t>
            </a:r>
            <a:endParaRPr lang="en-US" altLang="ko-KR"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a:extLst>
              <a:ext uri="{FF2B5EF4-FFF2-40B4-BE49-F238E27FC236}">
                <a16:creationId xmlns:a16="http://schemas.microsoft.com/office/drawing/2014/main" id="{03131391-4168-430B-8E09-4208ADF94032}"/>
              </a:ext>
            </a:extLst>
          </p:cNvPr>
          <p:cNvPicPr>
            <a:picLocks noChangeAspect="1"/>
          </p:cNvPicPr>
          <p:nvPr/>
        </p:nvPicPr>
        <p:blipFill>
          <a:blip r:embed="rId3"/>
          <a:stretch>
            <a:fillRect/>
          </a:stretch>
        </p:blipFill>
        <p:spPr>
          <a:xfrm>
            <a:off x="226503" y="-7415422"/>
            <a:ext cx="13574259" cy="6776153"/>
          </a:xfrm>
          <a:prstGeom prst="rect">
            <a:avLst/>
          </a:prstGeom>
        </p:spPr>
      </p:pic>
      <p:pic>
        <p:nvPicPr>
          <p:cNvPr id="9" name="Image 8">
            <a:extLst>
              <a:ext uri="{FF2B5EF4-FFF2-40B4-BE49-F238E27FC236}">
                <a16:creationId xmlns:a16="http://schemas.microsoft.com/office/drawing/2014/main" id="{344DF880-7628-4B52-B52E-D661D43EAD55}"/>
              </a:ext>
            </a:extLst>
          </p:cNvPr>
          <p:cNvPicPr>
            <a:picLocks noChangeAspect="1"/>
          </p:cNvPicPr>
          <p:nvPr/>
        </p:nvPicPr>
        <p:blipFill>
          <a:blip r:embed="rId4"/>
          <a:stretch>
            <a:fillRect/>
          </a:stretch>
        </p:blipFill>
        <p:spPr>
          <a:xfrm>
            <a:off x="1478669" y="10637385"/>
            <a:ext cx="10583940" cy="7573668"/>
          </a:xfrm>
          <a:prstGeom prst="rect">
            <a:avLst/>
          </a:prstGeom>
        </p:spPr>
      </p:pic>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89029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41"/>
                            </p:stCondLst>
                            <p:childTnLst>
                              <p:par>
                                <p:cTn id="8" presetID="1" presetClass="entr" presetSubtype="0" fill="hold" grpId="0" nodeType="afterEffect">
                                  <p:stCondLst>
                                    <p:cond delay="500"/>
                                  </p:stCondLst>
                                  <p:iterate type="lt">
                                    <p:tmAbs val="20"/>
                                  </p:iterate>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3181773"/>
            <a:ext cx="4272455" cy="4349524"/>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Réglage de la focale, hauteur et inclinaison de la caméra</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Comparateur de champs de vision</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Basé sur la norme DORI</a:t>
            </a:r>
          </a:p>
          <a:p>
            <a:pPr marL="482625" indent="-428625" defTabSz="1371600" latinLnBrk="1">
              <a:lnSpc>
                <a:spcPct val="130000"/>
              </a:lnSpc>
              <a:buClr>
                <a:prstClr val="white"/>
              </a:buClr>
              <a:buSzPct val="100000"/>
              <a:buFont typeface="Wingdings" panose="05000000000000000000" pitchFamily="2" charset="2"/>
              <a:buChar char="ü"/>
              <a:defRPr/>
            </a:pPr>
            <a:endPar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a:extLst>
              <a:ext uri="{FF2B5EF4-FFF2-40B4-BE49-F238E27FC236}">
                <a16:creationId xmlns:a16="http://schemas.microsoft.com/office/drawing/2014/main" id="{DB2A5818-965F-4268-A737-D08C6A3150DA}"/>
              </a:ext>
            </a:extLst>
          </p:cNvPr>
          <p:cNvPicPr>
            <a:picLocks noChangeAspect="1"/>
          </p:cNvPicPr>
          <p:nvPr/>
        </p:nvPicPr>
        <p:blipFill>
          <a:blip r:embed="rId2"/>
          <a:stretch>
            <a:fillRect/>
          </a:stretch>
        </p:blipFill>
        <p:spPr>
          <a:xfrm>
            <a:off x="1478669" y="-8117799"/>
            <a:ext cx="11086052" cy="7392747"/>
          </a:xfrm>
          <a:prstGeom prst="rect">
            <a:avLst/>
          </a:prstGeom>
        </p:spPr>
      </p:pic>
      <p:sp>
        <p:nvSpPr>
          <p:cNvPr id="7" name="01_텍스트">
            <a:extLst>
              <a:ext uri="{FF2B5EF4-FFF2-40B4-BE49-F238E27FC236}">
                <a16:creationId xmlns:a16="http://schemas.microsoft.com/office/drawing/2014/main" id="{261C34AC-6E0A-4F02-9565-235152B18955}"/>
              </a:ext>
            </a:extLst>
          </p:cNvPr>
          <p:cNvSpPr/>
          <p:nvPr/>
        </p:nvSpPr>
        <p:spPr>
          <a:xfrm>
            <a:off x="928631" y="1256495"/>
            <a:ext cx="11218068" cy="676467"/>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140000"/>
              </a:lnSpc>
              <a:defRPr/>
            </a:pPr>
            <a:r>
              <a:rPr lang="fr-FR" altLang="ko-KR" sz="3600" dirty="0">
                <a:solidFill>
                  <a:prstClr val="black"/>
                </a:solidFill>
                <a:latin typeface="Tahoma" panose="020B0604030504040204" pitchFamily="34" charset="0"/>
                <a:ea typeface="Tahoma" panose="020B0604030504040204" pitchFamily="34" charset="0"/>
                <a:cs typeface="Tahoma" panose="020B0604030504040204" pitchFamily="34" charset="0"/>
              </a:rPr>
              <a:t>Champs de Vision</a:t>
            </a:r>
            <a:endParaRPr lang="en-US" altLang="ko-KR"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a:extLst>
              <a:ext uri="{FF2B5EF4-FFF2-40B4-BE49-F238E27FC236}">
                <a16:creationId xmlns:a16="http://schemas.microsoft.com/office/drawing/2014/main" id="{4DF9AE1D-58FC-47A4-80BB-6FE42F80AF91}"/>
              </a:ext>
            </a:extLst>
          </p:cNvPr>
          <p:cNvPicPr>
            <a:picLocks noChangeAspect="1"/>
          </p:cNvPicPr>
          <p:nvPr/>
        </p:nvPicPr>
        <p:blipFill>
          <a:blip r:embed="rId3"/>
          <a:stretch>
            <a:fillRect/>
          </a:stretch>
        </p:blipFill>
        <p:spPr>
          <a:xfrm>
            <a:off x="1478669" y="1992530"/>
            <a:ext cx="10583940" cy="7573668"/>
          </a:xfrm>
          <a:prstGeom prst="rect">
            <a:avLst/>
          </a:prstGeom>
        </p:spPr>
      </p:pic>
      <p:pic>
        <p:nvPicPr>
          <p:cNvPr id="9" name="Image 8">
            <a:hlinkClick r:id="rId4"/>
            <a:extLst>
              <a:ext uri="{FF2B5EF4-FFF2-40B4-BE49-F238E27FC236}">
                <a16:creationId xmlns:a16="http://schemas.microsoft.com/office/drawing/2014/main" id="{6B780059-A31F-414D-97FF-EF40896611A9}"/>
              </a:ext>
            </a:extLst>
          </p:cNvPr>
          <p:cNvPicPr>
            <a:picLocks noChangeAspect="1"/>
          </p:cNvPicPr>
          <p:nvPr/>
        </p:nvPicPr>
        <p:blipFill>
          <a:blip r:embed="rId5"/>
          <a:stretch>
            <a:fillRect/>
          </a:stretch>
        </p:blipFill>
        <p:spPr>
          <a:xfrm>
            <a:off x="1856884" y="11072628"/>
            <a:ext cx="10205726" cy="7478427"/>
          </a:xfrm>
          <a:prstGeom prst="rect">
            <a:avLst/>
          </a:prstGeom>
        </p:spPr>
      </p:pic>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70483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391"/>
                            </p:stCondLst>
                            <p:childTnLst>
                              <p:par>
                                <p:cTn id="8" presetID="1" presetClass="entr" presetSubtype="0" fill="hold" grpId="0" nodeType="afterEffect">
                                  <p:stCondLst>
                                    <p:cond delay="500"/>
                                  </p:stCondLst>
                                  <p:iterate type="lt">
                                    <p:tmAbs val="20"/>
                                  </p:iterate>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2">
            <a:extLst>
              <a:ext uri="{FF2B5EF4-FFF2-40B4-BE49-F238E27FC236}">
                <a16:creationId xmlns:a16="http://schemas.microsoft.com/office/drawing/2014/main" id="{BEBEC872-3A5C-47EF-E97D-E3F72A82E040}"/>
              </a:ext>
            </a:extLst>
          </p:cNvPr>
          <p:cNvGrpSpPr/>
          <p:nvPr/>
        </p:nvGrpSpPr>
        <p:grpSpPr>
          <a:xfrm>
            <a:off x="105847" y="49470"/>
            <a:ext cx="18288000" cy="10287000"/>
            <a:chOff x="0" y="0"/>
            <a:chExt cx="4816593" cy="2709333"/>
          </a:xfrm>
        </p:grpSpPr>
        <p:sp>
          <p:nvSpPr>
            <p:cNvPr id="74" name="Freeform 3">
              <a:extLst>
                <a:ext uri="{FF2B5EF4-FFF2-40B4-BE49-F238E27FC236}">
                  <a16:creationId xmlns:a16="http://schemas.microsoft.com/office/drawing/2014/main" id="{1FF12F90-48D8-D015-9042-D912769547B5}"/>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11B1E"/>
            </a:solidFill>
          </p:spPr>
          <p:txBody>
            <a:bodyPr/>
            <a:lstStyle/>
            <a:p>
              <a:endParaRPr lang="fr-FR"/>
            </a:p>
          </p:txBody>
        </p:sp>
        <p:sp>
          <p:nvSpPr>
            <p:cNvPr id="77" name="TextBox 4">
              <a:extLst>
                <a:ext uri="{FF2B5EF4-FFF2-40B4-BE49-F238E27FC236}">
                  <a16:creationId xmlns:a16="http://schemas.microsoft.com/office/drawing/2014/main" id="{C58E4078-AE5F-08D5-BB0B-F1F29A37E9A4}"/>
                </a:ext>
              </a:extLst>
            </p:cNvPr>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e 5">
            <a:extLst>
              <a:ext uri="{FF2B5EF4-FFF2-40B4-BE49-F238E27FC236}">
                <a16:creationId xmlns:a16="http://schemas.microsoft.com/office/drawing/2014/main" id="{4167B39D-3B0D-7BDA-9389-F6244B07AA0F}"/>
              </a:ext>
            </a:extLst>
          </p:cNvPr>
          <p:cNvGrpSpPr/>
          <p:nvPr/>
        </p:nvGrpSpPr>
        <p:grpSpPr>
          <a:xfrm>
            <a:off x="11248745" y="1530823"/>
            <a:ext cx="4455174" cy="2377453"/>
            <a:chOff x="11248745" y="1530823"/>
            <a:chExt cx="4455174" cy="2377453"/>
          </a:xfrm>
        </p:grpSpPr>
        <p:sp>
          <p:nvSpPr>
            <p:cNvPr id="83" name="AutoShape 40">
              <a:extLst>
                <a:ext uri="{FF2B5EF4-FFF2-40B4-BE49-F238E27FC236}">
                  <a16:creationId xmlns:a16="http://schemas.microsoft.com/office/drawing/2014/main" id="{421CB840-5FD9-4FA3-2FEC-A3743FD98942}"/>
                </a:ext>
              </a:extLst>
            </p:cNvPr>
            <p:cNvSpPr/>
            <p:nvPr/>
          </p:nvSpPr>
          <p:spPr>
            <a:xfrm flipH="1">
              <a:off x="11248745" y="2813219"/>
              <a:ext cx="1875318" cy="1095057"/>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78" name="Group 77">
              <a:extLst>
                <a:ext uri="{FF2B5EF4-FFF2-40B4-BE49-F238E27FC236}">
                  <a16:creationId xmlns:a16="http://schemas.microsoft.com/office/drawing/2014/main" id="{0AD09455-5AC1-7777-F70D-36B005E40D77}"/>
                </a:ext>
              </a:extLst>
            </p:cNvPr>
            <p:cNvGrpSpPr/>
            <p:nvPr/>
          </p:nvGrpSpPr>
          <p:grpSpPr>
            <a:xfrm>
              <a:off x="11994710" y="1530823"/>
              <a:ext cx="3709209" cy="2141313"/>
              <a:chOff x="7401965" y="791740"/>
              <a:chExt cx="3570563" cy="2141313"/>
            </a:xfrm>
            <a:effectLst>
              <a:outerShdw blurRad="50800" dist="38100" dir="8100000" algn="tr" rotWithShape="0">
                <a:prstClr val="black">
                  <a:alpha val="40000"/>
                </a:prstClr>
              </a:outerShdw>
            </a:effectLst>
          </p:grpSpPr>
          <p:sp>
            <p:nvSpPr>
              <p:cNvPr id="10" name="Freeform 10"/>
              <p:cNvSpPr/>
              <p:nvPr/>
            </p:nvSpPr>
            <p:spPr>
              <a:xfrm>
                <a:off x="7401965" y="791740"/>
                <a:ext cx="3570563" cy="2141313"/>
              </a:xfrm>
              <a:custGeom>
                <a:avLst/>
                <a:gdLst/>
                <a:ahLst/>
                <a:cxnLst/>
                <a:rect l="l" t="t" r="r" b="b"/>
                <a:pathLst>
                  <a:path w="3570563" h="2141313">
                    <a:moveTo>
                      <a:pt x="0" y="0"/>
                    </a:moveTo>
                    <a:lnTo>
                      <a:pt x="3570563" y="0"/>
                    </a:lnTo>
                    <a:lnTo>
                      <a:pt x="3570563" y="2141314"/>
                    </a:lnTo>
                    <a:lnTo>
                      <a:pt x="0" y="2141314"/>
                    </a:lnTo>
                    <a:lnTo>
                      <a:pt x="0" y="0"/>
                    </a:lnTo>
                    <a:close/>
                  </a:path>
                </a:pathLst>
              </a:custGeom>
              <a:blipFill>
                <a:blip r:embed="rId3"/>
                <a:stretch>
                  <a:fillRect/>
                </a:stretch>
              </a:blipFill>
            </p:spPr>
            <p:txBody>
              <a:bodyPr/>
              <a:lstStyle/>
              <a:p>
                <a:endParaRPr lang="fr-FR"/>
              </a:p>
            </p:txBody>
          </p:sp>
          <p:sp>
            <p:nvSpPr>
              <p:cNvPr id="11" name="Freeform 11"/>
              <p:cNvSpPr/>
              <p:nvPr/>
            </p:nvSpPr>
            <p:spPr>
              <a:xfrm>
                <a:off x="7566944" y="1387743"/>
                <a:ext cx="794067" cy="301801"/>
              </a:xfrm>
              <a:custGeom>
                <a:avLst/>
                <a:gdLst/>
                <a:ahLst/>
                <a:cxnLst/>
                <a:rect l="l" t="t" r="r" b="b"/>
                <a:pathLst>
                  <a:path w="794067" h="301801">
                    <a:moveTo>
                      <a:pt x="0" y="0"/>
                    </a:moveTo>
                    <a:lnTo>
                      <a:pt x="794067" y="0"/>
                    </a:lnTo>
                    <a:lnTo>
                      <a:pt x="794067" y="301800"/>
                    </a:lnTo>
                    <a:lnTo>
                      <a:pt x="0" y="301800"/>
                    </a:lnTo>
                    <a:lnTo>
                      <a:pt x="0" y="0"/>
                    </a:lnTo>
                    <a:close/>
                  </a:path>
                </a:pathLst>
              </a:custGeom>
              <a:blipFill>
                <a:blip r:embed="rId4"/>
                <a:stretch>
                  <a:fillRect t="-46239" b="-28728"/>
                </a:stretch>
              </a:blipFill>
            </p:spPr>
            <p:txBody>
              <a:bodyPr/>
              <a:lstStyle/>
              <a:p>
                <a:endParaRPr lang="fr-FR"/>
              </a:p>
            </p:txBody>
          </p:sp>
          <p:sp>
            <p:nvSpPr>
              <p:cNvPr id="12" name="Freeform 12"/>
              <p:cNvSpPr/>
              <p:nvPr/>
            </p:nvSpPr>
            <p:spPr>
              <a:xfrm>
                <a:off x="8460265" y="1356165"/>
                <a:ext cx="544730" cy="326682"/>
              </a:xfrm>
              <a:custGeom>
                <a:avLst/>
                <a:gdLst/>
                <a:ahLst/>
                <a:cxnLst/>
                <a:rect l="l" t="t" r="r" b="b"/>
                <a:pathLst>
                  <a:path w="544730" h="326682">
                    <a:moveTo>
                      <a:pt x="0" y="0"/>
                    </a:moveTo>
                    <a:lnTo>
                      <a:pt x="544731" y="0"/>
                    </a:lnTo>
                    <a:lnTo>
                      <a:pt x="544731" y="326682"/>
                    </a:lnTo>
                    <a:lnTo>
                      <a:pt x="0" y="326682"/>
                    </a:lnTo>
                    <a:lnTo>
                      <a:pt x="0" y="0"/>
                    </a:lnTo>
                    <a:close/>
                  </a:path>
                </a:pathLst>
              </a:custGeom>
              <a:blipFill>
                <a:blip r:embed="rId5"/>
                <a:stretch>
                  <a:fillRect/>
                </a:stretch>
              </a:blipFill>
            </p:spPr>
            <p:txBody>
              <a:bodyPr/>
              <a:lstStyle/>
              <a:p>
                <a:endParaRPr lang="fr-FR"/>
              </a:p>
            </p:txBody>
          </p:sp>
          <p:sp>
            <p:nvSpPr>
              <p:cNvPr id="13" name="Freeform 13"/>
              <p:cNvSpPr/>
              <p:nvPr/>
            </p:nvSpPr>
            <p:spPr>
              <a:xfrm>
                <a:off x="7703766" y="1902353"/>
                <a:ext cx="436367" cy="126547"/>
              </a:xfrm>
              <a:custGeom>
                <a:avLst/>
                <a:gdLst/>
                <a:ahLst/>
                <a:cxnLst/>
                <a:rect l="l" t="t" r="r" b="b"/>
                <a:pathLst>
                  <a:path w="436367" h="126547">
                    <a:moveTo>
                      <a:pt x="0" y="0"/>
                    </a:moveTo>
                    <a:lnTo>
                      <a:pt x="436368" y="0"/>
                    </a:lnTo>
                    <a:lnTo>
                      <a:pt x="436368" y="126547"/>
                    </a:lnTo>
                    <a:lnTo>
                      <a:pt x="0" y="126547"/>
                    </a:lnTo>
                    <a:lnTo>
                      <a:pt x="0" y="0"/>
                    </a:lnTo>
                    <a:close/>
                  </a:path>
                </a:pathLst>
              </a:custGeom>
              <a:blipFill>
                <a:blip r:embed="rId6"/>
                <a:stretch>
                  <a:fillRect/>
                </a:stretch>
              </a:blipFill>
            </p:spPr>
            <p:txBody>
              <a:bodyPr/>
              <a:lstStyle/>
              <a:p>
                <a:endParaRPr lang="fr-FR"/>
              </a:p>
            </p:txBody>
          </p:sp>
          <p:sp>
            <p:nvSpPr>
              <p:cNvPr id="14" name="Freeform 14"/>
              <p:cNvSpPr/>
              <p:nvPr/>
            </p:nvSpPr>
            <p:spPr>
              <a:xfrm>
                <a:off x="8469790" y="1901922"/>
                <a:ext cx="479155" cy="136559"/>
              </a:xfrm>
              <a:custGeom>
                <a:avLst/>
                <a:gdLst/>
                <a:ahLst/>
                <a:cxnLst/>
                <a:rect l="l" t="t" r="r" b="b"/>
                <a:pathLst>
                  <a:path w="479155" h="136559">
                    <a:moveTo>
                      <a:pt x="0" y="0"/>
                    </a:moveTo>
                    <a:lnTo>
                      <a:pt x="479155" y="0"/>
                    </a:lnTo>
                    <a:lnTo>
                      <a:pt x="479155" y="136559"/>
                    </a:lnTo>
                    <a:lnTo>
                      <a:pt x="0" y="136559"/>
                    </a:lnTo>
                    <a:lnTo>
                      <a:pt x="0" y="0"/>
                    </a:lnTo>
                    <a:close/>
                  </a:path>
                </a:pathLst>
              </a:custGeom>
              <a:blipFill>
                <a:blip r:embed="rId7"/>
                <a:stretch>
                  <a:fillRect/>
                </a:stretch>
              </a:blipFill>
            </p:spPr>
            <p:txBody>
              <a:bodyPr/>
              <a:lstStyle/>
              <a:p>
                <a:endParaRPr lang="fr-FR"/>
              </a:p>
            </p:txBody>
          </p:sp>
          <p:sp>
            <p:nvSpPr>
              <p:cNvPr id="15" name="Freeform 15"/>
              <p:cNvSpPr/>
              <p:nvPr/>
            </p:nvSpPr>
            <p:spPr>
              <a:xfrm>
                <a:off x="8163317" y="2323149"/>
                <a:ext cx="368463" cy="353223"/>
              </a:xfrm>
              <a:custGeom>
                <a:avLst/>
                <a:gdLst/>
                <a:ahLst/>
                <a:cxnLst/>
                <a:rect l="l" t="t" r="r" b="b"/>
                <a:pathLst>
                  <a:path w="322743" h="322743">
                    <a:moveTo>
                      <a:pt x="0" y="0"/>
                    </a:moveTo>
                    <a:lnTo>
                      <a:pt x="322743" y="0"/>
                    </a:lnTo>
                    <a:lnTo>
                      <a:pt x="322743" y="322743"/>
                    </a:lnTo>
                    <a:lnTo>
                      <a:pt x="0" y="322743"/>
                    </a:lnTo>
                    <a:lnTo>
                      <a:pt x="0" y="0"/>
                    </a:lnTo>
                    <a:close/>
                  </a:path>
                </a:pathLst>
              </a:custGeom>
              <a:blipFill>
                <a:blip r:embed="rId8"/>
                <a:stretch>
                  <a:fillRect/>
                </a:stretch>
              </a:blipFill>
            </p:spPr>
            <p:txBody>
              <a:bodyPr/>
              <a:lstStyle/>
              <a:p>
                <a:endParaRPr lang="fr-FR"/>
              </a:p>
            </p:txBody>
          </p:sp>
          <p:sp>
            <p:nvSpPr>
              <p:cNvPr id="58" name="TextBox 58"/>
              <p:cNvSpPr txBox="1"/>
              <p:nvPr/>
            </p:nvSpPr>
            <p:spPr>
              <a:xfrm>
                <a:off x="7628438" y="997686"/>
                <a:ext cx="1353427" cy="199592"/>
              </a:xfrm>
              <a:prstGeom prst="rect">
                <a:avLst/>
              </a:prstGeom>
            </p:spPr>
            <p:txBody>
              <a:bodyPr lIns="0" tIns="0" rIns="0" bIns="0" rtlCol="0" anchor="t">
                <a:spAutoFit/>
              </a:bodyPr>
              <a:lstStyle/>
              <a:p>
                <a:pPr algn="ctr">
                  <a:lnSpc>
                    <a:spcPts val="1598"/>
                  </a:lnSpc>
                </a:pPr>
                <a:r>
                  <a:rPr lang="en-US" sz="1142" spc="-11">
                    <a:solidFill>
                      <a:srgbClr val="111B1E"/>
                    </a:solidFill>
                    <a:latin typeface="Roboto Bold"/>
                  </a:rPr>
                  <a:t>AFFICHAGE</a:t>
                </a:r>
              </a:p>
            </p:txBody>
          </p:sp>
        </p:grpSp>
      </p:grpSp>
      <p:sp>
        <p:nvSpPr>
          <p:cNvPr id="5" name="Freeform 5"/>
          <p:cNvSpPr/>
          <p:nvPr/>
        </p:nvSpPr>
        <p:spPr>
          <a:xfrm>
            <a:off x="6338221" y="3590493"/>
            <a:ext cx="5211585" cy="3483391"/>
          </a:xfrm>
          <a:custGeom>
            <a:avLst/>
            <a:gdLst/>
            <a:ahLst/>
            <a:cxnLst/>
            <a:rect l="l" t="t" r="r" b="b"/>
            <a:pathLst>
              <a:path w="5211585" h="3483391">
                <a:moveTo>
                  <a:pt x="0" y="0"/>
                </a:moveTo>
                <a:lnTo>
                  <a:pt x="5211584" y="0"/>
                </a:lnTo>
                <a:lnTo>
                  <a:pt x="5211584" y="3483391"/>
                </a:lnTo>
                <a:lnTo>
                  <a:pt x="0" y="3483391"/>
                </a:lnTo>
                <a:lnTo>
                  <a:pt x="0" y="0"/>
                </a:lnTo>
                <a:close/>
              </a:path>
            </a:pathLst>
          </a:custGeom>
          <a:blipFill>
            <a:blip r:embed="rId9"/>
            <a:stretch>
              <a:fillRect/>
            </a:stretch>
          </a:blipFill>
        </p:spPr>
        <p:txBody>
          <a:bodyPr/>
          <a:lstStyle/>
          <a:p>
            <a:endParaRPr lang="fr-FR"/>
          </a:p>
        </p:txBody>
      </p:sp>
      <p:grpSp>
        <p:nvGrpSpPr>
          <p:cNvPr id="90" name="Groupe 89">
            <a:extLst>
              <a:ext uri="{FF2B5EF4-FFF2-40B4-BE49-F238E27FC236}">
                <a16:creationId xmlns:a16="http://schemas.microsoft.com/office/drawing/2014/main" id="{6E892B7E-8239-38F7-2250-62D5B4DECB66}"/>
              </a:ext>
            </a:extLst>
          </p:cNvPr>
          <p:cNvGrpSpPr/>
          <p:nvPr/>
        </p:nvGrpSpPr>
        <p:grpSpPr>
          <a:xfrm>
            <a:off x="11086047" y="6610868"/>
            <a:ext cx="4479226" cy="2710444"/>
            <a:chOff x="11086047" y="6610868"/>
            <a:chExt cx="4479226" cy="2710444"/>
          </a:xfrm>
        </p:grpSpPr>
        <p:sp>
          <p:nvSpPr>
            <p:cNvPr id="82" name="AutoShape 35">
              <a:extLst>
                <a:ext uri="{FF2B5EF4-FFF2-40B4-BE49-F238E27FC236}">
                  <a16:creationId xmlns:a16="http://schemas.microsoft.com/office/drawing/2014/main" id="{C93CD96B-5CE5-DD09-D718-2905AB1EFB99}"/>
                </a:ext>
              </a:extLst>
            </p:cNvPr>
            <p:cNvSpPr/>
            <p:nvPr/>
          </p:nvSpPr>
          <p:spPr>
            <a:xfrm flipH="1" flipV="1">
              <a:off x="11086047" y="6610868"/>
              <a:ext cx="1276344" cy="994487"/>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85" name="Groupe 84">
              <a:extLst>
                <a:ext uri="{FF2B5EF4-FFF2-40B4-BE49-F238E27FC236}">
                  <a16:creationId xmlns:a16="http://schemas.microsoft.com/office/drawing/2014/main" id="{23762076-F0A5-8DF7-E9B1-AC6ABFECBDE8}"/>
                </a:ext>
              </a:extLst>
            </p:cNvPr>
            <p:cNvGrpSpPr/>
            <p:nvPr/>
          </p:nvGrpSpPr>
          <p:grpSpPr>
            <a:xfrm>
              <a:off x="12010783" y="7262299"/>
              <a:ext cx="3554490" cy="2059013"/>
              <a:chOff x="11976707" y="7158768"/>
              <a:chExt cx="3588566" cy="2059013"/>
            </a:xfrm>
            <a:effectLst>
              <a:outerShdw blurRad="50800" dist="38100" dir="13500000" algn="br" rotWithShape="0">
                <a:prstClr val="black">
                  <a:alpha val="40000"/>
                </a:prstClr>
              </a:outerShdw>
            </a:effectLst>
          </p:grpSpPr>
          <p:sp>
            <p:nvSpPr>
              <p:cNvPr id="25" name="Freeform 25"/>
              <p:cNvSpPr/>
              <p:nvPr/>
            </p:nvSpPr>
            <p:spPr>
              <a:xfrm>
                <a:off x="11976707" y="7158768"/>
                <a:ext cx="3588566" cy="2059013"/>
              </a:xfrm>
              <a:custGeom>
                <a:avLst/>
                <a:gdLst/>
                <a:ahLst/>
                <a:cxnLst/>
                <a:rect l="l" t="t" r="r" b="b"/>
                <a:pathLst>
                  <a:path w="3588566" h="2059013">
                    <a:moveTo>
                      <a:pt x="0" y="0"/>
                    </a:moveTo>
                    <a:lnTo>
                      <a:pt x="3588565" y="0"/>
                    </a:lnTo>
                    <a:lnTo>
                      <a:pt x="3588565" y="2059013"/>
                    </a:lnTo>
                    <a:lnTo>
                      <a:pt x="0" y="2059013"/>
                    </a:lnTo>
                    <a:lnTo>
                      <a:pt x="0" y="0"/>
                    </a:lnTo>
                    <a:close/>
                  </a:path>
                </a:pathLst>
              </a:custGeom>
              <a:blipFill>
                <a:blip r:embed="rId10"/>
                <a:stretch>
                  <a:fillRect/>
                </a:stretch>
              </a:blipFill>
            </p:spPr>
            <p:txBody>
              <a:bodyPr/>
              <a:lstStyle/>
              <a:p>
                <a:endParaRPr lang="fr-FR"/>
              </a:p>
            </p:txBody>
          </p:sp>
          <p:sp>
            <p:nvSpPr>
              <p:cNvPr id="26" name="Freeform 26"/>
              <p:cNvSpPr/>
              <p:nvPr/>
            </p:nvSpPr>
            <p:spPr>
              <a:xfrm>
                <a:off x="12299683" y="8155301"/>
                <a:ext cx="398897" cy="143603"/>
              </a:xfrm>
              <a:custGeom>
                <a:avLst/>
                <a:gdLst/>
                <a:ahLst/>
                <a:cxnLst/>
                <a:rect l="l" t="t" r="r" b="b"/>
                <a:pathLst>
                  <a:path w="398897" h="143603">
                    <a:moveTo>
                      <a:pt x="0" y="0"/>
                    </a:moveTo>
                    <a:lnTo>
                      <a:pt x="398896" y="0"/>
                    </a:lnTo>
                    <a:lnTo>
                      <a:pt x="398896" y="143603"/>
                    </a:lnTo>
                    <a:lnTo>
                      <a:pt x="0" y="143603"/>
                    </a:lnTo>
                    <a:lnTo>
                      <a:pt x="0" y="0"/>
                    </a:lnTo>
                    <a:close/>
                  </a:path>
                </a:pathLst>
              </a:custGeom>
              <a:blipFill>
                <a:blip r:embed="rId11"/>
                <a:stretch>
                  <a:fillRect/>
                </a:stretch>
              </a:blipFill>
            </p:spPr>
            <p:txBody>
              <a:bodyPr/>
              <a:lstStyle/>
              <a:p>
                <a:endParaRPr lang="fr-FR"/>
              </a:p>
            </p:txBody>
          </p:sp>
          <p:sp>
            <p:nvSpPr>
              <p:cNvPr id="27" name="Freeform 27"/>
              <p:cNvSpPr/>
              <p:nvPr/>
            </p:nvSpPr>
            <p:spPr>
              <a:xfrm>
                <a:off x="13097261" y="8037218"/>
                <a:ext cx="468493" cy="372452"/>
              </a:xfrm>
              <a:custGeom>
                <a:avLst/>
                <a:gdLst/>
                <a:ahLst/>
                <a:cxnLst/>
                <a:rect l="l" t="t" r="r" b="b"/>
                <a:pathLst>
                  <a:path w="468493" h="372452">
                    <a:moveTo>
                      <a:pt x="0" y="0"/>
                    </a:moveTo>
                    <a:lnTo>
                      <a:pt x="468493" y="0"/>
                    </a:lnTo>
                    <a:lnTo>
                      <a:pt x="468493" y="372452"/>
                    </a:lnTo>
                    <a:lnTo>
                      <a:pt x="0" y="372452"/>
                    </a:lnTo>
                    <a:lnTo>
                      <a:pt x="0" y="0"/>
                    </a:lnTo>
                    <a:close/>
                  </a:path>
                </a:pathLst>
              </a:custGeom>
              <a:blipFill>
                <a:blip r:embed="rId12"/>
                <a:stretch>
                  <a:fillRect/>
                </a:stretch>
              </a:blipFill>
            </p:spPr>
            <p:txBody>
              <a:bodyPr/>
              <a:lstStyle/>
              <a:p>
                <a:endParaRPr lang="fr-FR"/>
              </a:p>
            </p:txBody>
          </p:sp>
          <p:sp>
            <p:nvSpPr>
              <p:cNvPr id="28" name="Freeform 28"/>
              <p:cNvSpPr/>
              <p:nvPr/>
            </p:nvSpPr>
            <p:spPr>
              <a:xfrm>
                <a:off x="12918212" y="8533495"/>
                <a:ext cx="792081" cy="301046"/>
              </a:xfrm>
              <a:custGeom>
                <a:avLst/>
                <a:gdLst/>
                <a:ahLst/>
                <a:cxnLst/>
                <a:rect l="l" t="t" r="r" b="b"/>
                <a:pathLst>
                  <a:path w="792081" h="301046">
                    <a:moveTo>
                      <a:pt x="0" y="0"/>
                    </a:moveTo>
                    <a:lnTo>
                      <a:pt x="792081" y="0"/>
                    </a:lnTo>
                    <a:lnTo>
                      <a:pt x="792081" y="301046"/>
                    </a:lnTo>
                    <a:lnTo>
                      <a:pt x="0" y="301046"/>
                    </a:lnTo>
                    <a:lnTo>
                      <a:pt x="0" y="0"/>
                    </a:lnTo>
                    <a:close/>
                  </a:path>
                </a:pathLst>
              </a:custGeom>
              <a:blipFill>
                <a:blip r:embed="rId4"/>
                <a:stretch>
                  <a:fillRect t="-46239" b="-28728"/>
                </a:stretch>
              </a:blipFill>
            </p:spPr>
            <p:txBody>
              <a:bodyPr/>
              <a:lstStyle/>
              <a:p>
                <a:endParaRPr lang="fr-FR"/>
              </a:p>
            </p:txBody>
          </p:sp>
          <p:sp>
            <p:nvSpPr>
              <p:cNvPr id="56" name="Freeform 56"/>
              <p:cNvSpPr/>
              <p:nvPr/>
            </p:nvSpPr>
            <p:spPr>
              <a:xfrm>
                <a:off x="12169243" y="8559738"/>
                <a:ext cx="706152" cy="269502"/>
              </a:xfrm>
              <a:custGeom>
                <a:avLst/>
                <a:gdLst/>
                <a:ahLst/>
                <a:cxnLst/>
                <a:rect l="l" t="t" r="r" b="b"/>
                <a:pathLst>
                  <a:path w="706152" h="269502">
                    <a:moveTo>
                      <a:pt x="0" y="0"/>
                    </a:moveTo>
                    <a:lnTo>
                      <a:pt x="706153" y="0"/>
                    </a:lnTo>
                    <a:lnTo>
                      <a:pt x="706153" y="269502"/>
                    </a:lnTo>
                    <a:lnTo>
                      <a:pt x="0" y="269502"/>
                    </a:lnTo>
                    <a:lnTo>
                      <a:pt x="0" y="0"/>
                    </a:lnTo>
                    <a:close/>
                  </a:path>
                </a:pathLst>
              </a:custGeom>
              <a:blipFill>
                <a:blip r:embed="rId13"/>
                <a:stretch>
                  <a:fillRect/>
                </a:stretch>
              </a:blipFill>
            </p:spPr>
            <p:txBody>
              <a:bodyPr/>
              <a:lstStyle/>
              <a:p>
                <a:endParaRPr lang="fr-FR"/>
              </a:p>
            </p:txBody>
          </p:sp>
          <p:sp>
            <p:nvSpPr>
              <p:cNvPr id="61" name="TextBox 61"/>
              <p:cNvSpPr txBox="1"/>
              <p:nvPr/>
            </p:nvSpPr>
            <p:spPr>
              <a:xfrm>
                <a:off x="12226101" y="7462562"/>
                <a:ext cx="1401224" cy="427258"/>
              </a:xfrm>
              <a:prstGeom prst="rect">
                <a:avLst/>
              </a:prstGeom>
            </p:spPr>
            <p:txBody>
              <a:bodyPr lIns="0" tIns="0" rIns="0" bIns="0" rtlCol="0" anchor="t">
                <a:spAutoFit/>
              </a:bodyPr>
              <a:lstStyle/>
              <a:p>
                <a:pPr algn="ctr">
                  <a:lnSpc>
                    <a:spcPts val="1650"/>
                  </a:lnSpc>
                </a:pPr>
                <a:r>
                  <a:rPr lang="en-US" sz="1178" spc="-11">
                    <a:solidFill>
                      <a:srgbClr val="111B1E"/>
                    </a:solidFill>
                    <a:latin typeface="Roboto Bold"/>
                  </a:rPr>
                  <a:t>PÉRIMÉTRIE/ INTRUSION</a:t>
                </a:r>
              </a:p>
            </p:txBody>
          </p:sp>
        </p:grpSp>
      </p:grpSp>
      <p:grpSp>
        <p:nvGrpSpPr>
          <p:cNvPr id="89" name="Groupe 88">
            <a:extLst>
              <a:ext uri="{FF2B5EF4-FFF2-40B4-BE49-F238E27FC236}">
                <a16:creationId xmlns:a16="http://schemas.microsoft.com/office/drawing/2014/main" id="{80F1688C-4449-94DF-F468-F6337FD2F967}"/>
              </a:ext>
            </a:extLst>
          </p:cNvPr>
          <p:cNvGrpSpPr/>
          <p:nvPr/>
        </p:nvGrpSpPr>
        <p:grpSpPr>
          <a:xfrm>
            <a:off x="11032131" y="4406344"/>
            <a:ext cx="4533142" cy="2027181"/>
            <a:chOff x="11032131" y="4406344"/>
            <a:chExt cx="4533142" cy="2027181"/>
          </a:xfrm>
        </p:grpSpPr>
        <p:sp>
          <p:nvSpPr>
            <p:cNvPr id="4" name="AutoShape 4"/>
            <p:cNvSpPr/>
            <p:nvPr/>
          </p:nvSpPr>
          <p:spPr>
            <a:xfrm flipH="1" flipV="1">
              <a:off x="11032131" y="5393801"/>
              <a:ext cx="1618042" cy="0"/>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76" name="Groupe 75">
              <a:extLst>
                <a:ext uri="{FF2B5EF4-FFF2-40B4-BE49-F238E27FC236}">
                  <a16:creationId xmlns:a16="http://schemas.microsoft.com/office/drawing/2014/main" id="{D57C91C1-A5D5-DF9F-8A64-7248801295BA}"/>
                </a:ext>
              </a:extLst>
            </p:cNvPr>
            <p:cNvGrpSpPr/>
            <p:nvPr/>
          </p:nvGrpSpPr>
          <p:grpSpPr>
            <a:xfrm>
              <a:off x="12099799" y="4406344"/>
              <a:ext cx="3465474" cy="2027181"/>
              <a:chOff x="12024552" y="4436431"/>
              <a:chExt cx="3465474" cy="2027181"/>
            </a:xfrm>
            <a:effectLst>
              <a:outerShdw blurRad="50800" dist="38100" dir="10800000" algn="r" rotWithShape="0">
                <a:prstClr val="black">
                  <a:alpha val="40000"/>
                </a:prstClr>
              </a:outerShdw>
            </a:effectLst>
          </p:grpSpPr>
          <p:sp>
            <p:nvSpPr>
              <p:cNvPr id="19" name="Freeform 19"/>
              <p:cNvSpPr/>
              <p:nvPr/>
            </p:nvSpPr>
            <p:spPr>
              <a:xfrm>
                <a:off x="12024552" y="4436431"/>
                <a:ext cx="3465474" cy="2027181"/>
              </a:xfrm>
              <a:custGeom>
                <a:avLst/>
                <a:gdLst/>
                <a:ahLst/>
                <a:cxnLst/>
                <a:rect l="l" t="t" r="r" b="b"/>
                <a:pathLst>
                  <a:path w="3588566" h="2009597">
                    <a:moveTo>
                      <a:pt x="0" y="0"/>
                    </a:moveTo>
                    <a:lnTo>
                      <a:pt x="3588566" y="0"/>
                    </a:lnTo>
                    <a:lnTo>
                      <a:pt x="3588566" y="2009597"/>
                    </a:lnTo>
                    <a:lnTo>
                      <a:pt x="0" y="2009597"/>
                    </a:lnTo>
                    <a:lnTo>
                      <a:pt x="0" y="0"/>
                    </a:lnTo>
                    <a:close/>
                  </a:path>
                </a:pathLst>
              </a:custGeom>
              <a:blipFill>
                <a:blip r:embed="rId14"/>
                <a:stretch>
                  <a:fillRect/>
                </a:stretch>
              </a:blipFill>
            </p:spPr>
            <p:txBody>
              <a:bodyPr/>
              <a:lstStyle/>
              <a:p>
                <a:endParaRPr lang="fr-FR"/>
              </a:p>
            </p:txBody>
          </p:sp>
          <p:grpSp>
            <p:nvGrpSpPr>
              <p:cNvPr id="75" name="Groupe 74">
                <a:extLst>
                  <a:ext uri="{FF2B5EF4-FFF2-40B4-BE49-F238E27FC236}">
                    <a16:creationId xmlns:a16="http://schemas.microsoft.com/office/drawing/2014/main" id="{79A2A4D1-E047-54DE-129E-732AE48535E6}"/>
                  </a:ext>
                </a:extLst>
              </p:cNvPr>
              <p:cNvGrpSpPr/>
              <p:nvPr/>
            </p:nvGrpSpPr>
            <p:grpSpPr>
              <a:xfrm>
                <a:off x="12226102" y="4669514"/>
                <a:ext cx="1431941" cy="1661455"/>
                <a:chOff x="12226102" y="4669514"/>
                <a:chExt cx="1431941" cy="1661455"/>
              </a:xfrm>
            </p:grpSpPr>
            <p:sp>
              <p:nvSpPr>
                <p:cNvPr id="20" name="Freeform 20"/>
                <p:cNvSpPr/>
                <p:nvPr/>
              </p:nvSpPr>
              <p:spPr>
                <a:xfrm>
                  <a:off x="12294126" y="5143261"/>
                  <a:ext cx="422040" cy="422040"/>
                </a:xfrm>
                <a:custGeom>
                  <a:avLst/>
                  <a:gdLst/>
                  <a:ahLst/>
                  <a:cxnLst/>
                  <a:rect l="l" t="t" r="r" b="b"/>
                  <a:pathLst>
                    <a:path w="422040" h="422040">
                      <a:moveTo>
                        <a:pt x="0" y="0"/>
                      </a:moveTo>
                      <a:lnTo>
                        <a:pt x="422040" y="0"/>
                      </a:lnTo>
                      <a:lnTo>
                        <a:pt x="422040" y="422040"/>
                      </a:lnTo>
                      <a:lnTo>
                        <a:pt x="0" y="422040"/>
                      </a:lnTo>
                      <a:lnTo>
                        <a:pt x="0" y="0"/>
                      </a:lnTo>
                      <a:close/>
                    </a:path>
                  </a:pathLst>
                </a:custGeom>
                <a:blipFill>
                  <a:blip r:embed="rId15"/>
                  <a:stretch>
                    <a:fillRect/>
                  </a:stretch>
                </a:blipFill>
              </p:spPr>
              <p:txBody>
                <a:bodyPr/>
                <a:lstStyle/>
                <a:p>
                  <a:endParaRPr lang="fr-FR"/>
                </a:p>
              </p:txBody>
            </p:sp>
            <p:sp>
              <p:nvSpPr>
                <p:cNvPr id="21" name="Freeform 21"/>
                <p:cNvSpPr/>
                <p:nvPr/>
              </p:nvSpPr>
              <p:spPr>
                <a:xfrm>
                  <a:off x="13048816" y="5223057"/>
                  <a:ext cx="609227" cy="356806"/>
                </a:xfrm>
                <a:custGeom>
                  <a:avLst/>
                  <a:gdLst/>
                  <a:ahLst/>
                  <a:cxnLst/>
                  <a:rect l="l" t="t" r="r" b="b"/>
                  <a:pathLst>
                    <a:path w="470594" h="294122">
                      <a:moveTo>
                        <a:pt x="0" y="0"/>
                      </a:moveTo>
                      <a:lnTo>
                        <a:pt x="470594" y="0"/>
                      </a:lnTo>
                      <a:lnTo>
                        <a:pt x="470594" y="294122"/>
                      </a:lnTo>
                      <a:lnTo>
                        <a:pt x="0" y="294122"/>
                      </a:lnTo>
                      <a:lnTo>
                        <a:pt x="0" y="0"/>
                      </a:lnTo>
                      <a:close/>
                    </a:path>
                  </a:pathLst>
                </a:custGeom>
                <a:blipFill>
                  <a:blip r:embed="rId16"/>
                  <a:stretch>
                    <a:fillRect/>
                  </a:stretch>
                </a:blipFill>
              </p:spPr>
              <p:txBody>
                <a:bodyPr/>
                <a:lstStyle/>
                <a:p>
                  <a:endParaRPr lang="fr-FR"/>
                </a:p>
              </p:txBody>
            </p:sp>
            <p:sp>
              <p:nvSpPr>
                <p:cNvPr id="22" name="Freeform 22"/>
                <p:cNvSpPr/>
                <p:nvPr/>
              </p:nvSpPr>
              <p:spPr>
                <a:xfrm>
                  <a:off x="12226102" y="5582826"/>
                  <a:ext cx="606057" cy="351190"/>
                </a:xfrm>
                <a:custGeom>
                  <a:avLst/>
                  <a:gdLst/>
                  <a:ahLst/>
                  <a:cxnLst/>
                  <a:rect l="l" t="t" r="r" b="b"/>
                  <a:pathLst>
                    <a:path w="606057" h="351190">
                      <a:moveTo>
                        <a:pt x="0" y="0"/>
                      </a:moveTo>
                      <a:lnTo>
                        <a:pt x="606057" y="0"/>
                      </a:lnTo>
                      <a:lnTo>
                        <a:pt x="606057" y="351190"/>
                      </a:lnTo>
                      <a:lnTo>
                        <a:pt x="0" y="351190"/>
                      </a:lnTo>
                      <a:lnTo>
                        <a:pt x="0" y="0"/>
                      </a:lnTo>
                      <a:close/>
                    </a:path>
                  </a:pathLst>
                </a:custGeom>
                <a:blipFill>
                  <a:blip r:embed="rId17"/>
                  <a:stretch>
                    <a:fillRect t="-18212"/>
                  </a:stretch>
                </a:blipFill>
              </p:spPr>
              <p:txBody>
                <a:bodyPr/>
                <a:lstStyle/>
                <a:p>
                  <a:endParaRPr lang="fr-FR"/>
                </a:p>
              </p:txBody>
            </p:sp>
            <p:sp>
              <p:nvSpPr>
                <p:cNvPr id="23" name="Freeform 23"/>
                <p:cNvSpPr/>
                <p:nvPr/>
              </p:nvSpPr>
              <p:spPr>
                <a:xfrm>
                  <a:off x="13112767" y="5671151"/>
                  <a:ext cx="495966" cy="146310"/>
                </a:xfrm>
                <a:custGeom>
                  <a:avLst/>
                  <a:gdLst/>
                  <a:ahLst/>
                  <a:cxnLst/>
                  <a:rect l="l" t="t" r="r" b="b"/>
                  <a:pathLst>
                    <a:path w="495966" h="146310">
                      <a:moveTo>
                        <a:pt x="0" y="0"/>
                      </a:moveTo>
                      <a:lnTo>
                        <a:pt x="495966" y="0"/>
                      </a:lnTo>
                      <a:lnTo>
                        <a:pt x="495966" y="146310"/>
                      </a:lnTo>
                      <a:lnTo>
                        <a:pt x="0" y="146310"/>
                      </a:lnTo>
                      <a:lnTo>
                        <a:pt x="0" y="0"/>
                      </a:lnTo>
                      <a:close/>
                    </a:path>
                  </a:pathLst>
                </a:custGeom>
                <a:blipFill>
                  <a:blip r:embed="rId18"/>
                  <a:stretch>
                    <a:fillRect/>
                  </a:stretch>
                </a:blipFill>
              </p:spPr>
              <p:txBody>
                <a:bodyPr/>
                <a:lstStyle/>
                <a:p>
                  <a:endParaRPr lang="fr-FR"/>
                </a:p>
              </p:txBody>
            </p:sp>
            <p:sp>
              <p:nvSpPr>
                <p:cNvPr id="24" name="Freeform 24"/>
                <p:cNvSpPr/>
                <p:nvPr/>
              </p:nvSpPr>
              <p:spPr>
                <a:xfrm>
                  <a:off x="12792727" y="5947266"/>
                  <a:ext cx="398943" cy="383703"/>
                </a:xfrm>
                <a:custGeom>
                  <a:avLst/>
                  <a:gdLst/>
                  <a:ahLst/>
                  <a:cxnLst/>
                  <a:rect l="l" t="t" r="r" b="b"/>
                  <a:pathLst>
                    <a:path w="322743" h="322743">
                      <a:moveTo>
                        <a:pt x="0" y="0"/>
                      </a:moveTo>
                      <a:lnTo>
                        <a:pt x="322743" y="0"/>
                      </a:lnTo>
                      <a:lnTo>
                        <a:pt x="322743" y="322743"/>
                      </a:lnTo>
                      <a:lnTo>
                        <a:pt x="0" y="322743"/>
                      </a:lnTo>
                      <a:lnTo>
                        <a:pt x="0" y="0"/>
                      </a:lnTo>
                      <a:close/>
                    </a:path>
                  </a:pathLst>
                </a:custGeom>
                <a:blipFill>
                  <a:blip r:embed="rId8"/>
                  <a:stretch>
                    <a:fillRect/>
                  </a:stretch>
                </a:blipFill>
              </p:spPr>
              <p:txBody>
                <a:bodyPr/>
                <a:lstStyle/>
                <a:p>
                  <a:endParaRPr lang="fr-FR"/>
                </a:p>
              </p:txBody>
            </p:sp>
            <p:sp>
              <p:nvSpPr>
                <p:cNvPr id="60" name="TextBox 60"/>
                <p:cNvSpPr txBox="1"/>
                <p:nvPr/>
              </p:nvSpPr>
              <p:spPr>
                <a:xfrm>
                  <a:off x="12235508" y="4669514"/>
                  <a:ext cx="1350115" cy="408336"/>
                </a:xfrm>
                <a:prstGeom prst="rect">
                  <a:avLst/>
                </a:prstGeom>
              </p:spPr>
              <p:txBody>
                <a:bodyPr lIns="0" tIns="0" rIns="0" bIns="0" rtlCol="0" anchor="t">
                  <a:spAutoFit/>
                </a:bodyPr>
                <a:lstStyle/>
                <a:p>
                  <a:pPr algn="ctr">
                    <a:lnSpc>
                      <a:spcPts val="1643"/>
                    </a:lnSpc>
                  </a:pPr>
                  <a:r>
                    <a:rPr lang="en-US" sz="1173" spc="-11">
                      <a:solidFill>
                        <a:srgbClr val="111B1E"/>
                      </a:solidFill>
                      <a:latin typeface="Roboto Bold"/>
                    </a:rPr>
                    <a:t>INFRASTRUCTURE RÉSEAU</a:t>
                  </a:r>
                </a:p>
              </p:txBody>
            </p:sp>
          </p:grpSp>
        </p:grpSp>
      </p:grpSp>
      <p:sp>
        <p:nvSpPr>
          <p:cNvPr id="7" name="Freeform 7"/>
          <p:cNvSpPr/>
          <p:nvPr/>
        </p:nvSpPr>
        <p:spPr>
          <a:xfrm>
            <a:off x="8637484" y="4070098"/>
            <a:ext cx="2688700" cy="2524181"/>
          </a:xfrm>
          <a:custGeom>
            <a:avLst/>
            <a:gdLst/>
            <a:ahLst/>
            <a:cxnLst/>
            <a:rect l="l" t="t" r="r" b="b"/>
            <a:pathLst>
              <a:path w="2688700" h="2524181">
                <a:moveTo>
                  <a:pt x="0" y="0"/>
                </a:moveTo>
                <a:lnTo>
                  <a:pt x="2688700" y="0"/>
                </a:lnTo>
                <a:lnTo>
                  <a:pt x="2688700" y="2524181"/>
                </a:lnTo>
                <a:lnTo>
                  <a:pt x="0" y="2524181"/>
                </a:lnTo>
                <a:lnTo>
                  <a:pt x="0" y="0"/>
                </a:lnTo>
                <a:close/>
              </a:path>
            </a:pathLst>
          </a:custGeom>
          <a:blipFill>
            <a:blip r:embed="rId19"/>
            <a:stretch>
              <a:fillRect l="-2313" r="-2313" b="-1496"/>
            </a:stretch>
          </a:blipFill>
        </p:spPr>
        <p:txBody>
          <a:bodyPr/>
          <a:lstStyle/>
          <a:p>
            <a:endParaRPr lang="fr-FR"/>
          </a:p>
        </p:txBody>
      </p:sp>
      <p:sp>
        <p:nvSpPr>
          <p:cNvPr id="9" name="Freeform 9"/>
          <p:cNvSpPr/>
          <p:nvPr/>
        </p:nvSpPr>
        <p:spPr>
          <a:xfrm>
            <a:off x="7078840" y="5715931"/>
            <a:ext cx="919473" cy="547087"/>
          </a:xfrm>
          <a:custGeom>
            <a:avLst/>
            <a:gdLst/>
            <a:ahLst/>
            <a:cxnLst/>
            <a:rect l="l" t="t" r="r" b="b"/>
            <a:pathLst>
              <a:path w="919473" h="547087">
                <a:moveTo>
                  <a:pt x="0" y="0"/>
                </a:moveTo>
                <a:lnTo>
                  <a:pt x="919473" y="0"/>
                </a:lnTo>
                <a:lnTo>
                  <a:pt x="919473" y="547086"/>
                </a:lnTo>
                <a:lnTo>
                  <a:pt x="0" y="547086"/>
                </a:lnTo>
                <a:lnTo>
                  <a:pt x="0" y="0"/>
                </a:lnTo>
                <a:close/>
              </a:path>
            </a:pathLst>
          </a:custGeom>
          <a:blipFill>
            <a:blip r:embed="rId20"/>
            <a:stretch>
              <a:fillRect/>
            </a:stretch>
          </a:blipFill>
        </p:spPr>
        <p:txBody>
          <a:bodyPr/>
          <a:lstStyle/>
          <a:p>
            <a:endParaRPr lang="fr-FR"/>
          </a:p>
        </p:txBody>
      </p:sp>
      <p:grpSp>
        <p:nvGrpSpPr>
          <p:cNvPr id="2" name="Groupe 1">
            <a:extLst>
              <a:ext uri="{FF2B5EF4-FFF2-40B4-BE49-F238E27FC236}">
                <a16:creationId xmlns:a16="http://schemas.microsoft.com/office/drawing/2014/main" id="{84D9AFFA-62A9-CFD0-B074-BAF52EC46DDF}"/>
              </a:ext>
            </a:extLst>
          </p:cNvPr>
          <p:cNvGrpSpPr/>
          <p:nvPr/>
        </p:nvGrpSpPr>
        <p:grpSpPr>
          <a:xfrm>
            <a:off x="7464566" y="1143372"/>
            <a:ext cx="3570563" cy="2723143"/>
            <a:chOff x="7464566" y="1143372"/>
            <a:chExt cx="3570563" cy="2723143"/>
          </a:xfrm>
        </p:grpSpPr>
        <p:sp>
          <p:nvSpPr>
            <p:cNvPr id="3" name="AutoShape 3"/>
            <p:cNvSpPr/>
            <p:nvPr/>
          </p:nvSpPr>
          <p:spPr>
            <a:xfrm flipV="1">
              <a:off x="9234395" y="2874568"/>
              <a:ext cx="15452" cy="991947"/>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73" name="Groupe 72">
              <a:extLst>
                <a:ext uri="{FF2B5EF4-FFF2-40B4-BE49-F238E27FC236}">
                  <a16:creationId xmlns:a16="http://schemas.microsoft.com/office/drawing/2014/main" id="{22340846-C7D1-D4FF-9778-1B970B0DD842}"/>
                </a:ext>
              </a:extLst>
            </p:cNvPr>
            <p:cNvGrpSpPr/>
            <p:nvPr/>
          </p:nvGrpSpPr>
          <p:grpSpPr>
            <a:xfrm>
              <a:off x="7464566" y="1143372"/>
              <a:ext cx="3570563" cy="1996533"/>
              <a:chOff x="7191485" y="1143372"/>
              <a:chExt cx="3570563" cy="1996533"/>
            </a:xfrm>
            <a:effectLst>
              <a:outerShdw blurRad="50800" dist="38100" dir="5400000" algn="t" rotWithShape="0">
                <a:prstClr val="black">
                  <a:alpha val="40000"/>
                </a:prstClr>
              </a:outerShdw>
            </a:effectLst>
          </p:grpSpPr>
          <p:sp>
            <p:nvSpPr>
              <p:cNvPr id="36" name="Freeform 36"/>
              <p:cNvSpPr/>
              <p:nvPr/>
            </p:nvSpPr>
            <p:spPr>
              <a:xfrm>
                <a:off x="7191485" y="1143372"/>
                <a:ext cx="3570563" cy="1996533"/>
              </a:xfrm>
              <a:custGeom>
                <a:avLst/>
                <a:gdLst/>
                <a:ahLst/>
                <a:cxnLst/>
                <a:rect l="l" t="t" r="r" b="b"/>
                <a:pathLst>
                  <a:path w="3570563" h="1996533">
                    <a:moveTo>
                      <a:pt x="0" y="0"/>
                    </a:moveTo>
                    <a:lnTo>
                      <a:pt x="3570563" y="0"/>
                    </a:lnTo>
                    <a:lnTo>
                      <a:pt x="3570563" y="1996533"/>
                    </a:lnTo>
                    <a:lnTo>
                      <a:pt x="0" y="1996533"/>
                    </a:lnTo>
                    <a:lnTo>
                      <a:pt x="0" y="0"/>
                    </a:lnTo>
                    <a:close/>
                  </a:path>
                </a:pathLst>
              </a:custGeom>
              <a:blipFill>
                <a:blip r:embed="rId21"/>
                <a:stretch>
                  <a:fillRect/>
                </a:stretch>
              </a:blipFill>
            </p:spPr>
            <p:txBody>
              <a:bodyPr/>
              <a:lstStyle/>
              <a:p>
                <a:endParaRPr lang="fr-FR"/>
              </a:p>
            </p:txBody>
          </p:sp>
          <p:sp>
            <p:nvSpPr>
              <p:cNvPr id="49" name="Freeform 49"/>
              <p:cNvSpPr/>
              <p:nvPr/>
            </p:nvSpPr>
            <p:spPr>
              <a:xfrm>
                <a:off x="9624796" y="1867315"/>
                <a:ext cx="497110" cy="178960"/>
              </a:xfrm>
              <a:custGeom>
                <a:avLst/>
                <a:gdLst/>
                <a:ahLst/>
                <a:cxnLst/>
                <a:rect l="l" t="t" r="r" b="b"/>
                <a:pathLst>
                  <a:path w="497110" h="178960">
                    <a:moveTo>
                      <a:pt x="0" y="0"/>
                    </a:moveTo>
                    <a:lnTo>
                      <a:pt x="497110" y="0"/>
                    </a:lnTo>
                    <a:lnTo>
                      <a:pt x="497110" y="178960"/>
                    </a:lnTo>
                    <a:lnTo>
                      <a:pt x="0" y="178960"/>
                    </a:lnTo>
                    <a:lnTo>
                      <a:pt x="0" y="0"/>
                    </a:lnTo>
                    <a:close/>
                  </a:path>
                </a:pathLst>
              </a:custGeom>
              <a:blipFill>
                <a:blip r:embed="rId11"/>
                <a:stretch>
                  <a:fillRect/>
                </a:stretch>
              </a:blipFill>
            </p:spPr>
            <p:txBody>
              <a:bodyPr/>
              <a:lstStyle/>
              <a:p>
                <a:endParaRPr lang="fr-FR"/>
              </a:p>
            </p:txBody>
          </p:sp>
          <p:sp>
            <p:nvSpPr>
              <p:cNvPr id="55" name="Freeform 55"/>
              <p:cNvSpPr/>
              <p:nvPr/>
            </p:nvSpPr>
            <p:spPr>
              <a:xfrm>
                <a:off x="9689827" y="2338383"/>
                <a:ext cx="296711" cy="302766"/>
              </a:xfrm>
              <a:custGeom>
                <a:avLst/>
                <a:gdLst/>
                <a:ahLst/>
                <a:cxnLst/>
                <a:rect l="l" t="t" r="r" b="b"/>
                <a:pathLst>
                  <a:path w="296711" h="302766">
                    <a:moveTo>
                      <a:pt x="0" y="0"/>
                    </a:moveTo>
                    <a:lnTo>
                      <a:pt x="296711" y="0"/>
                    </a:lnTo>
                    <a:lnTo>
                      <a:pt x="296711" y="302766"/>
                    </a:lnTo>
                    <a:lnTo>
                      <a:pt x="0" y="302766"/>
                    </a:lnTo>
                    <a:lnTo>
                      <a:pt x="0" y="0"/>
                    </a:lnTo>
                    <a:close/>
                  </a:path>
                </a:pathLst>
              </a:custGeom>
              <a:blipFill>
                <a:blip r:embed="rId22"/>
                <a:stretch>
                  <a:fillRect/>
                </a:stretch>
              </a:blipFill>
            </p:spPr>
            <p:txBody>
              <a:bodyPr/>
              <a:lstStyle/>
              <a:p>
                <a:endParaRPr lang="fr-FR"/>
              </a:p>
            </p:txBody>
          </p:sp>
        </p:grpSp>
      </p:grpSp>
      <p:sp>
        <p:nvSpPr>
          <p:cNvPr id="65" name="TextBox 65"/>
          <p:cNvSpPr txBox="1"/>
          <p:nvPr/>
        </p:nvSpPr>
        <p:spPr>
          <a:xfrm>
            <a:off x="8082933" y="1373057"/>
            <a:ext cx="3661512" cy="211805"/>
          </a:xfrm>
          <a:prstGeom prst="rect">
            <a:avLst/>
          </a:prstGeom>
        </p:spPr>
        <p:txBody>
          <a:bodyPr lIns="0" tIns="0" rIns="0" bIns="0" rtlCol="0" anchor="t">
            <a:spAutoFit/>
          </a:bodyPr>
          <a:lstStyle/>
          <a:p>
            <a:pPr algn="ctr">
              <a:lnSpc>
                <a:spcPts val="1608"/>
              </a:lnSpc>
              <a:spcBef>
                <a:spcPct val="0"/>
              </a:spcBef>
            </a:pPr>
            <a:r>
              <a:rPr lang="en-US" sz="1148" spc="-11">
                <a:solidFill>
                  <a:srgbClr val="111B1E"/>
                </a:solidFill>
                <a:latin typeface="Roboto Bold"/>
              </a:rPr>
              <a:t>INTERPHONIE</a:t>
            </a:r>
          </a:p>
        </p:txBody>
      </p:sp>
      <p:sp>
        <p:nvSpPr>
          <p:cNvPr id="66" name="TextBox 66"/>
          <p:cNvSpPr txBox="1"/>
          <p:nvPr/>
        </p:nvSpPr>
        <p:spPr>
          <a:xfrm>
            <a:off x="623119" y="496179"/>
            <a:ext cx="6565779" cy="629921"/>
          </a:xfrm>
          <a:prstGeom prst="rect">
            <a:avLst/>
          </a:prstGeom>
        </p:spPr>
        <p:txBody>
          <a:bodyPr wrap="square" lIns="0" tIns="0" rIns="0" bIns="0" rtlCol="0" anchor="t">
            <a:spAutoFit/>
          </a:bodyPr>
          <a:lstStyle/>
          <a:p>
            <a:pPr>
              <a:lnSpc>
                <a:spcPts val="5179"/>
              </a:lnSpc>
            </a:pPr>
            <a:r>
              <a:rPr lang="en-US" sz="3500" spc="-36">
                <a:solidFill>
                  <a:srgbClr val="FFFFFF"/>
                </a:solidFill>
                <a:latin typeface="Roboto Bold"/>
              </a:rPr>
              <a:t>NOTRE ÉCOSYSTÈME</a:t>
            </a:r>
            <a:endParaRPr lang="en-US" sz="3500" spc="-36">
              <a:solidFill>
                <a:srgbClr val="FFFFFF"/>
              </a:solidFill>
              <a:latin typeface="Roboto Bold"/>
              <a:ea typeface="Roboto Bold"/>
              <a:cs typeface="Roboto Bold"/>
            </a:endParaRPr>
          </a:p>
        </p:txBody>
      </p:sp>
      <p:pic>
        <p:nvPicPr>
          <p:cNvPr id="34" name="Picture 33">
            <a:extLst>
              <a:ext uri="{FF2B5EF4-FFF2-40B4-BE49-F238E27FC236}">
                <a16:creationId xmlns:a16="http://schemas.microsoft.com/office/drawing/2014/main" id="{D6EAACF9-162A-76E7-F697-22117DBC9968}"/>
              </a:ext>
            </a:extLst>
          </p:cNvPr>
          <p:cNvPicPr>
            <a:picLocks noChangeAspect="1"/>
          </p:cNvPicPr>
          <p:nvPr/>
        </p:nvPicPr>
        <p:blipFill rotWithShape="1">
          <a:blip r:embed="rId23"/>
          <a:srcRect l="1411" t="-6641" r="-1982" b="6016"/>
          <a:stretch/>
        </p:blipFill>
        <p:spPr>
          <a:xfrm>
            <a:off x="7060454" y="8079438"/>
            <a:ext cx="2688138" cy="2459541"/>
          </a:xfrm>
          <a:prstGeom prst="rect">
            <a:avLst/>
          </a:prstGeom>
        </p:spPr>
      </p:pic>
      <p:grpSp>
        <p:nvGrpSpPr>
          <p:cNvPr id="57" name="Groupe 56">
            <a:extLst>
              <a:ext uri="{FF2B5EF4-FFF2-40B4-BE49-F238E27FC236}">
                <a16:creationId xmlns:a16="http://schemas.microsoft.com/office/drawing/2014/main" id="{5466EEEF-29A2-F6DF-6619-3DC832324A05}"/>
              </a:ext>
            </a:extLst>
          </p:cNvPr>
          <p:cNvGrpSpPr/>
          <p:nvPr/>
        </p:nvGrpSpPr>
        <p:grpSpPr>
          <a:xfrm>
            <a:off x="2474202" y="1556784"/>
            <a:ext cx="4569276" cy="2573004"/>
            <a:chOff x="2588779" y="1723633"/>
            <a:chExt cx="4391031" cy="2573004"/>
          </a:xfrm>
        </p:grpSpPr>
        <p:sp>
          <p:nvSpPr>
            <p:cNvPr id="40" name="AutoShape 40"/>
            <p:cNvSpPr/>
            <p:nvPr/>
          </p:nvSpPr>
          <p:spPr>
            <a:xfrm>
              <a:off x="5684466" y="3509541"/>
              <a:ext cx="1295344" cy="787096"/>
            </a:xfrm>
            <a:prstGeom prst="line">
              <a:avLst/>
            </a:prstGeom>
            <a:ln w="238125" cap="rnd">
              <a:solidFill>
                <a:srgbClr val="FFFFFF"/>
              </a:solidFill>
              <a:prstDash val="solid"/>
              <a:headEnd type="none" w="sm" len="sm"/>
              <a:tailEnd type="none" w="sm" len="sm"/>
            </a:ln>
          </p:spPr>
          <p:txBody>
            <a:bodyPr/>
            <a:lstStyle/>
            <a:p>
              <a:endParaRPr lang="fr-FR"/>
            </a:p>
          </p:txBody>
        </p:sp>
        <p:sp>
          <p:nvSpPr>
            <p:cNvPr id="16" name="Freeform 16"/>
            <p:cNvSpPr/>
            <p:nvPr/>
          </p:nvSpPr>
          <p:spPr>
            <a:xfrm>
              <a:off x="2588779" y="1723633"/>
              <a:ext cx="3588566" cy="2152110"/>
            </a:xfrm>
            <a:custGeom>
              <a:avLst/>
              <a:gdLst/>
              <a:ahLst/>
              <a:cxnLst/>
              <a:rect l="l" t="t" r="r" b="b"/>
              <a:pathLst>
                <a:path w="3588566" h="2152110">
                  <a:moveTo>
                    <a:pt x="0" y="0"/>
                  </a:moveTo>
                  <a:lnTo>
                    <a:pt x="3588566" y="0"/>
                  </a:lnTo>
                  <a:lnTo>
                    <a:pt x="3588566" y="2152109"/>
                  </a:lnTo>
                  <a:lnTo>
                    <a:pt x="0" y="2152109"/>
                  </a:lnTo>
                  <a:lnTo>
                    <a:pt x="0" y="0"/>
                  </a:lnTo>
                  <a:close/>
                </a:path>
              </a:pathLst>
            </a:custGeom>
            <a:blipFill>
              <a:blip r:embed="rId24"/>
              <a:stretch>
                <a:fillRect/>
              </a:stretch>
            </a:blipFill>
          </p:spPr>
          <p:txBody>
            <a:bodyPr/>
            <a:lstStyle/>
            <a:p>
              <a:endParaRPr lang="fr-FR"/>
            </a:p>
          </p:txBody>
        </p:sp>
        <p:sp>
          <p:nvSpPr>
            <p:cNvPr id="17" name="Freeform 17"/>
            <p:cNvSpPr/>
            <p:nvPr/>
          </p:nvSpPr>
          <p:spPr>
            <a:xfrm>
              <a:off x="2921324" y="2641248"/>
              <a:ext cx="398897" cy="143603"/>
            </a:xfrm>
            <a:custGeom>
              <a:avLst/>
              <a:gdLst/>
              <a:ahLst/>
              <a:cxnLst/>
              <a:rect l="l" t="t" r="r" b="b"/>
              <a:pathLst>
                <a:path w="398897" h="143603">
                  <a:moveTo>
                    <a:pt x="0" y="0"/>
                  </a:moveTo>
                  <a:lnTo>
                    <a:pt x="398897" y="0"/>
                  </a:lnTo>
                  <a:lnTo>
                    <a:pt x="398897" y="143603"/>
                  </a:lnTo>
                  <a:lnTo>
                    <a:pt x="0" y="143603"/>
                  </a:lnTo>
                  <a:lnTo>
                    <a:pt x="0" y="0"/>
                  </a:lnTo>
                  <a:close/>
                </a:path>
              </a:pathLst>
            </a:custGeom>
            <a:blipFill>
              <a:blip r:embed="rId11"/>
              <a:stretch>
                <a:fillRect/>
              </a:stretch>
            </a:blipFill>
          </p:spPr>
          <p:txBody>
            <a:bodyPr/>
            <a:lstStyle/>
            <a:p>
              <a:endParaRPr lang="fr-FR"/>
            </a:p>
          </p:txBody>
        </p:sp>
        <p:sp>
          <p:nvSpPr>
            <p:cNvPr id="18" name="Freeform 18"/>
            <p:cNvSpPr/>
            <p:nvPr/>
          </p:nvSpPr>
          <p:spPr>
            <a:xfrm>
              <a:off x="3499831" y="2572531"/>
              <a:ext cx="794067" cy="301801"/>
            </a:xfrm>
            <a:custGeom>
              <a:avLst/>
              <a:gdLst/>
              <a:ahLst/>
              <a:cxnLst/>
              <a:rect l="l" t="t" r="r" b="b"/>
              <a:pathLst>
                <a:path w="794067" h="301801">
                  <a:moveTo>
                    <a:pt x="0" y="0"/>
                  </a:moveTo>
                  <a:lnTo>
                    <a:pt x="794068" y="0"/>
                  </a:lnTo>
                  <a:lnTo>
                    <a:pt x="794068" y="301801"/>
                  </a:lnTo>
                  <a:lnTo>
                    <a:pt x="0" y="301801"/>
                  </a:lnTo>
                  <a:lnTo>
                    <a:pt x="0" y="0"/>
                  </a:lnTo>
                  <a:close/>
                </a:path>
              </a:pathLst>
            </a:custGeom>
            <a:blipFill>
              <a:blip r:embed="rId4"/>
              <a:stretch>
                <a:fillRect t="-46239" b="-28728"/>
              </a:stretch>
            </a:blipFill>
          </p:spPr>
          <p:txBody>
            <a:bodyPr/>
            <a:lstStyle/>
            <a:p>
              <a:endParaRPr lang="fr-FR"/>
            </a:p>
          </p:txBody>
        </p:sp>
        <p:sp>
          <p:nvSpPr>
            <p:cNvPr id="54" name="Freeform 54"/>
            <p:cNvSpPr/>
            <p:nvPr/>
          </p:nvSpPr>
          <p:spPr>
            <a:xfrm>
              <a:off x="2823595" y="3117106"/>
              <a:ext cx="970459" cy="223206"/>
            </a:xfrm>
            <a:custGeom>
              <a:avLst/>
              <a:gdLst/>
              <a:ahLst/>
              <a:cxnLst/>
              <a:rect l="l" t="t" r="r" b="b"/>
              <a:pathLst>
                <a:path w="970459" h="223206">
                  <a:moveTo>
                    <a:pt x="0" y="0"/>
                  </a:moveTo>
                  <a:lnTo>
                    <a:pt x="970459" y="0"/>
                  </a:lnTo>
                  <a:lnTo>
                    <a:pt x="970459" y="223206"/>
                  </a:lnTo>
                  <a:lnTo>
                    <a:pt x="0" y="223206"/>
                  </a:lnTo>
                  <a:lnTo>
                    <a:pt x="0" y="0"/>
                  </a:lnTo>
                  <a:close/>
                </a:path>
              </a:pathLst>
            </a:custGeom>
            <a:blipFill>
              <a:blip r:embed="rId25"/>
              <a:stretch>
                <a:fillRect/>
              </a:stretch>
            </a:blipFill>
          </p:spPr>
          <p:txBody>
            <a:bodyPr/>
            <a:lstStyle/>
            <a:p>
              <a:endParaRPr lang="fr-FR"/>
            </a:p>
          </p:txBody>
        </p:sp>
        <p:sp>
          <p:nvSpPr>
            <p:cNvPr id="59" name="TextBox 59"/>
            <p:cNvSpPr txBox="1"/>
            <p:nvPr/>
          </p:nvSpPr>
          <p:spPr>
            <a:xfrm>
              <a:off x="2820985" y="1949501"/>
              <a:ext cx="1353427" cy="199592"/>
            </a:xfrm>
            <a:prstGeom prst="rect">
              <a:avLst/>
            </a:prstGeom>
          </p:spPr>
          <p:txBody>
            <a:bodyPr lIns="0" tIns="0" rIns="0" bIns="0" rtlCol="0" anchor="t">
              <a:spAutoFit/>
            </a:bodyPr>
            <a:lstStyle/>
            <a:p>
              <a:pPr algn="ctr">
                <a:lnSpc>
                  <a:spcPts val="1598"/>
                </a:lnSpc>
              </a:pPr>
              <a:r>
                <a:rPr lang="en-US" sz="1142" spc="-11">
                  <a:solidFill>
                    <a:srgbClr val="111B1E"/>
                  </a:solidFill>
                  <a:latin typeface="Roboto Bold"/>
                </a:rPr>
                <a:t>VIDÉOPROTECTION</a:t>
              </a:r>
            </a:p>
          </p:txBody>
        </p:sp>
      </p:grpSp>
      <p:sp>
        <p:nvSpPr>
          <p:cNvPr id="38" name="ZoneTexte 37">
            <a:extLst>
              <a:ext uri="{FF2B5EF4-FFF2-40B4-BE49-F238E27FC236}">
                <a16:creationId xmlns:a16="http://schemas.microsoft.com/office/drawing/2014/main" id="{B0D74747-5292-99B1-EAA2-83F71AD7C72D}"/>
              </a:ext>
            </a:extLst>
          </p:cNvPr>
          <p:cNvSpPr txBox="1"/>
          <p:nvPr/>
        </p:nvSpPr>
        <p:spPr>
          <a:xfrm>
            <a:off x="1072896" y="1475232"/>
            <a:ext cx="184731" cy="369332"/>
          </a:xfrm>
          <a:prstGeom prst="rect">
            <a:avLst/>
          </a:prstGeom>
          <a:noFill/>
        </p:spPr>
        <p:txBody>
          <a:bodyPr wrap="none" rtlCol="0">
            <a:spAutoFit/>
          </a:bodyPr>
          <a:lstStyle/>
          <a:p>
            <a:endParaRPr lang="fr-FR"/>
          </a:p>
        </p:txBody>
      </p:sp>
      <p:sp>
        <p:nvSpPr>
          <p:cNvPr id="52" name="ZoneTexte 51">
            <a:extLst>
              <a:ext uri="{FF2B5EF4-FFF2-40B4-BE49-F238E27FC236}">
                <a16:creationId xmlns:a16="http://schemas.microsoft.com/office/drawing/2014/main" id="{A87DFEDB-6DE7-3DB2-7691-0BCFE30482F9}"/>
              </a:ext>
            </a:extLst>
          </p:cNvPr>
          <p:cNvSpPr txBox="1"/>
          <p:nvPr/>
        </p:nvSpPr>
        <p:spPr>
          <a:xfrm>
            <a:off x="16556736" y="7376160"/>
            <a:ext cx="184731" cy="369332"/>
          </a:xfrm>
          <a:prstGeom prst="rect">
            <a:avLst/>
          </a:prstGeom>
          <a:noFill/>
        </p:spPr>
        <p:txBody>
          <a:bodyPr wrap="none" rtlCol="0">
            <a:spAutoFit/>
          </a:bodyPr>
          <a:lstStyle/>
          <a:p>
            <a:endParaRPr lang="fr-FR"/>
          </a:p>
        </p:txBody>
      </p:sp>
      <p:grpSp>
        <p:nvGrpSpPr>
          <p:cNvPr id="86" name="Groupe 85">
            <a:extLst>
              <a:ext uri="{FF2B5EF4-FFF2-40B4-BE49-F238E27FC236}">
                <a16:creationId xmlns:a16="http://schemas.microsoft.com/office/drawing/2014/main" id="{A2876149-E34B-E3B8-6165-CCBEEE8FBD73}"/>
              </a:ext>
            </a:extLst>
          </p:cNvPr>
          <p:cNvGrpSpPr/>
          <p:nvPr/>
        </p:nvGrpSpPr>
        <p:grpSpPr>
          <a:xfrm>
            <a:off x="7467564" y="6748763"/>
            <a:ext cx="3564567" cy="3007082"/>
            <a:chOff x="7467564" y="6748763"/>
            <a:chExt cx="3564567" cy="3007082"/>
          </a:xfrm>
        </p:grpSpPr>
        <p:sp>
          <p:nvSpPr>
            <p:cNvPr id="30" name="AutoShape 30"/>
            <p:cNvSpPr/>
            <p:nvPr/>
          </p:nvSpPr>
          <p:spPr>
            <a:xfrm flipV="1">
              <a:off x="9225797" y="6748763"/>
              <a:ext cx="0" cy="1618042"/>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80" name="Groupe 79">
              <a:extLst>
                <a:ext uri="{FF2B5EF4-FFF2-40B4-BE49-F238E27FC236}">
                  <a16:creationId xmlns:a16="http://schemas.microsoft.com/office/drawing/2014/main" id="{9E0EBB5D-21FE-4785-BD85-86824C5D4485}"/>
                </a:ext>
              </a:extLst>
            </p:cNvPr>
            <p:cNvGrpSpPr/>
            <p:nvPr/>
          </p:nvGrpSpPr>
          <p:grpSpPr>
            <a:xfrm>
              <a:off x="7467564" y="7698908"/>
              <a:ext cx="3564567" cy="2056937"/>
              <a:chOff x="7394242" y="7698908"/>
              <a:chExt cx="3564567" cy="2056937"/>
            </a:xfrm>
            <a:effectLst>
              <a:outerShdw blurRad="50800" dist="38100" dir="16200000" rotWithShape="0">
                <a:prstClr val="black">
                  <a:alpha val="40000"/>
                </a:prstClr>
              </a:outerShdw>
            </a:effectLst>
          </p:grpSpPr>
          <p:sp>
            <p:nvSpPr>
              <p:cNvPr id="29" name="Freeform 29"/>
              <p:cNvSpPr/>
              <p:nvPr/>
            </p:nvSpPr>
            <p:spPr>
              <a:xfrm>
                <a:off x="7394242" y="7698908"/>
                <a:ext cx="3564567" cy="2056937"/>
              </a:xfrm>
              <a:custGeom>
                <a:avLst/>
                <a:gdLst/>
                <a:ahLst/>
                <a:cxnLst/>
                <a:rect l="l" t="t" r="r" b="b"/>
                <a:pathLst>
                  <a:path w="3335967" h="1810753">
                    <a:moveTo>
                      <a:pt x="0" y="0"/>
                    </a:moveTo>
                    <a:lnTo>
                      <a:pt x="3335966" y="0"/>
                    </a:lnTo>
                    <a:lnTo>
                      <a:pt x="3335966" y="1810753"/>
                    </a:lnTo>
                    <a:lnTo>
                      <a:pt x="0" y="1810753"/>
                    </a:lnTo>
                    <a:lnTo>
                      <a:pt x="0" y="0"/>
                    </a:lnTo>
                    <a:close/>
                  </a:path>
                </a:pathLst>
              </a:custGeom>
              <a:blipFill>
                <a:blip r:embed="rId26"/>
                <a:stretch>
                  <a:fillRect t="-556" b="-556"/>
                </a:stretch>
              </a:blipFill>
            </p:spPr>
            <p:txBody>
              <a:bodyPr/>
              <a:lstStyle/>
              <a:p>
                <a:endParaRPr lang="fr-FR"/>
              </a:p>
            </p:txBody>
          </p:sp>
          <p:sp>
            <p:nvSpPr>
              <p:cNvPr id="31" name="Freeform 31"/>
              <p:cNvSpPr/>
              <p:nvPr/>
            </p:nvSpPr>
            <p:spPr>
              <a:xfrm>
                <a:off x="8130825" y="8533633"/>
                <a:ext cx="398897" cy="143603"/>
              </a:xfrm>
              <a:custGeom>
                <a:avLst/>
                <a:gdLst/>
                <a:ahLst/>
                <a:cxnLst/>
                <a:rect l="l" t="t" r="r" b="b"/>
                <a:pathLst>
                  <a:path w="398897" h="143603">
                    <a:moveTo>
                      <a:pt x="0" y="0"/>
                    </a:moveTo>
                    <a:lnTo>
                      <a:pt x="398896" y="0"/>
                    </a:lnTo>
                    <a:lnTo>
                      <a:pt x="398896" y="143603"/>
                    </a:lnTo>
                    <a:lnTo>
                      <a:pt x="0" y="143603"/>
                    </a:lnTo>
                    <a:lnTo>
                      <a:pt x="0" y="0"/>
                    </a:lnTo>
                    <a:close/>
                  </a:path>
                </a:pathLst>
              </a:custGeom>
              <a:blipFill>
                <a:blip r:embed="rId11"/>
                <a:stretch>
                  <a:fillRect/>
                </a:stretch>
              </a:blipFill>
            </p:spPr>
            <p:txBody>
              <a:bodyPr/>
              <a:lstStyle/>
              <a:p>
                <a:endParaRPr lang="fr-FR"/>
              </a:p>
            </p:txBody>
          </p:sp>
          <p:sp>
            <p:nvSpPr>
              <p:cNvPr id="32" name="Freeform 32"/>
              <p:cNvSpPr/>
              <p:nvPr/>
            </p:nvSpPr>
            <p:spPr>
              <a:xfrm>
                <a:off x="7593269" y="8905836"/>
                <a:ext cx="792081" cy="301046"/>
              </a:xfrm>
              <a:custGeom>
                <a:avLst/>
                <a:gdLst/>
                <a:ahLst/>
                <a:cxnLst/>
                <a:rect l="l" t="t" r="r" b="b"/>
                <a:pathLst>
                  <a:path w="792081" h="301046">
                    <a:moveTo>
                      <a:pt x="0" y="0"/>
                    </a:moveTo>
                    <a:lnTo>
                      <a:pt x="792082" y="0"/>
                    </a:lnTo>
                    <a:lnTo>
                      <a:pt x="792082" y="301046"/>
                    </a:lnTo>
                    <a:lnTo>
                      <a:pt x="0" y="301046"/>
                    </a:lnTo>
                    <a:lnTo>
                      <a:pt x="0" y="0"/>
                    </a:lnTo>
                    <a:close/>
                  </a:path>
                </a:pathLst>
              </a:custGeom>
              <a:blipFill>
                <a:blip r:embed="rId4"/>
                <a:stretch>
                  <a:fillRect t="-46239" b="-28728"/>
                </a:stretch>
              </a:blipFill>
            </p:spPr>
            <p:txBody>
              <a:bodyPr/>
              <a:lstStyle/>
              <a:p>
                <a:endParaRPr lang="fr-FR"/>
              </a:p>
            </p:txBody>
          </p:sp>
          <p:sp>
            <p:nvSpPr>
              <p:cNvPr id="62" name="TextBox 62"/>
              <p:cNvSpPr txBox="1"/>
              <p:nvPr/>
            </p:nvSpPr>
            <p:spPr>
              <a:xfrm>
                <a:off x="7618913" y="8051543"/>
                <a:ext cx="1401224" cy="217708"/>
              </a:xfrm>
              <a:prstGeom prst="rect">
                <a:avLst/>
              </a:prstGeom>
            </p:spPr>
            <p:txBody>
              <a:bodyPr lIns="0" tIns="0" rIns="0" bIns="0" rtlCol="0" anchor="t">
                <a:spAutoFit/>
              </a:bodyPr>
              <a:lstStyle/>
              <a:p>
                <a:pPr algn="ctr">
                  <a:lnSpc>
                    <a:spcPts val="1650"/>
                  </a:lnSpc>
                </a:pPr>
                <a:r>
                  <a:rPr lang="en-US" sz="1178" spc="-11">
                    <a:solidFill>
                      <a:srgbClr val="111B1E"/>
                    </a:solidFill>
                    <a:latin typeface="Roboto Bold"/>
                  </a:rPr>
                  <a:t>CONTRÔLE D’ACCÈS</a:t>
                </a:r>
              </a:p>
            </p:txBody>
          </p:sp>
        </p:grpSp>
      </p:grpSp>
      <p:pic>
        <p:nvPicPr>
          <p:cNvPr id="53" name="Picture 33">
            <a:extLst>
              <a:ext uri="{FF2B5EF4-FFF2-40B4-BE49-F238E27FC236}">
                <a16:creationId xmlns:a16="http://schemas.microsoft.com/office/drawing/2014/main" id="{A2B6B21A-08FA-CAA3-9A47-F4756E440C2C}"/>
              </a:ext>
            </a:extLst>
          </p:cNvPr>
          <p:cNvPicPr>
            <a:picLocks noChangeAspect="1"/>
          </p:cNvPicPr>
          <p:nvPr/>
        </p:nvPicPr>
        <p:blipFill>
          <a:blip r:embed="rId23"/>
          <a:stretch>
            <a:fillRect/>
          </a:stretch>
        </p:blipFill>
        <p:spPr>
          <a:xfrm>
            <a:off x="7548097" y="7857384"/>
            <a:ext cx="2672862" cy="2444262"/>
          </a:xfrm>
          <a:prstGeom prst="rect">
            <a:avLst/>
          </a:prstGeom>
        </p:spPr>
      </p:pic>
      <p:grpSp>
        <p:nvGrpSpPr>
          <p:cNvPr id="68" name="Groupe 67">
            <a:extLst>
              <a:ext uri="{FF2B5EF4-FFF2-40B4-BE49-F238E27FC236}">
                <a16:creationId xmlns:a16="http://schemas.microsoft.com/office/drawing/2014/main" id="{771C50BA-1E6C-9DC5-4B4B-F1C9D07A2094}"/>
              </a:ext>
            </a:extLst>
          </p:cNvPr>
          <p:cNvGrpSpPr/>
          <p:nvPr/>
        </p:nvGrpSpPr>
        <p:grpSpPr>
          <a:xfrm>
            <a:off x="2408789" y="4505061"/>
            <a:ext cx="4223853" cy="2017783"/>
            <a:chOff x="2408789" y="4505061"/>
            <a:chExt cx="4223853" cy="2017783"/>
          </a:xfrm>
        </p:grpSpPr>
        <p:grpSp>
          <p:nvGrpSpPr>
            <p:cNvPr id="33" name="Groupe 32">
              <a:extLst>
                <a:ext uri="{FF2B5EF4-FFF2-40B4-BE49-F238E27FC236}">
                  <a16:creationId xmlns:a16="http://schemas.microsoft.com/office/drawing/2014/main" id="{353E2DB8-10A8-3C3E-150D-5B42121BC81A}"/>
                </a:ext>
              </a:extLst>
            </p:cNvPr>
            <p:cNvGrpSpPr/>
            <p:nvPr/>
          </p:nvGrpSpPr>
          <p:grpSpPr>
            <a:xfrm>
              <a:off x="2408789" y="4505061"/>
              <a:ext cx="4223853" cy="2017783"/>
              <a:chOff x="2482903" y="4315676"/>
              <a:chExt cx="4223853" cy="2017783"/>
            </a:xfrm>
          </p:grpSpPr>
          <p:grpSp>
            <p:nvGrpSpPr>
              <p:cNvPr id="79" name="Groupe 78">
                <a:extLst>
                  <a:ext uri="{FF2B5EF4-FFF2-40B4-BE49-F238E27FC236}">
                    <a16:creationId xmlns:a16="http://schemas.microsoft.com/office/drawing/2014/main" id="{50C245CF-6364-A320-6376-673FA382ED54}"/>
                  </a:ext>
                </a:extLst>
              </p:cNvPr>
              <p:cNvGrpSpPr/>
              <p:nvPr/>
            </p:nvGrpSpPr>
            <p:grpSpPr>
              <a:xfrm>
                <a:off x="2482903" y="4315676"/>
                <a:ext cx="4223853" cy="2017783"/>
                <a:chOff x="2482903" y="4315676"/>
                <a:chExt cx="4223853" cy="2017783"/>
              </a:xfrm>
            </p:grpSpPr>
            <p:sp>
              <p:nvSpPr>
                <p:cNvPr id="39" name="AutoShape 39"/>
                <p:cNvSpPr/>
                <p:nvPr/>
              </p:nvSpPr>
              <p:spPr>
                <a:xfrm>
                  <a:off x="5088714" y="5348983"/>
                  <a:ext cx="1618042" cy="0"/>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69" name="Groupe 68">
                  <a:extLst>
                    <a:ext uri="{FF2B5EF4-FFF2-40B4-BE49-F238E27FC236}">
                      <a16:creationId xmlns:a16="http://schemas.microsoft.com/office/drawing/2014/main" id="{366D2034-F36B-7713-1B4E-61AE351B56ED}"/>
                    </a:ext>
                  </a:extLst>
                </p:cNvPr>
                <p:cNvGrpSpPr/>
                <p:nvPr/>
              </p:nvGrpSpPr>
              <p:grpSpPr>
                <a:xfrm>
                  <a:off x="2482903" y="4315676"/>
                  <a:ext cx="3570563" cy="2017783"/>
                  <a:chOff x="2584081" y="4444754"/>
                  <a:chExt cx="3570563" cy="2017783"/>
                </a:xfrm>
                <a:effectLst>
                  <a:outerShdw blurRad="50800" dist="38100" algn="l" rotWithShape="0">
                    <a:prstClr val="black">
                      <a:alpha val="40000"/>
                    </a:prstClr>
                  </a:outerShdw>
                </a:effectLst>
              </p:grpSpPr>
              <p:sp>
                <p:nvSpPr>
                  <p:cNvPr id="37" name="Freeform 37"/>
                  <p:cNvSpPr/>
                  <p:nvPr/>
                </p:nvSpPr>
                <p:spPr>
                  <a:xfrm>
                    <a:off x="2584081" y="4444754"/>
                    <a:ext cx="3570563" cy="2017783"/>
                  </a:xfrm>
                  <a:custGeom>
                    <a:avLst/>
                    <a:gdLst/>
                    <a:ahLst/>
                    <a:cxnLst/>
                    <a:rect l="l" t="t" r="r" b="b"/>
                    <a:pathLst>
                      <a:path w="3570563" h="2017783">
                        <a:moveTo>
                          <a:pt x="0" y="0"/>
                        </a:moveTo>
                        <a:lnTo>
                          <a:pt x="3570563" y="0"/>
                        </a:lnTo>
                        <a:lnTo>
                          <a:pt x="3570563" y="2017784"/>
                        </a:lnTo>
                        <a:lnTo>
                          <a:pt x="0" y="2017784"/>
                        </a:lnTo>
                        <a:lnTo>
                          <a:pt x="0" y="0"/>
                        </a:lnTo>
                        <a:close/>
                      </a:path>
                    </a:pathLst>
                  </a:custGeom>
                  <a:blipFill>
                    <a:blip r:embed="rId27"/>
                    <a:stretch>
                      <a:fillRect/>
                    </a:stretch>
                  </a:blipFill>
                </p:spPr>
                <p:txBody>
                  <a:bodyPr/>
                  <a:lstStyle/>
                  <a:p>
                    <a:endParaRPr lang="fr-FR"/>
                  </a:p>
                </p:txBody>
              </p:sp>
              <p:sp>
                <p:nvSpPr>
                  <p:cNvPr id="45" name="Freeform 45"/>
                  <p:cNvSpPr/>
                  <p:nvPr/>
                </p:nvSpPr>
                <p:spPr>
                  <a:xfrm>
                    <a:off x="4686732" y="5135641"/>
                    <a:ext cx="330143" cy="107836"/>
                  </a:xfrm>
                  <a:custGeom>
                    <a:avLst/>
                    <a:gdLst/>
                    <a:ahLst/>
                    <a:cxnLst/>
                    <a:rect l="l" t="t" r="r" b="b"/>
                    <a:pathLst>
                      <a:path w="330143" h="107836">
                        <a:moveTo>
                          <a:pt x="0" y="0"/>
                        </a:moveTo>
                        <a:lnTo>
                          <a:pt x="330142" y="0"/>
                        </a:lnTo>
                        <a:lnTo>
                          <a:pt x="330142" y="107836"/>
                        </a:lnTo>
                        <a:lnTo>
                          <a:pt x="0" y="107836"/>
                        </a:lnTo>
                        <a:lnTo>
                          <a:pt x="0" y="0"/>
                        </a:lnTo>
                        <a:close/>
                      </a:path>
                    </a:pathLst>
                  </a:custGeom>
                  <a:blipFill>
                    <a:blip r:embed="rId28"/>
                    <a:stretch>
                      <a:fillRect/>
                    </a:stretch>
                  </a:blipFill>
                </p:spPr>
                <p:txBody>
                  <a:bodyPr/>
                  <a:lstStyle/>
                  <a:p>
                    <a:endParaRPr lang="fr-FR"/>
                  </a:p>
                </p:txBody>
              </p:sp>
              <p:sp>
                <p:nvSpPr>
                  <p:cNvPr id="46" name="Freeform 46"/>
                  <p:cNvSpPr/>
                  <p:nvPr/>
                </p:nvSpPr>
                <p:spPr>
                  <a:xfrm>
                    <a:off x="4603372" y="5537727"/>
                    <a:ext cx="524940" cy="184990"/>
                  </a:xfrm>
                  <a:custGeom>
                    <a:avLst/>
                    <a:gdLst/>
                    <a:ahLst/>
                    <a:cxnLst/>
                    <a:rect l="l" t="t" r="r" b="b"/>
                    <a:pathLst>
                      <a:path w="524940" h="184990">
                        <a:moveTo>
                          <a:pt x="0" y="0"/>
                        </a:moveTo>
                        <a:lnTo>
                          <a:pt x="524940" y="0"/>
                        </a:lnTo>
                        <a:lnTo>
                          <a:pt x="524940" y="184990"/>
                        </a:lnTo>
                        <a:lnTo>
                          <a:pt x="0" y="184990"/>
                        </a:lnTo>
                        <a:lnTo>
                          <a:pt x="0" y="0"/>
                        </a:lnTo>
                        <a:close/>
                      </a:path>
                    </a:pathLst>
                  </a:custGeom>
                  <a:blipFill>
                    <a:blip r:embed="rId29"/>
                    <a:stretch>
                      <a:fillRect t="-52161" b="-60663"/>
                    </a:stretch>
                  </a:blipFill>
                </p:spPr>
                <p:txBody>
                  <a:bodyPr/>
                  <a:lstStyle/>
                  <a:p>
                    <a:endParaRPr lang="fr-FR"/>
                  </a:p>
                </p:txBody>
              </p:sp>
              <p:sp>
                <p:nvSpPr>
                  <p:cNvPr id="47" name="Freeform 47"/>
                  <p:cNvSpPr/>
                  <p:nvPr/>
                </p:nvSpPr>
                <p:spPr>
                  <a:xfrm>
                    <a:off x="5385140" y="5409830"/>
                    <a:ext cx="429168" cy="475284"/>
                  </a:xfrm>
                  <a:custGeom>
                    <a:avLst/>
                    <a:gdLst/>
                    <a:ahLst/>
                    <a:cxnLst/>
                    <a:rect l="l" t="t" r="r" b="b"/>
                    <a:pathLst>
                      <a:path w="429168" h="475284">
                        <a:moveTo>
                          <a:pt x="0" y="0"/>
                        </a:moveTo>
                        <a:lnTo>
                          <a:pt x="429168" y="0"/>
                        </a:lnTo>
                        <a:lnTo>
                          <a:pt x="429168" y="475284"/>
                        </a:lnTo>
                        <a:lnTo>
                          <a:pt x="0" y="475284"/>
                        </a:lnTo>
                        <a:lnTo>
                          <a:pt x="0" y="0"/>
                        </a:lnTo>
                        <a:close/>
                      </a:path>
                    </a:pathLst>
                  </a:custGeom>
                  <a:blipFill>
                    <a:blip r:embed="rId30"/>
                    <a:stretch>
                      <a:fillRect t="-17593" r="-118872"/>
                    </a:stretch>
                  </a:blipFill>
                </p:spPr>
                <p:txBody>
                  <a:bodyPr/>
                  <a:lstStyle/>
                  <a:p>
                    <a:endParaRPr lang="fr-FR"/>
                  </a:p>
                </p:txBody>
              </p:sp>
              <p:sp>
                <p:nvSpPr>
                  <p:cNvPr id="48" name="Freeform 48"/>
                  <p:cNvSpPr/>
                  <p:nvPr/>
                </p:nvSpPr>
                <p:spPr>
                  <a:xfrm>
                    <a:off x="5440950" y="5929168"/>
                    <a:ext cx="320775" cy="330696"/>
                  </a:xfrm>
                  <a:custGeom>
                    <a:avLst/>
                    <a:gdLst/>
                    <a:ahLst/>
                    <a:cxnLst/>
                    <a:rect l="l" t="t" r="r" b="b"/>
                    <a:pathLst>
                      <a:path w="320775" h="330696">
                        <a:moveTo>
                          <a:pt x="0" y="0"/>
                        </a:moveTo>
                        <a:lnTo>
                          <a:pt x="320774" y="0"/>
                        </a:lnTo>
                        <a:lnTo>
                          <a:pt x="320774" y="330696"/>
                        </a:lnTo>
                        <a:lnTo>
                          <a:pt x="0" y="330696"/>
                        </a:lnTo>
                        <a:lnTo>
                          <a:pt x="0" y="0"/>
                        </a:lnTo>
                        <a:close/>
                      </a:path>
                    </a:pathLst>
                  </a:custGeom>
                  <a:blipFill>
                    <a:blip r:embed="rId31"/>
                    <a:stretch>
                      <a:fillRect/>
                    </a:stretch>
                  </a:blipFill>
                </p:spPr>
                <p:txBody>
                  <a:bodyPr/>
                  <a:lstStyle/>
                  <a:p>
                    <a:endParaRPr lang="fr-FR"/>
                  </a:p>
                </p:txBody>
              </p:sp>
              <p:sp>
                <p:nvSpPr>
                  <p:cNvPr id="51" name="Freeform 51"/>
                  <p:cNvSpPr/>
                  <p:nvPr/>
                </p:nvSpPr>
                <p:spPr>
                  <a:xfrm>
                    <a:off x="5258954" y="5098024"/>
                    <a:ext cx="735541" cy="195505"/>
                  </a:xfrm>
                  <a:custGeom>
                    <a:avLst/>
                    <a:gdLst/>
                    <a:ahLst/>
                    <a:cxnLst/>
                    <a:rect l="l" t="t" r="r" b="b"/>
                    <a:pathLst>
                      <a:path w="669151" h="170634">
                        <a:moveTo>
                          <a:pt x="0" y="0"/>
                        </a:moveTo>
                        <a:lnTo>
                          <a:pt x="669152" y="0"/>
                        </a:lnTo>
                        <a:lnTo>
                          <a:pt x="669152" y="170634"/>
                        </a:lnTo>
                        <a:lnTo>
                          <a:pt x="0" y="170634"/>
                        </a:lnTo>
                        <a:lnTo>
                          <a:pt x="0" y="0"/>
                        </a:lnTo>
                        <a:close/>
                      </a:path>
                    </a:pathLst>
                  </a:custGeom>
                  <a:blipFill>
                    <a:blip r:embed="rId32"/>
                    <a:stretch>
                      <a:fillRect/>
                    </a:stretch>
                  </a:blipFill>
                </p:spPr>
                <p:txBody>
                  <a:bodyPr/>
                  <a:lstStyle/>
                  <a:p>
                    <a:endParaRPr lang="fr-FR"/>
                  </a:p>
                </p:txBody>
              </p:sp>
            </p:grpSp>
          </p:grpSp>
          <p:pic>
            <p:nvPicPr>
              <p:cNvPr id="64" name="Image 63">
                <a:extLst>
                  <a:ext uri="{FF2B5EF4-FFF2-40B4-BE49-F238E27FC236}">
                    <a16:creationId xmlns:a16="http://schemas.microsoft.com/office/drawing/2014/main" id="{122BA816-BEC6-7B7A-2FA1-B20C1C2AD426}"/>
                  </a:ext>
                </a:extLst>
              </p:cNvPr>
              <p:cNvPicPr>
                <a:picLocks noChangeAspect="1"/>
              </p:cNvPicPr>
              <p:nvPr/>
            </p:nvPicPr>
            <p:blipFill>
              <a:blip r:embed="rId33"/>
              <a:stretch>
                <a:fillRect/>
              </a:stretch>
            </p:blipFill>
            <p:spPr>
              <a:xfrm>
                <a:off x="4315113" y="5878354"/>
                <a:ext cx="914089" cy="187944"/>
              </a:xfrm>
              <a:prstGeom prst="rect">
                <a:avLst/>
              </a:prstGeom>
            </p:spPr>
          </p:pic>
        </p:grpSp>
        <p:sp>
          <p:nvSpPr>
            <p:cNvPr id="72" name="TextBox 64">
              <a:extLst>
                <a:ext uri="{FF2B5EF4-FFF2-40B4-BE49-F238E27FC236}">
                  <a16:creationId xmlns:a16="http://schemas.microsoft.com/office/drawing/2014/main" id="{FCF975F7-0A15-F145-B811-C5D94987760E}"/>
                </a:ext>
              </a:extLst>
            </p:cNvPr>
            <p:cNvSpPr txBox="1"/>
            <p:nvPr/>
          </p:nvSpPr>
          <p:spPr>
            <a:xfrm>
              <a:off x="4102989" y="4742201"/>
              <a:ext cx="2164276" cy="195512"/>
            </a:xfrm>
            <a:prstGeom prst="rect">
              <a:avLst/>
            </a:prstGeom>
          </p:spPr>
          <p:txBody>
            <a:bodyPr lIns="0" tIns="0" rIns="0" bIns="0" rtlCol="0" anchor="t">
              <a:spAutoFit/>
            </a:bodyPr>
            <a:lstStyle/>
            <a:p>
              <a:pPr algn="ctr">
                <a:lnSpc>
                  <a:spcPts val="1545"/>
                </a:lnSpc>
              </a:pPr>
              <a:r>
                <a:rPr lang="en-US" sz="1103" spc="-11">
                  <a:solidFill>
                    <a:srgbClr val="111B1E"/>
                  </a:solidFill>
                  <a:latin typeface="Roboto Bold"/>
                </a:rPr>
                <a:t>ANALYSE D’IMAGE</a:t>
              </a:r>
            </a:p>
          </p:txBody>
        </p:sp>
      </p:grpSp>
      <p:grpSp>
        <p:nvGrpSpPr>
          <p:cNvPr id="88" name="Groupe 87">
            <a:extLst>
              <a:ext uri="{FF2B5EF4-FFF2-40B4-BE49-F238E27FC236}">
                <a16:creationId xmlns:a16="http://schemas.microsoft.com/office/drawing/2014/main" id="{697F52EA-1C76-4483-A36F-8B9CBC336725}"/>
              </a:ext>
            </a:extLst>
          </p:cNvPr>
          <p:cNvGrpSpPr/>
          <p:nvPr/>
        </p:nvGrpSpPr>
        <p:grpSpPr>
          <a:xfrm>
            <a:off x="2584082" y="6700445"/>
            <a:ext cx="4195284" cy="2620867"/>
            <a:chOff x="2584082" y="6700445"/>
            <a:chExt cx="4195284" cy="2620867"/>
          </a:xfrm>
        </p:grpSpPr>
        <p:grpSp>
          <p:nvGrpSpPr>
            <p:cNvPr id="84" name="Groupe 83">
              <a:extLst>
                <a:ext uri="{FF2B5EF4-FFF2-40B4-BE49-F238E27FC236}">
                  <a16:creationId xmlns:a16="http://schemas.microsoft.com/office/drawing/2014/main" id="{847C9ED8-CA06-4DB1-1932-8B425A7B9BD2}"/>
                </a:ext>
              </a:extLst>
            </p:cNvPr>
            <p:cNvGrpSpPr/>
            <p:nvPr/>
          </p:nvGrpSpPr>
          <p:grpSpPr>
            <a:xfrm>
              <a:off x="2584082" y="6700445"/>
              <a:ext cx="4195284" cy="2620867"/>
              <a:chOff x="2584082" y="6700445"/>
              <a:chExt cx="4195284" cy="2620867"/>
            </a:xfrm>
          </p:grpSpPr>
          <p:sp>
            <p:nvSpPr>
              <p:cNvPr id="35" name="AutoShape 35"/>
              <p:cNvSpPr/>
              <p:nvPr/>
            </p:nvSpPr>
            <p:spPr>
              <a:xfrm flipV="1">
                <a:off x="5503022" y="6700445"/>
                <a:ext cx="1276344" cy="994487"/>
              </a:xfrm>
              <a:prstGeom prst="line">
                <a:avLst/>
              </a:prstGeom>
              <a:ln w="238125" cap="rnd">
                <a:solidFill>
                  <a:srgbClr val="FFFFFF"/>
                </a:solidFill>
                <a:prstDash val="solid"/>
                <a:headEnd type="none" w="sm" len="sm"/>
                <a:tailEnd type="none" w="sm" len="sm"/>
              </a:ln>
            </p:spPr>
            <p:txBody>
              <a:bodyPr/>
              <a:lstStyle/>
              <a:p>
                <a:endParaRPr lang="fr-FR"/>
              </a:p>
            </p:txBody>
          </p:sp>
          <p:grpSp>
            <p:nvGrpSpPr>
              <p:cNvPr id="71" name="Groupe 70">
                <a:extLst>
                  <a:ext uri="{FF2B5EF4-FFF2-40B4-BE49-F238E27FC236}">
                    <a16:creationId xmlns:a16="http://schemas.microsoft.com/office/drawing/2014/main" id="{02ACE76E-6A50-2E08-8E2A-F11913B73F3C}"/>
                  </a:ext>
                </a:extLst>
              </p:cNvPr>
              <p:cNvGrpSpPr/>
              <p:nvPr/>
            </p:nvGrpSpPr>
            <p:grpSpPr>
              <a:xfrm>
                <a:off x="2584082" y="7296148"/>
                <a:ext cx="3588566" cy="2025164"/>
                <a:chOff x="2590432" y="7296148"/>
                <a:chExt cx="3752119" cy="2025164"/>
              </a:xfrm>
              <a:effectLst>
                <a:outerShdw blurRad="50800" dist="38100" dir="18900000" algn="bl" rotWithShape="0">
                  <a:prstClr val="black">
                    <a:alpha val="40000"/>
                  </a:prstClr>
                </a:outerShdw>
              </a:effectLst>
            </p:grpSpPr>
            <p:pic>
              <p:nvPicPr>
                <p:cNvPr id="67" name="Picture 66">
                  <a:extLst>
                    <a:ext uri="{FF2B5EF4-FFF2-40B4-BE49-F238E27FC236}">
                      <a16:creationId xmlns:a16="http://schemas.microsoft.com/office/drawing/2014/main" id="{32898AF1-EF83-26F1-F595-C08109D82857}"/>
                    </a:ext>
                  </a:extLst>
                </p:cNvPr>
                <p:cNvPicPr>
                  <a:picLocks noChangeAspect="1"/>
                </p:cNvPicPr>
                <p:nvPr/>
              </p:nvPicPr>
              <p:blipFill>
                <a:blip r:embed="rId34"/>
                <a:stretch>
                  <a:fillRect/>
                </a:stretch>
              </p:blipFill>
              <p:spPr>
                <a:xfrm>
                  <a:off x="2590432" y="7296148"/>
                  <a:ext cx="3752119" cy="2025164"/>
                </a:xfrm>
                <a:prstGeom prst="rect">
                  <a:avLst/>
                </a:prstGeom>
              </p:spPr>
            </p:pic>
            <p:sp>
              <p:nvSpPr>
                <p:cNvPr id="41" name="Freeform 41"/>
                <p:cNvSpPr/>
                <p:nvPr/>
              </p:nvSpPr>
              <p:spPr>
                <a:xfrm>
                  <a:off x="5534669" y="8123970"/>
                  <a:ext cx="404363" cy="213357"/>
                </a:xfrm>
                <a:custGeom>
                  <a:avLst/>
                  <a:gdLst/>
                  <a:ahLst/>
                  <a:cxnLst/>
                  <a:rect l="l" t="t" r="r" b="b"/>
                  <a:pathLst>
                    <a:path w="404363" h="213357">
                      <a:moveTo>
                        <a:pt x="0" y="0"/>
                      </a:moveTo>
                      <a:lnTo>
                        <a:pt x="404362" y="0"/>
                      </a:lnTo>
                      <a:lnTo>
                        <a:pt x="404362" y="213357"/>
                      </a:lnTo>
                      <a:lnTo>
                        <a:pt x="0" y="213357"/>
                      </a:lnTo>
                      <a:lnTo>
                        <a:pt x="0" y="0"/>
                      </a:lnTo>
                      <a:close/>
                    </a:path>
                  </a:pathLst>
                </a:custGeom>
                <a:blipFill>
                  <a:blip r:embed="rId35"/>
                  <a:stretch>
                    <a:fillRect/>
                  </a:stretch>
                </a:blipFill>
              </p:spPr>
              <p:txBody>
                <a:bodyPr/>
                <a:lstStyle/>
                <a:p>
                  <a:endParaRPr lang="fr-FR"/>
                </a:p>
              </p:txBody>
            </p:sp>
            <p:sp>
              <p:nvSpPr>
                <p:cNvPr id="42" name="Freeform 42"/>
                <p:cNvSpPr/>
                <p:nvPr/>
              </p:nvSpPr>
              <p:spPr>
                <a:xfrm>
                  <a:off x="4575394" y="8366805"/>
                  <a:ext cx="681231" cy="340615"/>
                </a:xfrm>
                <a:custGeom>
                  <a:avLst/>
                  <a:gdLst/>
                  <a:ahLst/>
                  <a:cxnLst/>
                  <a:rect l="l" t="t" r="r" b="b"/>
                  <a:pathLst>
                    <a:path w="681231" h="340615">
                      <a:moveTo>
                        <a:pt x="0" y="0"/>
                      </a:moveTo>
                      <a:lnTo>
                        <a:pt x="681231" y="0"/>
                      </a:lnTo>
                      <a:lnTo>
                        <a:pt x="681231" y="340615"/>
                      </a:lnTo>
                      <a:lnTo>
                        <a:pt x="0" y="340615"/>
                      </a:lnTo>
                      <a:lnTo>
                        <a:pt x="0" y="0"/>
                      </a:lnTo>
                      <a:close/>
                    </a:path>
                  </a:pathLst>
                </a:custGeom>
                <a:blipFill>
                  <a:blip r:embed="rId36"/>
                  <a:stretch>
                    <a:fillRect/>
                  </a:stretch>
                </a:blipFill>
              </p:spPr>
              <p:txBody>
                <a:bodyPr/>
                <a:lstStyle/>
                <a:p>
                  <a:endParaRPr lang="fr-FR"/>
                </a:p>
              </p:txBody>
            </p:sp>
            <p:sp>
              <p:nvSpPr>
                <p:cNvPr id="44" name="Freeform 44"/>
                <p:cNvSpPr/>
                <p:nvPr/>
              </p:nvSpPr>
              <p:spPr>
                <a:xfrm>
                  <a:off x="5095311" y="8801962"/>
                  <a:ext cx="429423" cy="414183"/>
                </a:xfrm>
                <a:custGeom>
                  <a:avLst/>
                  <a:gdLst/>
                  <a:ahLst/>
                  <a:cxnLst/>
                  <a:rect l="l" t="t" r="r" b="b"/>
                  <a:pathLst>
                    <a:path w="322743" h="322743">
                      <a:moveTo>
                        <a:pt x="0" y="0"/>
                      </a:moveTo>
                      <a:lnTo>
                        <a:pt x="322744" y="0"/>
                      </a:lnTo>
                      <a:lnTo>
                        <a:pt x="322744" y="322743"/>
                      </a:lnTo>
                      <a:lnTo>
                        <a:pt x="0" y="322743"/>
                      </a:lnTo>
                      <a:lnTo>
                        <a:pt x="0" y="0"/>
                      </a:lnTo>
                      <a:close/>
                    </a:path>
                  </a:pathLst>
                </a:custGeom>
                <a:blipFill>
                  <a:blip r:embed="rId8"/>
                  <a:stretch>
                    <a:fillRect/>
                  </a:stretch>
                </a:blipFill>
              </p:spPr>
              <p:txBody>
                <a:bodyPr/>
                <a:lstStyle/>
                <a:p>
                  <a:endParaRPr lang="fr-FR"/>
                </a:p>
              </p:txBody>
            </p:sp>
            <p:sp>
              <p:nvSpPr>
                <p:cNvPr id="50" name="Freeform 50"/>
                <p:cNvSpPr/>
                <p:nvPr/>
              </p:nvSpPr>
              <p:spPr>
                <a:xfrm>
                  <a:off x="4577947" y="8078940"/>
                  <a:ext cx="690767" cy="183090"/>
                </a:xfrm>
                <a:custGeom>
                  <a:avLst/>
                  <a:gdLst/>
                  <a:ahLst/>
                  <a:cxnLst/>
                  <a:rect l="l" t="t" r="r" b="b"/>
                  <a:pathLst>
                    <a:path w="690767" h="183090">
                      <a:moveTo>
                        <a:pt x="0" y="0"/>
                      </a:moveTo>
                      <a:lnTo>
                        <a:pt x="690767" y="0"/>
                      </a:lnTo>
                      <a:lnTo>
                        <a:pt x="690767" y="183090"/>
                      </a:lnTo>
                      <a:lnTo>
                        <a:pt x="0" y="183090"/>
                      </a:lnTo>
                      <a:lnTo>
                        <a:pt x="0" y="0"/>
                      </a:lnTo>
                      <a:close/>
                    </a:path>
                  </a:pathLst>
                </a:custGeom>
                <a:blipFill>
                  <a:blip r:embed="rId37"/>
                  <a:stretch>
                    <a:fillRect t="-216484" b="-217092"/>
                  </a:stretch>
                </a:blipFill>
              </p:spPr>
              <p:txBody>
                <a:bodyPr/>
                <a:lstStyle/>
                <a:p>
                  <a:endParaRPr lang="fr-FR"/>
                </a:p>
              </p:txBody>
            </p:sp>
            <p:sp>
              <p:nvSpPr>
                <p:cNvPr id="63" name="TextBox 63"/>
                <p:cNvSpPr txBox="1"/>
                <p:nvPr/>
              </p:nvSpPr>
              <p:spPr>
                <a:xfrm>
                  <a:off x="4514047" y="7496320"/>
                  <a:ext cx="1689211" cy="392120"/>
                </a:xfrm>
                <a:prstGeom prst="rect">
                  <a:avLst/>
                </a:prstGeom>
              </p:spPr>
              <p:txBody>
                <a:bodyPr lIns="0" tIns="0" rIns="0" bIns="0" rtlCol="0" anchor="t">
                  <a:spAutoFit/>
                </a:bodyPr>
                <a:lstStyle/>
                <a:p>
                  <a:pPr algn="ctr">
                    <a:lnSpc>
                      <a:spcPts val="1553"/>
                    </a:lnSpc>
                  </a:pPr>
                  <a:r>
                    <a:rPr lang="en-US" sz="1109" spc="-11">
                      <a:solidFill>
                        <a:srgbClr val="111B1E"/>
                      </a:solidFill>
                      <a:latin typeface="Roboto Bold"/>
                    </a:rPr>
                    <a:t>IT (SERVEURS &amp; STOCKAGE)</a:t>
                  </a:r>
                </a:p>
              </p:txBody>
            </p:sp>
          </p:grpSp>
        </p:grpSp>
        <p:pic>
          <p:nvPicPr>
            <p:cNvPr id="87" name="Image 86" descr="Une image contenant texte, Police, Graphique, logo&#10;&#10;Description générée automatiquement">
              <a:extLst>
                <a:ext uri="{FF2B5EF4-FFF2-40B4-BE49-F238E27FC236}">
                  <a16:creationId xmlns:a16="http://schemas.microsoft.com/office/drawing/2014/main" id="{CEAE926D-47C0-D96B-246A-B6949379C98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181236" y="8476489"/>
              <a:ext cx="789855" cy="200747"/>
            </a:xfrm>
            <a:prstGeom prst="rect">
              <a:avLst/>
            </a:prstGeom>
          </p:spPr>
        </p:pic>
      </p:grpSp>
      <p:pic>
        <p:nvPicPr>
          <p:cNvPr id="92" name="Image 91" descr="Une image contenant Police, Graphique, capture d’écran, logo&#10;&#10;Description générée automatiquement">
            <a:extLst>
              <a:ext uri="{FF2B5EF4-FFF2-40B4-BE49-F238E27FC236}">
                <a16:creationId xmlns:a16="http://schemas.microsoft.com/office/drawing/2014/main" id="{6A3DCC3E-E4BF-DF25-580E-68A04F8F6AE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285933" y="4509653"/>
            <a:ext cx="2524327" cy="994488"/>
          </a:xfrm>
          <a:prstGeom prst="rect">
            <a:avLst/>
          </a:prstGeom>
        </p:spPr>
      </p:pic>
    </p:spTree>
    <p:extLst>
      <p:ext uri="{BB962C8B-B14F-4D97-AF65-F5344CB8AC3E}">
        <p14:creationId xmlns:p14="http://schemas.microsoft.com/office/powerpoint/2010/main" val="399871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2702003"/>
            <a:ext cx="4272455" cy="5969968"/>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Vérification de la couverture des caméras</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Plans sur plusieurs niveaux</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Matérialisation des murs et obstacles</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Intégration des implantations dans le rapport</a:t>
            </a:r>
          </a:p>
          <a:p>
            <a:pPr marL="482625" indent="-428625" defTabSz="1371600" latinLnBrk="1">
              <a:lnSpc>
                <a:spcPct val="130000"/>
              </a:lnSpc>
              <a:buClr>
                <a:prstClr val="white"/>
              </a:buClr>
              <a:buSzPct val="100000"/>
              <a:buFont typeface="Wingdings" panose="05000000000000000000" pitchFamily="2" charset="2"/>
              <a:buChar char="ü"/>
              <a:defRPr/>
            </a:pPr>
            <a:endPar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01_텍스트">
            <a:extLst>
              <a:ext uri="{FF2B5EF4-FFF2-40B4-BE49-F238E27FC236}">
                <a16:creationId xmlns:a16="http://schemas.microsoft.com/office/drawing/2014/main" id="{261C34AC-6E0A-4F02-9565-235152B18955}"/>
              </a:ext>
            </a:extLst>
          </p:cNvPr>
          <p:cNvSpPr/>
          <p:nvPr/>
        </p:nvSpPr>
        <p:spPr>
          <a:xfrm>
            <a:off x="928631" y="1256495"/>
            <a:ext cx="11218068" cy="676467"/>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140000"/>
              </a:lnSpc>
              <a:defRPr/>
            </a:pPr>
            <a:r>
              <a:rPr lang="fr-FR" altLang="ko-KR" sz="3600" dirty="0">
                <a:solidFill>
                  <a:prstClr val="black"/>
                </a:solidFill>
                <a:latin typeface="Tahoma" panose="020B0604030504040204" pitchFamily="34" charset="0"/>
                <a:ea typeface="Tahoma" panose="020B0604030504040204" pitchFamily="34" charset="0"/>
                <a:cs typeface="Tahoma" panose="020B0604030504040204" pitchFamily="34" charset="0"/>
              </a:rPr>
              <a:t>Implantation sur plan</a:t>
            </a:r>
            <a:endParaRPr lang="en-US" altLang="ko-KR"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a:extLst>
              <a:ext uri="{FF2B5EF4-FFF2-40B4-BE49-F238E27FC236}">
                <a16:creationId xmlns:a16="http://schemas.microsoft.com/office/drawing/2014/main" id="{4DF9AE1D-58FC-47A4-80BB-6FE42F80AF91}"/>
              </a:ext>
            </a:extLst>
          </p:cNvPr>
          <p:cNvPicPr>
            <a:picLocks noChangeAspect="1"/>
          </p:cNvPicPr>
          <p:nvPr/>
        </p:nvPicPr>
        <p:blipFill>
          <a:blip r:embed="rId2"/>
          <a:stretch>
            <a:fillRect/>
          </a:stretch>
        </p:blipFill>
        <p:spPr>
          <a:xfrm>
            <a:off x="1478669" y="-8208260"/>
            <a:ext cx="10583940" cy="7573668"/>
          </a:xfrm>
          <a:prstGeom prst="rect">
            <a:avLst/>
          </a:prstGeom>
        </p:spPr>
      </p:pic>
      <p:pic>
        <p:nvPicPr>
          <p:cNvPr id="9" name="Image 8">
            <a:hlinkClick r:id="rId3"/>
            <a:extLst>
              <a:ext uri="{FF2B5EF4-FFF2-40B4-BE49-F238E27FC236}">
                <a16:creationId xmlns:a16="http://schemas.microsoft.com/office/drawing/2014/main" id="{D2E49D11-26D1-41BC-BC59-FAFB7A5E8B94}"/>
              </a:ext>
            </a:extLst>
          </p:cNvPr>
          <p:cNvPicPr>
            <a:picLocks noChangeAspect="1"/>
          </p:cNvPicPr>
          <p:nvPr/>
        </p:nvPicPr>
        <p:blipFill>
          <a:blip r:embed="rId4"/>
          <a:stretch>
            <a:fillRect/>
          </a:stretch>
        </p:blipFill>
        <p:spPr>
          <a:xfrm>
            <a:off x="1856884" y="1974768"/>
            <a:ext cx="10205726" cy="7478427"/>
          </a:xfrm>
          <a:prstGeom prst="rect">
            <a:avLst/>
          </a:prstGeom>
        </p:spPr>
      </p:pic>
      <p:pic>
        <p:nvPicPr>
          <p:cNvPr id="10" name="Image 9">
            <a:extLst>
              <a:ext uri="{FF2B5EF4-FFF2-40B4-BE49-F238E27FC236}">
                <a16:creationId xmlns:a16="http://schemas.microsoft.com/office/drawing/2014/main" id="{640F8870-3FF0-41F5-80BE-17476D7F4404}"/>
              </a:ext>
            </a:extLst>
          </p:cNvPr>
          <p:cNvPicPr>
            <a:picLocks noChangeAspect="1"/>
          </p:cNvPicPr>
          <p:nvPr/>
        </p:nvPicPr>
        <p:blipFill>
          <a:blip r:embed="rId5"/>
          <a:stretch>
            <a:fillRect/>
          </a:stretch>
        </p:blipFill>
        <p:spPr>
          <a:xfrm>
            <a:off x="148199" y="10992878"/>
            <a:ext cx="13623093" cy="6959268"/>
          </a:xfrm>
          <a:prstGeom prst="rect">
            <a:avLst/>
          </a:prstGeom>
        </p:spPr>
      </p:pic>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7865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41"/>
                            </p:stCondLst>
                            <p:childTnLst>
                              <p:par>
                                <p:cTn id="8" presetID="1" presetClass="entr" presetSubtype="0" fill="hold" grpId="0" nodeType="afterEffect">
                                  <p:stCondLst>
                                    <p:cond delay="500"/>
                                  </p:stCondLst>
                                  <p:iterate type="lt">
                                    <p:tmAbs val="20"/>
                                  </p:iterate>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3059220"/>
            <a:ext cx="4272455" cy="3269228"/>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Personnaliser le type de pose de chaque caméra</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Simulation de pose</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Garantie de sélectionner les bons accessoires</a:t>
            </a:r>
          </a:p>
        </p:txBody>
      </p:sp>
      <p:sp>
        <p:nvSpPr>
          <p:cNvPr id="7" name="01_텍스트">
            <a:extLst>
              <a:ext uri="{FF2B5EF4-FFF2-40B4-BE49-F238E27FC236}">
                <a16:creationId xmlns:a16="http://schemas.microsoft.com/office/drawing/2014/main" id="{261C34AC-6E0A-4F02-9565-235152B18955}"/>
              </a:ext>
            </a:extLst>
          </p:cNvPr>
          <p:cNvSpPr/>
          <p:nvPr/>
        </p:nvSpPr>
        <p:spPr>
          <a:xfrm>
            <a:off x="928631" y="1256495"/>
            <a:ext cx="11218068" cy="676467"/>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140000"/>
              </a:lnSpc>
              <a:defRPr/>
            </a:pPr>
            <a:r>
              <a:rPr lang="fr-FR" altLang="ko-KR" sz="3600" dirty="0">
                <a:solidFill>
                  <a:prstClr val="black"/>
                </a:solidFill>
                <a:latin typeface="Tahoma" panose="020B0604030504040204" pitchFamily="34" charset="0"/>
                <a:ea typeface="Tahoma" panose="020B0604030504040204" pitchFamily="34" charset="0"/>
                <a:cs typeface="Tahoma" panose="020B0604030504040204" pitchFamily="34" charset="0"/>
              </a:rPr>
              <a:t>Sélecteur d’accessoires</a:t>
            </a:r>
            <a:endParaRPr lang="en-US" altLang="ko-KR"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 8">
            <a:hlinkClick r:id="rId2"/>
            <a:extLst>
              <a:ext uri="{FF2B5EF4-FFF2-40B4-BE49-F238E27FC236}">
                <a16:creationId xmlns:a16="http://schemas.microsoft.com/office/drawing/2014/main" id="{D2E49D11-26D1-41BC-BC59-FAFB7A5E8B94}"/>
              </a:ext>
            </a:extLst>
          </p:cNvPr>
          <p:cNvPicPr>
            <a:picLocks noChangeAspect="1"/>
          </p:cNvPicPr>
          <p:nvPr/>
        </p:nvPicPr>
        <p:blipFill>
          <a:blip r:embed="rId3"/>
          <a:stretch>
            <a:fillRect/>
          </a:stretch>
        </p:blipFill>
        <p:spPr>
          <a:xfrm>
            <a:off x="1856884" y="-8016518"/>
            <a:ext cx="10205726" cy="7478427"/>
          </a:xfrm>
          <a:prstGeom prst="rect">
            <a:avLst/>
          </a:prstGeom>
        </p:spPr>
      </p:pic>
      <p:pic>
        <p:nvPicPr>
          <p:cNvPr id="10" name="Image 9">
            <a:extLst>
              <a:ext uri="{FF2B5EF4-FFF2-40B4-BE49-F238E27FC236}">
                <a16:creationId xmlns:a16="http://schemas.microsoft.com/office/drawing/2014/main" id="{03B9BF31-0351-4CA5-8D25-7C16D6F4E680}"/>
              </a:ext>
            </a:extLst>
          </p:cNvPr>
          <p:cNvPicPr>
            <a:picLocks noChangeAspect="1"/>
          </p:cNvPicPr>
          <p:nvPr/>
        </p:nvPicPr>
        <p:blipFill>
          <a:blip r:embed="rId4"/>
          <a:stretch>
            <a:fillRect/>
          </a:stretch>
        </p:blipFill>
        <p:spPr>
          <a:xfrm>
            <a:off x="148199" y="2383859"/>
            <a:ext cx="13623093" cy="6959268"/>
          </a:xfrm>
          <a:prstGeom prst="rect">
            <a:avLst/>
          </a:prstGeom>
        </p:spPr>
      </p:pic>
      <p:pic>
        <p:nvPicPr>
          <p:cNvPr id="11" name="Image 10">
            <a:extLst>
              <a:ext uri="{FF2B5EF4-FFF2-40B4-BE49-F238E27FC236}">
                <a16:creationId xmlns:a16="http://schemas.microsoft.com/office/drawing/2014/main" id="{2FC32446-CA7C-4439-BBDF-ED26DE2F9426}"/>
              </a:ext>
            </a:extLst>
          </p:cNvPr>
          <p:cNvPicPr>
            <a:picLocks noChangeAspect="1"/>
          </p:cNvPicPr>
          <p:nvPr/>
        </p:nvPicPr>
        <p:blipFill>
          <a:blip r:embed="rId5"/>
          <a:stretch>
            <a:fillRect/>
          </a:stretch>
        </p:blipFill>
        <p:spPr>
          <a:xfrm>
            <a:off x="229201" y="10683876"/>
            <a:ext cx="13461089" cy="5067002"/>
          </a:xfrm>
          <a:prstGeom prst="rect">
            <a:avLst/>
          </a:prstGeom>
        </p:spPr>
      </p:pic>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128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31"/>
                            </p:stCondLst>
                            <p:childTnLst>
                              <p:par>
                                <p:cTn id="8" presetID="1" presetClass="entr" presetSubtype="0" fill="hold" grpId="0" nodeType="afterEffect">
                                  <p:stCondLst>
                                    <p:cond delay="500"/>
                                  </p:stCondLst>
                                  <p:iterate type="lt">
                                    <p:tmAbs val="20"/>
                                  </p:iterate>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4234883"/>
            <a:ext cx="4272455" cy="2188933"/>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Affiner les critères d’enregistrement dans le détail</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Tahoma" panose="020B0604030504040204" pitchFamily="34" charset="0"/>
                <a:ea typeface="Tahoma" panose="020B0604030504040204" pitchFamily="34" charset="0"/>
                <a:cs typeface="Tahoma" panose="020B0604030504040204" pitchFamily="34" charset="0"/>
              </a:rPr>
              <a:t>Réglages préconfigurés</a:t>
            </a:r>
          </a:p>
        </p:txBody>
      </p:sp>
      <p:sp>
        <p:nvSpPr>
          <p:cNvPr id="7" name="01_텍스트">
            <a:extLst>
              <a:ext uri="{FF2B5EF4-FFF2-40B4-BE49-F238E27FC236}">
                <a16:creationId xmlns:a16="http://schemas.microsoft.com/office/drawing/2014/main" id="{261C34AC-6E0A-4F02-9565-235152B18955}"/>
              </a:ext>
            </a:extLst>
          </p:cNvPr>
          <p:cNvSpPr/>
          <p:nvPr/>
        </p:nvSpPr>
        <p:spPr>
          <a:xfrm>
            <a:off x="928631" y="1256495"/>
            <a:ext cx="11218068" cy="676467"/>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140000"/>
              </a:lnSpc>
              <a:defRPr/>
            </a:pPr>
            <a:r>
              <a:rPr lang="fr-FR" altLang="ko-KR" sz="3600" dirty="0">
                <a:solidFill>
                  <a:prstClr val="black"/>
                </a:solidFill>
                <a:latin typeface="Tahoma" panose="020B0604030504040204" pitchFamily="34" charset="0"/>
                <a:ea typeface="Tahoma" panose="020B0604030504040204" pitchFamily="34" charset="0"/>
                <a:cs typeface="Tahoma" panose="020B0604030504040204" pitchFamily="34" charset="0"/>
              </a:rPr>
              <a:t>Calcul de stockage et bande passante</a:t>
            </a:r>
            <a:endParaRPr lang="en-US" altLang="ko-KR"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 7">
            <a:extLst>
              <a:ext uri="{FF2B5EF4-FFF2-40B4-BE49-F238E27FC236}">
                <a16:creationId xmlns:a16="http://schemas.microsoft.com/office/drawing/2014/main" id="{EEDBFE5D-F224-422A-8FAE-289FB054AD15}"/>
              </a:ext>
            </a:extLst>
          </p:cNvPr>
          <p:cNvPicPr>
            <a:picLocks noChangeAspect="1"/>
          </p:cNvPicPr>
          <p:nvPr/>
        </p:nvPicPr>
        <p:blipFill>
          <a:blip r:embed="rId2"/>
          <a:stretch>
            <a:fillRect/>
          </a:stretch>
        </p:blipFill>
        <p:spPr>
          <a:xfrm>
            <a:off x="229201" y="2822845"/>
            <a:ext cx="13461089" cy="5067002"/>
          </a:xfrm>
          <a:prstGeom prst="rect">
            <a:avLst/>
          </a:prstGeom>
        </p:spPr>
      </p:pic>
      <p:pic>
        <p:nvPicPr>
          <p:cNvPr id="11" name="Image 10">
            <a:extLst>
              <a:ext uri="{FF2B5EF4-FFF2-40B4-BE49-F238E27FC236}">
                <a16:creationId xmlns:a16="http://schemas.microsoft.com/office/drawing/2014/main" id="{D2FC92C6-9DE9-411A-BA18-E53FB70BC859}"/>
              </a:ext>
            </a:extLst>
          </p:cNvPr>
          <p:cNvPicPr>
            <a:picLocks noChangeAspect="1"/>
          </p:cNvPicPr>
          <p:nvPr/>
        </p:nvPicPr>
        <p:blipFill>
          <a:blip r:embed="rId3"/>
          <a:stretch>
            <a:fillRect/>
          </a:stretch>
        </p:blipFill>
        <p:spPr>
          <a:xfrm>
            <a:off x="148199" y="-7454225"/>
            <a:ext cx="13623093" cy="6959268"/>
          </a:xfrm>
          <a:prstGeom prst="rect">
            <a:avLst/>
          </a:prstGeom>
        </p:spPr>
      </p:pic>
      <p:pic>
        <p:nvPicPr>
          <p:cNvPr id="12" name="Image 11">
            <a:extLst>
              <a:ext uri="{FF2B5EF4-FFF2-40B4-BE49-F238E27FC236}">
                <a16:creationId xmlns:a16="http://schemas.microsoft.com/office/drawing/2014/main" id="{5E2B64F3-67CF-4D57-8773-308C9E5B969B}"/>
              </a:ext>
            </a:extLst>
          </p:cNvPr>
          <p:cNvPicPr>
            <a:picLocks noChangeAspect="1"/>
          </p:cNvPicPr>
          <p:nvPr/>
        </p:nvPicPr>
        <p:blipFill>
          <a:blip r:embed="rId4"/>
          <a:stretch>
            <a:fillRect/>
          </a:stretch>
        </p:blipFill>
        <p:spPr>
          <a:xfrm>
            <a:off x="1188869" y="11090802"/>
            <a:ext cx="10697592" cy="7502208"/>
          </a:xfrm>
          <a:prstGeom prst="rect">
            <a:avLst/>
          </a:prstGeom>
        </p:spPr>
      </p:pic>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896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901"/>
                            </p:stCondLst>
                            <p:childTnLst>
                              <p:par>
                                <p:cTn id="8" presetID="1" presetClass="entr" presetSubtype="0" fill="hold" grpId="0" nodeType="afterEffect">
                                  <p:stCondLst>
                                    <p:cond delay="500"/>
                                  </p:stCondLst>
                                  <p:iterate type="lt">
                                    <p:tmAbs val="20"/>
                                  </p:iterate>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10922E-34AA-44EB-89FD-F76F4BB3CBA1}"/>
              </a:ext>
            </a:extLst>
          </p:cNvPr>
          <p:cNvSpPr txBox="1"/>
          <p:nvPr/>
        </p:nvSpPr>
        <p:spPr>
          <a:xfrm>
            <a:off x="14015546" y="4234883"/>
            <a:ext cx="4272455" cy="3276987"/>
          </a:xfrm>
          <a:prstGeom prst="rect">
            <a:avLst/>
          </a:prstGeom>
          <a:noFill/>
        </p:spPr>
        <p:txBody>
          <a:bodyPr wrap="square">
            <a:spAutoFit/>
          </a:bodyPr>
          <a:lstStyle/>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Arial"/>
                <a:ea typeface="맑은 고딕"/>
              </a:rPr>
              <a:t>Rapports complets et personnalisables avec l’ensemble des critères sélectionnés</a:t>
            </a:r>
          </a:p>
          <a:p>
            <a:pPr marL="482625" indent="-428625" defTabSz="1371600" latinLnBrk="1">
              <a:lnSpc>
                <a:spcPct val="130000"/>
              </a:lnSpc>
              <a:buClr>
                <a:prstClr val="white"/>
              </a:buClr>
              <a:buSzPct val="100000"/>
              <a:buFont typeface="Wingdings" panose="05000000000000000000" pitchFamily="2" charset="2"/>
              <a:buChar char="ü"/>
              <a:defRPr/>
            </a:pPr>
            <a:r>
              <a:rPr lang="fr-FR" altLang="ko-KR" sz="2700" dirty="0">
                <a:solidFill>
                  <a:prstClr val="white"/>
                </a:solidFill>
                <a:latin typeface="Arial"/>
                <a:ea typeface="맑은 고딕"/>
              </a:rPr>
              <a:t>Différents formats de rapport</a:t>
            </a:r>
          </a:p>
        </p:txBody>
      </p:sp>
      <p:sp>
        <p:nvSpPr>
          <p:cNvPr id="7" name="01_텍스트">
            <a:extLst>
              <a:ext uri="{FF2B5EF4-FFF2-40B4-BE49-F238E27FC236}">
                <a16:creationId xmlns:a16="http://schemas.microsoft.com/office/drawing/2014/main" id="{261C34AC-6E0A-4F02-9565-235152B18955}"/>
              </a:ext>
            </a:extLst>
          </p:cNvPr>
          <p:cNvSpPr/>
          <p:nvPr/>
        </p:nvSpPr>
        <p:spPr>
          <a:xfrm>
            <a:off x="928631" y="1256495"/>
            <a:ext cx="11218068" cy="676467"/>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140000"/>
              </a:lnSpc>
              <a:defRPr/>
            </a:pPr>
            <a:r>
              <a:rPr lang="fr-FR" altLang="ko-KR" sz="3600" dirty="0">
                <a:solidFill>
                  <a:prstClr val="black"/>
                </a:solidFill>
                <a:latin typeface="Tahoma" panose="020B0604030504040204" pitchFamily="34" charset="0"/>
                <a:ea typeface="Tahoma" panose="020B0604030504040204" pitchFamily="34" charset="0"/>
                <a:cs typeface="Tahoma" panose="020B0604030504040204" pitchFamily="34" charset="0"/>
              </a:rPr>
              <a:t>Edition de rapports</a:t>
            </a:r>
            <a:endParaRPr lang="en-US" altLang="ko-KR"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a:extLst>
              <a:ext uri="{FF2B5EF4-FFF2-40B4-BE49-F238E27FC236}">
                <a16:creationId xmlns:a16="http://schemas.microsoft.com/office/drawing/2014/main" id="{CF27F0F8-F763-4F9A-9B4F-FB3468700F76}"/>
              </a:ext>
            </a:extLst>
          </p:cNvPr>
          <p:cNvPicPr>
            <a:picLocks noChangeAspect="1"/>
          </p:cNvPicPr>
          <p:nvPr/>
        </p:nvPicPr>
        <p:blipFill>
          <a:blip r:embed="rId2"/>
          <a:stretch>
            <a:fillRect/>
          </a:stretch>
        </p:blipFill>
        <p:spPr>
          <a:xfrm>
            <a:off x="1188869" y="1999935"/>
            <a:ext cx="10697592" cy="7502208"/>
          </a:xfrm>
          <a:prstGeom prst="rect">
            <a:avLst/>
          </a:prstGeom>
        </p:spPr>
      </p:pic>
      <p:pic>
        <p:nvPicPr>
          <p:cNvPr id="9" name="Image 8">
            <a:extLst>
              <a:ext uri="{FF2B5EF4-FFF2-40B4-BE49-F238E27FC236}">
                <a16:creationId xmlns:a16="http://schemas.microsoft.com/office/drawing/2014/main" id="{DD9B4E1C-2F28-482C-8EC1-DDE6E33FDA9F}"/>
              </a:ext>
            </a:extLst>
          </p:cNvPr>
          <p:cNvPicPr>
            <a:picLocks noChangeAspect="1"/>
          </p:cNvPicPr>
          <p:nvPr/>
        </p:nvPicPr>
        <p:blipFill>
          <a:blip r:embed="rId3"/>
          <a:stretch>
            <a:fillRect/>
          </a:stretch>
        </p:blipFill>
        <p:spPr>
          <a:xfrm>
            <a:off x="229201" y="-5615731"/>
            <a:ext cx="13461089" cy="5067002"/>
          </a:xfrm>
          <a:prstGeom prst="rect">
            <a:avLst/>
          </a:prstGeom>
        </p:spPr>
      </p:pic>
      <p:sp>
        <p:nvSpPr>
          <p:cNvPr id="6" name="01_텍스트">
            <a:extLst>
              <a:ext uri="{FF2B5EF4-FFF2-40B4-BE49-F238E27FC236}">
                <a16:creationId xmlns:a16="http://schemas.microsoft.com/office/drawing/2014/main" id="{8FE4F95C-CC53-4ED3-ABA6-46DA9D7FC9D6}"/>
              </a:ext>
            </a:extLst>
          </p:cNvPr>
          <p:cNvSpPr/>
          <p:nvPr/>
        </p:nvSpPr>
        <p:spPr>
          <a:xfrm>
            <a:off x="928631" y="608798"/>
            <a:ext cx="8342370" cy="581698"/>
          </a:xfrm>
          <a:prstGeom prst="rect">
            <a:avLst/>
          </a:prstGeom>
        </p:spPr>
        <p:txBody>
          <a:bodyPr wrap="square" lIns="0" tIns="0" rIns="0" bIns="0" anchor="t" anchorCtr="0">
            <a:spAutoFit/>
            <a:scene3d>
              <a:camera prst="orthographicFront"/>
              <a:lightRig rig="threePt" dir="t"/>
            </a:scene3d>
            <a:sp3d>
              <a:bevelT w="1270" h="1270"/>
            </a:sp3d>
          </a:bodyPr>
          <a:lstStyle/>
          <a:p>
            <a:pPr defTabSz="1371600" latinLnBrk="1">
              <a:lnSpc>
                <a:spcPct val="90000"/>
              </a:lnSpc>
              <a:spcBef>
                <a:spcPts val="1500"/>
              </a:spcBef>
              <a:buSzPct val="80000"/>
              <a:defRPr/>
            </a:pPr>
            <a:r>
              <a:rPr lang="fr-FR" altLang="ko-KR" sz="4200" b="1"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rPr>
              <a:t> Toolbox Plus</a:t>
            </a:r>
            <a:endParaRPr lang="en-US" altLang="ko-KR" sz="4200" b="1" dirty="0">
              <a:solidFill>
                <a:srgbClr val="FF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5808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481"/>
                            </p:stCondLst>
                            <p:childTnLst>
                              <p:par>
                                <p:cTn id="8" presetID="1" presetClass="entr" presetSubtype="0" fill="hold" grpId="0" nodeType="afterEffect">
                                  <p:stCondLst>
                                    <p:cond delay="500"/>
                                  </p:stCondLst>
                                  <p:iterate type="lt">
                                    <p:tmAbs val="20"/>
                                  </p:iterate>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p:cNvSpPr txBox="1">
            <a:spLocks/>
          </p:cNvSpPr>
          <p:nvPr/>
        </p:nvSpPr>
        <p:spPr>
          <a:xfrm>
            <a:off x="870547" y="694390"/>
            <a:ext cx="16609085" cy="1050671"/>
          </a:xfrm>
          <a:prstGeom prst="rect">
            <a:avLst/>
          </a:prstGeom>
        </p:spPr>
        <p:txBody>
          <a:bodyPr/>
          <a:lstStyle>
            <a:lvl1pPr algn="l" rtl="0" eaLnBrk="1" fontAlgn="base" hangingPunct="1">
              <a:spcBef>
                <a:spcPts val="1600"/>
              </a:spcBef>
              <a:spcAft>
                <a:spcPct val="0"/>
              </a:spcAft>
              <a:buFont typeface="Arial" panose="020B0604020202020204" pitchFamily="34" charset="0"/>
              <a:defRPr sz="2667" b="1" i="0" kern="1200">
                <a:solidFill>
                  <a:srgbClr val="F07321"/>
                </a:solidFill>
                <a:latin typeface="Myriad Pro Semibold" panose="020B0503030403020204" pitchFamily="34" charset="0"/>
                <a:ea typeface="+mn-ea"/>
                <a:cs typeface="+mn-cs"/>
              </a:defRPr>
            </a:lvl1pPr>
            <a:lvl2pPr marL="133347" indent="-239178" algn="l" rtl="0" eaLnBrk="1" fontAlgn="base" hangingPunct="1">
              <a:spcBef>
                <a:spcPts val="1600"/>
              </a:spcBef>
              <a:spcAft>
                <a:spcPct val="0"/>
              </a:spcAft>
              <a:buSzPct val="130000"/>
              <a:buBlip>
                <a:blip r:embed="rId2"/>
              </a:buBlip>
              <a:defRPr sz="1600" kern="1200">
                <a:solidFill>
                  <a:schemeClr val="tx1"/>
                </a:solidFill>
                <a:latin typeface="+mn-lt"/>
                <a:ea typeface="+mn-ea"/>
                <a:cs typeface="+mn-cs"/>
              </a:defRPr>
            </a:lvl2pPr>
            <a:lvl3pPr marL="478355" indent="-239178" algn="l" rtl="0" eaLnBrk="1" fontAlgn="base" hangingPunct="1">
              <a:spcBef>
                <a:spcPts val="1200"/>
              </a:spcBef>
              <a:spcAft>
                <a:spcPct val="0"/>
              </a:spcAft>
              <a:buSzPct val="130000"/>
              <a:buBlip>
                <a:blip r:embed="rId2"/>
              </a:buBlip>
              <a:defRPr sz="1333" kern="1200">
                <a:solidFill>
                  <a:schemeClr val="tx1"/>
                </a:solidFill>
                <a:latin typeface="+mn-lt"/>
                <a:ea typeface="+mn-ea"/>
                <a:cs typeface="+mn-cs"/>
              </a:defRPr>
            </a:lvl3pPr>
            <a:lvl4pPr marL="719649" indent="-239178" algn="l" rtl="0" eaLnBrk="1" fontAlgn="base" hangingPunct="1">
              <a:spcBef>
                <a:spcPts val="800"/>
              </a:spcBef>
              <a:spcAft>
                <a:spcPct val="0"/>
              </a:spcAft>
              <a:buBlip>
                <a:blip r:embed="rId2"/>
              </a:buBlip>
              <a:defRPr sz="1200" kern="1200">
                <a:solidFill>
                  <a:schemeClr val="tx1"/>
                </a:solidFill>
                <a:latin typeface="+mn-lt"/>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13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371600" latinLnBrk="1">
              <a:lnSpc>
                <a:spcPct val="90000"/>
              </a:lnSpc>
              <a:spcBef>
                <a:spcPts val="1500"/>
              </a:spcBef>
              <a:buSzPct val="80000"/>
              <a:defRPr/>
            </a:pPr>
            <a:r>
              <a:rPr lang="fr-FR" sz="4200"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sz="4200" dirty="0">
                <a:solidFill>
                  <a:srgbClr val="FF6600"/>
                </a:solidFill>
                <a:latin typeface="Tahoma" panose="020B0604030504040204" pitchFamily="34" charset="0"/>
                <a:ea typeface="Tahoma" panose="020B0604030504040204" pitchFamily="34" charset="0"/>
                <a:cs typeface="Tahoma" panose="020B0604030504040204" pitchFamily="34" charset="0"/>
              </a:rPr>
              <a:t> QR Code</a:t>
            </a:r>
          </a:p>
        </p:txBody>
      </p:sp>
      <p:grpSp>
        <p:nvGrpSpPr>
          <p:cNvPr id="5" name="Group 22">
            <a:extLst>
              <a:ext uri="{FF2B5EF4-FFF2-40B4-BE49-F238E27FC236}">
                <a16:creationId xmlns:a16="http://schemas.microsoft.com/office/drawing/2014/main" id="{4115676E-814E-4593-8CCF-69196C44AFE9}"/>
              </a:ext>
            </a:extLst>
          </p:cNvPr>
          <p:cNvGrpSpPr/>
          <p:nvPr/>
        </p:nvGrpSpPr>
        <p:grpSpPr>
          <a:xfrm>
            <a:off x="502596" y="5349532"/>
            <a:ext cx="1586628" cy="3215342"/>
            <a:chOff x="398618" y="1806089"/>
            <a:chExt cx="922788" cy="1870053"/>
          </a:xfrm>
        </p:grpSpPr>
        <p:grpSp>
          <p:nvGrpSpPr>
            <p:cNvPr id="6" name="Group 5">
              <a:extLst>
                <a:ext uri="{FF2B5EF4-FFF2-40B4-BE49-F238E27FC236}">
                  <a16:creationId xmlns:a16="http://schemas.microsoft.com/office/drawing/2014/main" id="{D755F7F0-FD71-45CD-9C79-42E11DE44521}"/>
                </a:ext>
              </a:extLst>
            </p:cNvPr>
            <p:cNvGrpSpPr/>
            <p:nvPr/>
          </p:nvGrpSpPr>
          <p:grpSpPr>
            <a:xfrm>
              <a:off x="398618" y="1806089"/>
              <a:ext cx="922788" cy="1870053"/>
              <a:chOff x="4095254" y="2919356"/>
              <a:chExt cx="1097516" cy="2224144"/>
            </a:xfrm>
          </p:grpSpPr>
          <p:pic>
            <p:nvPicPr>
              <p:cNvPr id="8" name="Picture 6">
                <a:extLst>
                  <a:ext uri="{FF2B5EF4-FFF2-40B4-BE49-F238E27FC236}">
                    <a16:creationId xmlns:a16="http://schemas.microsoft.com/office/drawing/2014/main" id="{5DD8E0E4-953D-4783-92E0-6808B48F2F89}"/>
                  </a:ext>
                </a:extLst>
              </p:cNvPr>
              <p:cNvPicPr>
                <a:picLocks noChangeAspect="1"/>
              </p:cNvPicPr>
              <p:nvPr/>
            </p:nvPicPr>
            <p:blipFill>
              <a:blip r:embed="rId3"/>
              <a:stretch>
                <a:fillRect/>
              </a:stretch>
            </p:blipFill>
            <p:spPr>
              <a:xfrm>
                <a:off x="4095254" y="2919356"/>
                <a:ext cx="1097516" cy="2224144"/>
              </a:xfrm>
              <a:prstGeom prst="rect">
                <a:avLst/>
              </a:prstGeom>
              <a:ln>
                <a:noFill/>
              </a:ln>
              <a:effectLst>
                <a:outerShdw blurRad="292100" dist="139700" dir="2700000" algn="tl" rotWithShape="0">
                  <a:srgbClr val="333333">
                    <a:alpha val="65000"/>
                  </a:srgbClr>
                </a:outerShdw>
              </a:effectLst>
            </p:spPr>
          </p:pic>
          <p:pic>
            <p:nvPicPr>
              <p:cNvPr id="9" name="Picture 7">
                <a:extLst>
                  <a:ext uri="{FF2B5EF4-FFF2-40B4-BE49-F238E27FC236}">
                    <a16:creationId xmlns:a16="http://schemas.microsoft.com/office/drawing/2014/main" id="{D9F3DCE8-EE4E-404D-B616-54FE14A823EC}"/>
                  </a:ext>
                </a:extLst>
              </p:cNvPr>
              <p:cNvPicPr>
                <a:picLocks noChangeAspect="1"/>
              </p:cNvPicPr>
              <p:nvPr/>
            </p:nvPicPr>
            <p:blipFill>
              <a:blip r:embed="rId4"/>
              <a:stretch>
                <a:fillRect/>
              </a:stretch>
            </p:blipFill>
            <p:spPr>
              <a:xfrm>
                <a:off x="4136140" y="3524311"/>
                <a:ext cx="1014234" cy="1014234"/>
              </a:xfrm>
              <a:prstGeom prst="rect">
                <a:avLst/>
              </a:prstGeom>
              <a:ln>
                <a:noFill/>
              </a:ln>
              <a:effectLst>
                <a:outerShdw blurRad="292100" dist="139700" dir="2700000" algn="tl" rotWithShape="0">
                  <a:srgbClr val="333333">
                    <a:alpha val="65000"/>
                  </a:srgbClr>
                </a:outerShdw>
              </a:effectLst>
            </p:spPr>
          </p:pic>
        </p:grpSp>
        <p:pic>
          <p:nvPicPr>
            <p:cNvPr id="7" name="Picture 12">
              <a:extLst>
                <a:ext uri="{FF2B5EF4-FFF2-40B4-BE49-F238E27FC236}">
                  <a16:creationId xmlns:a16="http://schemas.microsoft.com/office/drawing/2014/main" id="{6FD6CF0B-FE0A-4170-9545-0F86EE7A6986}"/>
                </a:ext>
              </a:extLst>
            </p:cNvPr>
            <p:cNvPicPr>
              <a:picLocks noChangeAspect="1"/>
            </p:cNvPicPr>
            <p:nvPr/>
          </p:nvPicPr>
          <p:blipFill>
            <a:blip r:embed="rId5"/>
            <a:stretch>
              <a:fillRect/>
            </a:stretch>
          </p:blipFill>
          <p:spPr>
            <a:xfrm>
              <a:off x="834622" y="3012322"/>
              <a:ext cx="381450" cy="409498"/>
            </a:xfrm>
            <a:prstGeom prst="rect">
              <a:avLst/>
            </a:prstGeom>
          </p:spPr>
        </p:pic>
      </p:grpSp>
      <p:grpSp>
        <p:nvGrpSpPr>
          <p:cNvPr id="10" name="Group 23">
            <a:extLst>
              <a:ext uri="{FF2B5EF4-FFF2-40B4-BE49-F238E27FC236}">
                <a16:creationId xmlns:a16="http://schemas.microsoft.com/office/drawing/2014/main" id="{5498E147-36C8-4845-B1DB-05F96D164F73}"/>
              </a:ext>
            </a:extLst>
          </p:cNvPr>
          <p:cNvGrpSpPr/>
          <p:nvPr/>
        </p:nvGrpSpPr>
        <p:grpSpPr>
          <a:xfrm>
            <a:off x="2598667" y="5349532"/>
            <a:ext cx="1577336" cy="3215342"/>
            <a:chOff x="1611160" y="1806089"/>
            <a:chExt cx="917384" cy="1870053"/>
          </a:xfrm>
        </p:grpSpPr>
        <p:grpSp>
          <p:nvGrpSpPr>
            <p:cNvPr id="11" name="Group 8">
              <a:extLst>
                <a:ext uri="{FF2B5EF4-FFF2-40B4-BE49-F238E27FC236}">
                  <a16:creationId xmlns:a16="http://schemas.microsoft.com/office/drawing/2014/main" id="{8EEE36F4-F6C3-44FB-8222-4FA53CB5E864}"/>
                </a:ext>
              </a:extLst>
            </p:cNvPr>
            <p:cNvGrpSpPr/>
            <p:nvPr/>
          </p:nvGrpSpPr>
          <p:grpSpPr>
            <a:xfrm>
              <a:off x="1611160" y="1806089"/>
              <a:ext cx="917384" cy="1870053"/>
              <a:chOff x="6237796" y="2965180"/>
              <a:chExt cx="1170496" cy="2386012"/>
            </a:xfrm>
          </p:grpSpPr>
          <p:pic>
            <p:nvPicPr>
              <p:cNvPr id="13" name="Picture 9">
                <a:extLst>
                  <a:ext uri="{FF2B5EF4-FFF2-40B4-BE49-F238E27FC236}">
                    <a16:creationId xmlns:a16="http://schemas.microsoft.com/office/drawing/2014/main" id="{6AFE8B3F-3517-4817-BB76-B056406B912A}"/>
                  </a:ext>
                </a:extLst>
              </p:cNvPr>
              <p:cNvPicPr>
                <a:picLocks noChangeAspect="1"/>
              </p:cNvPicPr>
              <p:nvPr/>
            </p:nvPicPr>
            <p:blipFill>
              <a:blip r:embed="rId6"/>
              <a:stretch>
                <a:fillRect/>
              </a:stretch>
            </p:blipFill>
            <p:spPr>
              <a:xfrm>
                <a:off x="6237796" y="2965180"/>
                <a:ext cx="1170496" cy="2386012"/>
              </a:xfrm>
              <a:prstGeom prst="rect">
                <a:avLst/>
              </a:prstGeom>
              <a:ln>
                <a:noFill/>
              </a:ln>
              <a:effectLst>
                <a:outerShdw blurRad="292100" dist="139700" dir="2700000" algn="tl" rotWithShape="0">
                  <a:srgbClr val="333333">
                    <a:alpha val="65000"/>
                  </a:srgbClr>
                </a:outerShdw>
              </a:effectLst>
            </p:spPr>
          </p:pic>
          <p:pic>
            <p:nvPicPr>
              <p:cNvPr id="14" name="Picture 10">
                <a:extLst>
                  <a:ext uri="{FF2B5EF4-FFF2-40B4-BE49-F238E27FC236}">
                    <a16:creationId xmlns:a16="http://schemas.microsoft.com/office/drawing/2014/main" id="{510AD11C-0FAC-4AA9-ACD1-0F0D2A6CF983}"/>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6338276" y="3589473"/>
                <a:ext cx="969536" cy="1137426"/>
              </a:xfrm>
              <a:prstGeom prst="rect">
                <a:avLst/>
              </a:prstGeom>
              <a:ln>
                <a:noFill/>
              </a:ln>
              <a:effectLst>
                <a:outerShdw blurRad="292100" dist="139700" dir="2700000" algn="tl" rotWithShape="0">
                  <a:srgbClr val="333333">
                    <a:alpha val="65000"/>
                  </a:srgbClr>
                </a:outerShdw>
              </a:effectLst>
            </p:spPr>
          </p:pic>
        </p:grpSp>
        <p:pic>
          <p:nvPicPr>
            <p:cNvPr id="12" name="Picture 13">
              <a:extLst>
                <a:ext uri="{FF2B5EF4-FFF2-40B4-BE49-F238E27FC236}">
                  <a16:creationId xmlns:a16="http://schemas.microsoft.com/office/drawing/2014/main" id="{498E03A9-1943-4ED7-AE55-DCAD8FAC0911}"/>
                </a:ext>
              </a:extLst>
            </p:cNvPr>
            <p:cNvPicPr>
              <a:picLocks noChangeAspect="1"/>
            </p:cNvPicPr>
            <p:nvPr/>
          </p:nvPicPr>
          <p:blipFill>
            <a:blip r:embed="rId5"/>
            <a:stretch>
              <a:fillRect/>
            </a:stretch>
          </p:blipFill>
          <p:spPr>
            <a:xfrm>
              <a:off x="2068342" y="3012323"/>
              <a:ext cx="381450" cy="409498"/>
            </a:xfrm>
            <a:prstGeom prst="rect">
              <a:avLst/>
            </a:prstGeom>
          </p:spPr>
        </p:pic>
      </p:grpSp>
      <p:sp>
        <p:nvSpPr>
          <p:cNvPr id="15" name="TextBox 17">
            <a:extLst>
              <a:ext uri="{FF2B5EF4-FFF2-40B4-BE49-F238E27FC236}">
                <a16:creationId xmlns:a16="http://schemas.microsoft.com/office/drawing/2014/main" id="{0A79D02B-7AEE-47F4-A370-40FA7E968FC9}"/>
              </a:ext>
            </a:extLst>
          </p:cNvPr>
          <p:cNvSpPr txBox="1"/>
          <p:nvPr/>
        </p:nvSpPr>
        <p:spPr>
          <a:xfrm>
            <a:off x="502598" y="9079264"/>
            <a:ext cx="3980774" cy="338682"/>
          </a:xfrm>
          <a:prstGeom prst="rect">
            <a:avLst/>
          </a:prstGeom>
          <a:noFill/>
        </p:spPr>
        <p:txBody>
          <a:bodyPr wrap="square" lIns="0" tIns="0" rIns="0" bIns="0" rtlCol="0">
            <a:spAutoFit/>
          </a:bodyPr>
          <a:lstStyle/>
          <a:p>
            <a:pPr marL="457188" indent="-457188" defTabSz="1828755" eaLnBrk="0" fontAlgn="base" hangingPunct="0">
              <a:spcBef>
                <a:spcPct val="0"/>
              </a:spcBef>
              <a:spcAft>
                <a:spcPct val="0"/>
              </a:spcAft>
              <a:buFont typeface="+mj-lt"/>
              <a:buAutoNum type="arabicPeriod"/>
              <a:defRPr/>
            </a:pPr>
            <a:r>
              <a:rPr lang="en-GB" sz="2201" dirty="0" err="1">
                <a:solidFill>
                  <a:srgbClr val="4A4A49"/>
                </a:solidFill>
                <a:latin typeface="Myriad Pro" panose="020B0503030403020204" pitchFamily="34" charset="0"/>
                <a:ea typeface="맑은 고딕"/>
              </a:rPr>
              <a:t>Téléchargez</a:t>
            </a:r>
            <a:r>
              <a:rPr lang="en-GB" sz="2201" dirty="0">
                <a:solidFill>
                  <a:srgbClr val="4A4A49"/>
                </a:solidFill>
                <a:latin typeface="Myriad Pro" panose="020B0503030403020204" pitchFamily="34" charset="0"/>
                <a:ea typeface="맑은 고딕"/>
              </a:rPr>
              <a:t> </a:t>
            </a:r>
            <a:r>
              <a:rPr lang="en-GB" sz="2201" dirty="0" err="1">
                <a:solidFill>
                  <a:srgbClr val="4A4A49"/>
                </a:solidFill>
                <a:latin typeface="Myriad Pro" panose="020B0503030403020204" pitchFamily="34" charset="0"/>
                <a:ea typeface="맑은 고딕"/>
              </a:rPr>
              <a:t>l’application</a:t>
            </a:r>
            <a:endParaRPr lang="en-GB" sz="2201" dirty="0">
              <a:solidFill>
                <a:srgbClr val="4A4A49"/>
              </a:solidFill>
              <a:latin typeface="Myriad Pro" panose="020B0503030403020204" pitchFamily="34" charset="0"/>
              <a:ea typeface="맑은 고딕"/>
            </a:endParaRPr>
          </a:p>
        </p:txBody>
      </p:sp>
      <p:sp>
        <p:nvSpPr>
          <p:cNvPr id="18" name="TextBox 18">
            <a:extLst>
              <a:ext uri="{FF2B5EF4-FFF2-40B4-BE49-F238E27FC236}">
                <a16:creationId xmlns:a16="http://schemas.microsoft.com/office/drawing/2014/main" id="{0D3D4EF5-0C5A-4635-AD4F-BBB9064730DA}"/>
              </a:ext>
            </a:extLst>
          </p:cNvPr>
          <p:cNvSpPr txBox="1"/>
          <p:nvPr/>
        </p:nvSpPr>
        <p:spPr>
          <a:xfrm>
            <a:off x="5568277" y="9079264"/>
            <a:ext cx="3577889" cy="338682"/>
          </a:xfrm>
          <a:prstGeom prst="rect">
            <a:avLst/>
          </a:prstGeom>
          <a:noFill/>
        </p:spPr>
        <p:txBody>
          <a:bodyPr wrap="square" lIns="0" tIns="0" rIns="0" bIns="0" rtlCol="0">
            <a:spAutoFit/>
          </a:bodyPr>
          <a:lstStyle/>
          <a:p>
            <a:pPr marL="457188" indent="-457188" defTabSz="1828755" eaLnBrk="0" fontAlgn="base" hangingPunct="0">
              <a:spcBef>
                <a:spcPct val="0"/>
              </a:spcBef>
              <a:spcAft>
                <a:spcPct val="0"/>
              </a:spcAft>
              <a:buFont typeface="+mj-lt"/>
              <a:buAutoNum type="arabicPeriod" startAt="2"/>
              <a:defRPr/>
            </a:pPr>
            <a:r>
              <a:rPr lang="en-GB" sz="2201" dirty="0" err="1">
                <a:solidFill>
                  <a:srgbClr val="4A4A49"/>
                </a:solidFill>
                <a:latin typeface="Myriad Pro" panose="020B0503030403020204" pitchFamily="34" charset="0"/>
                <a:ea typeface="맑은 고딕"/>
              </a:rPr>
              <a:t>Scannez</a:t>
            </a:r>
            <a:r>
              <a:rPr lang="en-GB" sz="2201" dirty="0">
                <a:solidFill>
                  <a:srgbClr val="4A4A49"/>
                </a:solidFill>
                <a:latin typeface="Myriad Pro" panose="020B0503030403020204" pitchFamily="34" charset="0"/>
                <a:ea typeface="맑은 고딕"/>
              </a:rPr>
              <a:t> le QR code</a:t>
            </a:r>
          </a:p>
        </p:txBody>
      </p:sp>
      <p:sp>
        <p:nvSpPr>
          <p:cNvPr id="19" name="TextBox 19">
            <a:extLst>
              <a:ext uri="{FF2B5EF4-FFF2-40B4-BE49-F238E27FC236}">
                <a16:creationId xmlns:a16="http://schemas.microsoft.com/office/drawing/2014/main" id="{D5C78F3A-025A-4D8F-8915-B528DA9413A8}"/>
              </a:ext>
            </a:extLst>
          </p:cNvPr>
          <p:cNvSpPr txBox="1"/>
          <p:nvPr/>
        </p:nvSpPr>
        <p:spPr>
          <a:xfrm>
            <a:off x="10262180" y="9079263"/>
            <a:ext cx="3116555" cy="1016047"/>
          </a:xfrm>
          <a:prstGeom prst="rect">
            <a:avLst/>
          </a:prstGeom>
          <a:noFill/>
        </p:spPr>
        <p:txBody>
          <a:bodyPr wrap="square" lIns="0" tIns="0" rIns="0" bIns="0" rtlCol="0">
            <a:spAutoFit/>
          </a:bodyPr>
          <a:lstStyle/>
          <a:p>
            <a:pPr marL="457188" indent="-457188" defTabSz="1828755" eaLnBrk="0" fontAlgn="base" hangingPunct="0">
              <a:spcBef>
                <a:spcPct val="0"/>
              </a:spcBef>
              <a:spcAft>
                <a:spcPct val="0"/>
              </a:spcAft>
              <a:buFont typeface="+mj-lt"/>
              <a:buAutoNum type="arabicPeriod" startAt="3"/>
              <a:defRPr/>
            </a:pPr>
            <a:r>
              <a:rPr lang="en-GB" sz="2201" dirty="0" err="1">
                <a:solidFill>
                  <a:srgbClr val="4A4A49"/>
                </a:solidFill>
                <a:latin typeface="Myriad Pro" panose="020B0503030403020204" pitchFamily="34" charset="0"/>
                <a:ea typeface="맑은 고딕"/>
              </a:rPr>
              <a:t>Créez</a:t>
            </a:r>
            <a:r>
              <a:rPr lang="en-GB" sz="2201" dirty="0">
                <a:solidFill>
                  <a:srgbClr val="4A4A49"/>
                </a:solidFill>
                <a:latin typeface="Myriad Pro" panose="020B0503030403020204" pitchFamily="34" charset="0"/>
                <a:ea typeface="맑은 고딕"/>
              </a:rPr>
              <a:t> </a:t>
            </a:r>
            <a:r>
              <a:rPr lang="en-GB" sz="2201" dirty="0" err="1">
                <a:solidFill>
                  <a:srgbClr val="4A4A49"/>
                </a:solidFill>
                <a:latin typeface="Myriad Pro" panose="020B0503030403020204" pitchFamily="34" charset="0"/>
                <a:ea typeface="맑은 고딕"/>
              </a:rPr>
              <a:t>votre</a:t>
            </a:r>
            <a:r>
              <a:rPr lang="en-GB" sz="2201" dirty="0">
                <a:solidFill>
                  <a:srgbClr val="4A4A49"/>
                </a:solidFill>
                <a:latin typeface="Myriad Pro" panose="020B0503030403020204" pitchFamily="34" charset="0"/>
                <a:ea typeface="맑은 고딕"/>
              </a:rPr>
              <a:t> </a:t>
            </a:r>
            <a:r>
              <a:rPr lang="en-GB" sz="2201" dirty="0" err="1">
                <a:solidFill>
                  <a:srgbClr val="4A4A49"/>
                </a:solidFill>
                <a:latin typeface="Myriad Pro" panose="020B0503030403020204" pitchFamily="34" charset="0"/>
                <a:ea typeface="맑은 고딕"/>
              </a:rPr>
              <a:t>liste</a:t>
            </a:r>
            <a:r>
              <a:rPr lang="en-GB" sz="2201" dirty="0">
                <a:solidFill>
                  <a:srgbClr val="4A4A49"/>
                </a:solidFill>
                <a:latin typeface="Myriad Pro" panose="020B0503030403020204" pitchFamily="34" charset="0"/>
                <a:ea typeface="맑은 고딕"/>
              </a:rPr>
              <a:t> et </a:t>
            </a:r>
            <a:r>
              <a:rPr lang="en-GB" sz="2201" dirty="0" err="1">
                <a:solidFill>
                  <a:srgbClr val="4A4A49"/>
                </a:solidFill>
                <a:latin typeface="Myriad Pro" panose="020B0503030403020204" pitchFamily="34" charset="0"/>
                <a:ea typeface="맑은 고딕"/>
              </a:rPr>
              <a:t>envoyez</a:t>
            </a:r>
            <a:r>
              <a:rPr lang="en-GB" sz="2201" dirty="0">
                <a:solidFill>
                  <a:srgbClr val="4A4A49"/>
                </a:solidFill>
                <a:latin typeface="Myriad Pro" panose="020B0503030403020204" pitchFamily="34" charset="0"/>
                <a:ea typeface="맑은 고딕"/>
              </a:rPr>
              <a:t> </a:t>
            </a:r>
            <a:r>
              <a:rPr lang="en-GB" sz="2201" dirty="0" err="1">
                <a:solidFill>
                  <a:srgbClr val="4A4A49"/>
                </a:solidFill>
                <a:latin typeface="Myriad Pro" panose="020B0503030403020204" pitchFamily="34" charset="0"/>
                <a:ea typeface="맑은 고딕"/>
              </a:rPr>
              <a:t>là</a:t>
            </a:r>
            <a:r>
              <a:rPr lang="en-GB" sz="2201" dirty="0">
                <a:solidFill>
                  <a:srgbClr val="4A4A49"/>
                </a:solidFill>
                <a:latin typeface="Myriad Pro" panose="020B0503030403020204" pitchFamily="34" charset="0"/>
                <a:ea typeface="맑은 고딕"/>
              </a:rPr>
              <a:t> sur </a:t>
            </a:r>
            <a:r>
              <a:rPr lang="en-GB" sz="2201" dirty="0" err="1">
                <a:solidFill>
                  <a:srgbClr val="4A4A49"/>
                </a:solidFill>
                <a:latin typeface="Myriad Pro" panose="020B0503030403020204" pitchFamily="34" charset="0"/>
                <a:ea typeface="맑은 고딕"/>
              </a:rPr>
              <a:t>votre</a:t>
            </a:r>
            <a:r>
              <a:rPr lang="en-GB" sz="2201" dirty="0">
                <a:solidFill>
                  <a:srgbClr val="4A4A49"/>
                </a:solidFill>
                <a:latin typeface="Myriad Pro" panose="020B0503030403020204" pitchFamily="34" charset="0"/>
                <a:ea typeface="맑은 고딕"/>
              </a:rPr>
              <a:t> PC</a:t>
            </a:r>
          </a:p>
        </p:txBody>
      </p:sp>
      <p:sp>
        <p:nvSpPr>
          <p:cNvPr id="20" name="Right Arrow 20">
            <a:extLst>
              <a:ext uri="{FF2B5EF4-FFF2-40B4-BE49-F238E27FC236}">
                <a16:creationId xmlns:a16="http://schemas.microsoft.com/office/drawing/2014/main" id="{9BF534B8-CB85-44FE-8A6F-A03BE84666FD}"/>
              </a:ext>
            </a:extLst>
          </p:cNvPr>
          <p:cNvSpPr/>
          <p:nvPr/>
        </p:nvSpPr>
        <p:spPr>
          <a:xfrm>
            <a:off x="4398209" y="7197534"/>
            <a:ext cx="914400" cy="924324"/>
          </a:xfrm>
          <a:prstGeom prst="rightArrow">
            <a:avLst/>
          </a:prstGeom>
          <a:solidFill>
            <a:srgbClr val="F07321"/>
          </a:solidFill>
          <a:ln w="3175" cap="flat" cmpd="sng" algn="ctr">
            <a:solidFill>
              <a:srgbClr val="4A4A49"/>
            </a:solidFill>
            <a:prstDash val="solid"/>
          </a:ln>
          <a:effectLst/>
        </p:spPr>
        <p:txBody>
          <a:bodyPr rtlCol="0" anchor="ctr"/>
          <a:lstStyle/>
          <a:p>
            <a:pPr algn="ctr" defTabSz="1828755" eaLnBrk="0" fontAlgn="base" hangingPunct="0">
              <a:spcBef>
                <a:spcPct val="0"/>
              </a:spcBef>
              <a:spcAft>
                <a:spcPct val="0"/>
              </a:spcAft>
              <a:defRPr/>
            </a:pPr>
            <a:endParaRPr lang="en-GB" sz="3600" kern="0">
              <a:solidFill>
                <a:prstClr val="white"/>
              </a:solidFill>
              <a:latin typeface="Arial"/>
              <a:ea typeface="맑은 고딕"/>
            </a:endParaRPr>
          </a:p>
        </p:txBody>
      </p:sp>
      <p:sp>
        <p:nvSpPr>
          <p:cNvPr id="21" name="Right Arrow 21">
            <a:extLst>
              <a:ext uri="{FF2B5EF4-FFF2-40B4-BE49-F238E27FC236}">
                <a16:creationId xmlns:a16="http://schemas.microsoft.com/office/drawing/2014/main" id="{9C42C5D0-B83A-44DF-ACD6-A4989C189C0B}"/>
              </a:ext>
            </a:extLst>
          </p:cNvPr>
          <p:cNvSpPr/>
          <p:nvPr/>
        </p:nvSpPr>
        <p:spPr>
          <a:xfrm>
            <a:off x="9036851" y="6277358"/>
            <a:ext cx="914400" cy="924324"/>
          </a:xfrm>
          <a:prstGeom prst="rightArrow">
            <a:avLst/>
          </a:prstGeom>
          <a:solidFill>
            <a:srgbClr val="F07321"/>
          </a:solidFill>
          <a:ln w="3175" cap="flat" cmpd="sng" algn="ctr">
            <a:solidFill>
              <a:srgbClr val="4A4A49"/>
            </a:solidFill>
            <a:prstDash val="solid"/>
          </a:ln>
          <a:effectLst/>
        </p:spPr>
        <p:txBody>
          <a:bodyPr rtlCol="0" anchor="ctr"/>
          <a:lstStyle/>
          <a:p>
            <a:pPr algn="ctr" defTabSz="1828755" eaLnBrk="0" fontAlgn="base" hangingPunct="0">
              <a:spcBef>
                <a:spcPct val="0"/>
              </a:spcBef>
              <a:spcAft>
                <a:spcPct val="0"/>
              </a:spcAft>
              <a:defRPr/>
            </a:pPr>
            <a:endParaRPr lang="en-GB" sz="3600" kern="0">
              <a:solidFill>
                <a:prstClr val="white"/>
              </a:solidFill>
              <a:latin typeface="Arial"/>
              <a:ea typeface="맑은 고딕"/>
            </a:endParaRPr>
          </a:p>
        </p:txBody>
      </p:sp>
      <p:pic>
        <p:nvPicPr>
          <p:cNvPr id="22" name="Picture 24">
            <a:extLst>
              <a:ext uri="{FF2B5EF4-FFF2-40B4-BE49-F238E27FC236}">
                <a16:creationId xmlns:a16="http://schemas.microsoft.com/office/drawing/2014/main" id="{38555A64-081B-4D2C-A307-D87AB5488E32}"/>
              </a:ext>
            </a:extLst>
          </p:cNvPr>
          <p:cNvPicPr>
            <a:picLocks noChangeAspect="1"/>
          </p:cNvPicPr>
          <p:nvPr/>
        </p:nvPicPr>
        <p:blipFill rotWithShape="1">
          <a:blip r:embed="rId8"/>
          <a:srcRect t="-66" r="822" b="362"/>
          <a:stretch/>
        </p:blipFill>
        <p:spPr>
          <a:xfrm>
            <a:off x="14730467" y="2203196"/>
            <a:ext cx="3180312" cy="6724799"/>
          </a:xfrm>
          <a:prstGeom prst="rect">
            <a:avLst/>
          </a:prstGeom>
          <a:ln>
            <a:noFill/>
          </a:ln>
          <a:effectLst>
            <a:outerShdw blurRad="292100" dist="139700" dir="2700000" algn="tl" rotWithShape="0">
              <a:srgbClr val="333333">
                <a:alpha val="65000"/>
              </a:srgbClr>
            </a:outerShdw>
          </a:effectLst>
        </p:spPr>
      </p:pic>
      <p:sp>
        <p:nvSpPr>
          <p:cNvPr id="23" name="TextBox 25">
            <a:extLst>
              <a:ext uri="{FF2B5EF4-FFF2-40B4-BE49-F238E27FC236}">
                <a16:creationId xmlns:a16="http://schemas.microsoft.com/office/drawing/2014/main" id="{00FFBACA-89BF-42B6-A324-7E5F7A648696}"/>
              </a:ext>
            </a:extLst>
          </p:cNvPr>
          <p:cNvSpPr txBox="1"/>
          <p:nvPr/>
        </p:nvSpPr>
        <p:spPr>
          <a:xfrm>
            <a:off x="14762089" y="9079264"/>
            <a:ext cx="3474980" cy="338682"/>
          </a:xfrm>
          <a:prstGeom prst="rect">
            <a:avLst/>
          </a:prstGeom>
          <a:noFill/>
        </p:spPr>
        <p:txBody>
          <a:bodyPr wrap="square" lIns="0" tIns="0" rIns="0" bIns="0" rtlCol="0">
            <a:spAutoFit/>
          </a:bodyPr>
          <a:lstStyle/>
          <a:p>
            <a:pPr marL="457188" indent="-457188" defTabSz="1828755" eaLnBrk="0" fontAlgn="base" hangingPunct="0">
              <a:spcBef>
                <a:spcPct val="0"/>
              </a:spcBef>
              <a:spcAft>
                <a:spcPct val="0"/>
              </a:spcAft>
              <a:buFont typeface="+mj-lt"/>
              <a:buAutoNum type="arabicPeriod" startAt="4"/>
              <a:defRPr/>
            </a:pPr>
            <a:r>
              <a:rPr lang="en-GB" sz="2201" dirty="0" err="1">
                <a:solidFill>
                  <a:srgbClr val="4A4A49"/>
                </a:solidFill>
                <a:latin typeface="Myriad Pro" panose="020B0503030403020204" pitchFamily="34" charset="0"/>
                <a:ea typeface="맑은 고딕"/>
              </a:rPr>
              <a:t>Vérifiez</a:t>
            </a:r>
            <a:r>
              <a:rPr lang="en-GB" sz="2201" dirty="0">
                <a:solidFill>
                  <a:srgbClr val="4A4A49"/>
                </a:solidFill>
                <a:latin typeface="Myriad Pro" panose="020B0503030403020204" pitchFamily="34" charset="0"/>
                <a:ea typeface="맑은 고딕"/>
              </a:rPr>
              <a:t> le </a:t>
            </a:r>
            <a:r>
              <a:rPr lang="en-GB" sz="2201" dirty="0" err="1">
                <a:solidFill>
                  <a:srgbClr val="4A4A49"/>
                </a:solidFill>
                <a:latin typeface="Myriad Pro" panose="020B0503030403020204" pitchFamily="34" charset="0"/>
                <a:ea typeface="맑은 고딕"/>
              </a:rPr>
              <a:t>fichier</a:t>
            </a:r>
            <a:endParaRPr lang="en-GB" sz="2201" dirty="0">
              <a:solidFill>
                <a:srgbClr val="4A4A49"/>
              </a:solidFill>
              <a:latin typeface="Myriad Pro" panose="020B0503030403020204" pitchFamily="34" charset="0"/>
              <a:ea typeface="맑은 고딕"/>
            </a:endParaRPr>
          </a:p>
        </p:txBody>
      </p:sp>
      <p:sp>
        <p:nvSpPr>
          <p:cNvPr id="24" name="Right Arrow 26">
            <a:extLst>
              <a:ext uri="{FF2B5EF4-FFF2-40B4-BE49-F238E27FC236}">
                <a16:creationId xmlns:a16="http://schemas.microsoft.com/office/drawing/2014/main" id="{329E2ECD-758B-40F8-BCE5-380A99A423B9}"/>
              </a:ext>
            </a:extLst>
          </p:cNvPr>
          <p:cNvSpPr/>
          <p:nvPr/>
        </p:nvSpPr>
        <p:spPr>
          <a:xfrm>
            <a:off x="13694537" y="5349530"/>
            <a:ext cx="914400" cy="924324"/>
          </a:xfrm>
          <a:prstGeom prst="rightArrow">
            <a:avLst/>
          </a:prstGeom>
          <a:solidFill>
            <a:srgbClr val="F07321"/>
          </a:solidFill>
          <a:ln w="3175" cap="flat" cmpd="sng" algn="ctr">
            <a:solidFill>
              <a:srgbClr val="4A4A49"/>
            </a:solidFill>
            <a:prstDash val="solid"/>
          </a:ln>
          <a:effectLst/>
        </p:spPr>
        <p:txBody>
          <a:bodyPr rtlCol="0" anchor="ctr"/>
          <a:lstStyle/>
          <a:p>
            <a:pPr algn="ctr" defTabSz="1828755" eaLnBrk="0" fontAlgn="base" hangingPunct="0">
              <a:spcBef>
                <a:spcPct val="0"/>
              </a:spcBef>
              <a:spcAft>
                <a:spcPct val="0"/>
              </a:spcAft>
              <a:defRPr/>
            </a:pPr>
            <a:endParaRPr lang="en-GB" sz="3600" kern="0">
              <a:solidFill>
                <a:prstClr val="white"/>
              </a:solidFill>
              <a:latin typeface="Arial"/>
              <a:ea typeface="맑은 고딕"/>
            </a:endParaRPr>
          </a:p>
        </p:txBody>
      </p:sp>
      <p:pic>
        <p:nvPicPr>
          <p:cNvPr id="25" name="Picture 28">
            <a:extLst>
              <a:ext uri="{FF2B5EF4-FFF2-40B4-BE49-F238E27FC236}">
                <a16:creationId xmlns:a16="http://schemas.microsoft.com/office/drawing/2014/main" id="{DD70A61F-9A70-4575-97A0-42DAC33E7D8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300" b="4605"/>
          <a:stretch/>
        </p:blipFill>
        <p:spPr>
          <a:xfrm>
            <a:off x="5661320" y="3067201"/>
            <a:ext cx="3253253" cy="5860793"/>
          </a:xfrm>
          <a:prstGeom prst="rect">
            <a:avLst/>
          </a:prstGeom>
          <a:ln>
            <a:noFill/>
          </a:ln>
          <a:effectLst>
            <a:outerShdw blurRad="292100" dist="139700" dir="2700000" algn="tl" rotWithShape="0">
              <a:srgbClr val="333333">
                <a:alpha val="65000"/>
              </a:srgbClr>
            </a:outerShdw>
          </a:effectLst>
        </p:spPr>
      </p:pic>
      <p:pic>
        <p:nvPicPr>
          <p:cNvPr id="26" name="Picture 29">
            <a:extLst>
              <a:ext uri="{FF2B5EF4-FFF2-40B4-BE49-F238E27FC236}">
                <a16:creationId xmlns:a16="http://schemas.microsoft.com/office/drawing/2014/main" id="{68FB6A58-155B-45CF-A4FF-F3FF24B864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408" b="5127"/>
          <a:stretch/>
        </p:blipFill>
        <p:spPr>
          <a:xfrm>
            <a:off x="10080830" y="2476793"/>
            <a:ext cx="3255287" cy="645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533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361"/>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861"/>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361"/>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1861"/>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2361"/>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2861"/>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3361"/>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3861"/>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4361"/>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4861"/>
                            </p:stCondLst>
                            <p:childTnLst>
                              <p:par>
                                <p:cTn id="47" presetID="10"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5361"/>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8" grpId="0"/>
      <p:bldP spid="19" grpId="0"/>
      <p:bldP spid="20" grpId="0" animBg="1"/>
      <p:bldP spid="21" grpId="0" animBg="1"/>
      <p:bldP spid="23" grpId="0"/>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tretch>
            <a:fillRect/>
          </a:stretch>
        </p:blipFill>
        <p:spPr>
          <a:xfrm>
            <a:off x="6979587" y="1806772"/>
            <a:ext cx="10881792" cy="8037932"/>
          </a:xfrm>
          <a:prstGeom prst="rect">
            <a:avLst/>
          </a:prstGeom>
        </p:spPr>
      </p:pic>
      <p:pic>
        <p:nvPicPr>
          <p:cNvPr id="5" name="Picture 24">
            <a:extLst>
              <a:ext uri="{FF2B5EF4-FFF2-40B4-BE49-F238E27FC236}">
                <a16:creationId xmlns:a16="http://schemas.microsoft.com/office/drawing/2014/main" id="{145D0EEB-50D6-4BB3-91EC-BB7D417651DD}"/>
              </a:ext>
            </a:extLst>
          </p:cNvPr>
          <p:cNvPicPr>
            <a:picLocks noChangeAspect="1"/>
          </p:cNvPicPr>
          <p:nvPr/>
        </p:nvPicPr>
        <p:blipFill rotWithShape="1">
          <a:blip r:embed="rId3"/>
          <a:srcRect t="-66" r="822" b="362"/>
          <a:stretch/>
        </p:blipFill>
        <p:spPr>
          <a:xfrm>
            <a:off x="671567" y="2203196"/>
            <a:ext cx="3180312" cy="6724799"/>
          </a:xfrm>
          <a:prstGeom prst="rect">
            <a:avLst/>
          </a:prstGeom>
          <a:ln>
            <a:noFill/>
          </a:ln>
          <a:effectLst>
            <a:outerShdw blurRad="292100" dist="139700" dir="2700000" algn="tl" rotWithShape="0">
              <a:srgbClr val="333333">
                <a:alpha val="65000"/>
              </a:srgbClr>
            </a:outerShdw>
          </a:effectLst>
        </p:spPr>
      </p:pic>
      <p:sp>
        <p:nvSpPr>
          <p:cNvPr id="6" name="Right Arrow 26">
            <a:extLst>
              <a:ext uri="{FF2B5EF4-FFF2-40B4-BE49-F238E27FC236}">
                <a16:creationId xmlns:a16="http://schemas.microsoft.com/office/drawing/2014/main" id="{8D597CEF-5C56-4116-B2E2-FC3A037E3777}"/>
              </a:ext>
            </a:extLst>
          </p:cNvPr>
          <p:cNvSpPr/>
          <p:nvPr/>
        </p:nvSpPr>
        <p:spPr>
          <a:xfrm>
            <a:off x="5220714" y="4963767"/>
            <a:ext cx="914400" cy="924324"/>
          </a:xfrm>
          <a:prstGeom prst="rightArrow">
            <a:avLst/>
          </a:prstGeom>
          <a:solidFill>
            <a:srgbClr val="F07321"/>
          </a:solidFill>
          <a:ln w="3175" cap="flat" cmpd="sng" algn="ctr">
            <a:solidFill>
              <a:srgbClr val="4A4A49"/>
            </a:solidFill>
            <a:prstDash val="solid"/>
          </a:ln>
          <a:effectLst/>
        </p:spPr>
        <p:txBody>
          <a:bodyPr rtlCol="0" anchor="ctr"/>
          <a:lstStyle/>
          <a:p>
            <a:pPr algn="ctr" defTabSz="1828755" eaLnBrk="0" fontAlgn="base" hangingPunct="0">
              <a:spcBef>
                <a:spcPct val="0"/>
              </a:spcBef>
              <a:spcAft>
                <a:spcPct val="0"/>
              </a:spcAft>
              <a:defRPr/>
            </a:pPr>
            <a:endParaRPr lang="en-GB" sz="3600" kern="0">
              <a:solidFill>
                <a:prstClr val="white"/>
              </a:solidFill>
              <a:latin typeface="Arial"/>
              <a:ea typeface="맑은 고딕"/>
            </a:endParaRPr>
          </a:p>
        </p:txBody>
      </p:sp>
      <p:sp>
        <p:nvSpPr>
          <p:cNvPr id="8" name="Espace réservé du texte 3">
            <a:extLst>
              <a:ext uri="{FF2B5EF4-FFF2-40B4-BE49-F238E27FC236}">
                <a16:creationId xmlns:a16="http://schemas.microsoft.com/office/drawing/2014/main" id="{3211E2C4-FCB2-483C-B159-5B5FBF2B0718}"/>
              </a:ext>
            </a:extLst>
          </p:cNvPr>
          <p:cNvSpPr txBox="1">
            <a:spLocks/>
          </p:cNvSpPr>
          <p:nvPr/>
        </p:nvSpPr>
        <p:spPr>
          <a:xfrm>
            <a:off x="870547" y="694390"/>
            <a:ext cx="16609085" cy="1050671"/>
          </a:xfrm>
          <a:prstGeom prst="rect">
            <a:avLst/>
          </a:prstGeom>
        </p:spPr>
        <p:txBody>
          <a:bodyPr/>
          <a:lstStyle>
            <a:lvl1pPr algn="l" rtl="0" eaLnBrk="1" fontAlgn="base" hangingPunct="1">
              <a:spcBef>
                <a:spcPts val="1600"/>
              </a:spcBef>
              <a:spcAft>
                <a:spcPct val="0"/>
              </a:spcAft>
              <a:buFont typeface="Arial" panose="020B0604020202020204" pitchFamily="34" charset="0"/>
              <a:defRPr sz="2667" b="1" i="0" kern="1200">
                <a:solidFill>
                  <a:srgbClr val="F07321"/>
                </a:solidFill>
                <a:latin typeface="Myriad Pro Semibold" panose="020B0503030403020204" pitchFamily="34" charset="0"/>
                <a:ea typeface="+mn-ea"/>
                <a:cs typeface="+mn-cs"/>
              </a:defRPr>
            </a:lvl1pPr>
            <a:lvl2pPr marL="133347" indent="-239178" algn="l" rtl="0" eaLnBrk="1" fontAlgn="base" hangingPunct="1">
              <a:spcBef>
                <a:spcPts val="1600"/>
              </a:spcBef>
              <a:spcAft>
                <a:spcPct val="0"/>
              </a:spcAft>
              <a:buSzPct val="130000"/>
              <a:buBlip>
                <a:blip r:embed="rId4"/>
              </a:buBlip>
              <a:defRPr sz="1600" kern="1200">
                <a:solidFill>
                  <a:schemeClr val="tx1"/>
                </a:solidFill>
                <a:latin typeface="+mn-lt"/>
                <a:ea typeface="+mn-ea"/>
                <a:cs typeface="+mn-cs"/>
              </a:defRPr>
            </a:lvl2pPr>
            <a:lvl3pPr marL="478355" indent="-239178" algn="l" rtl="0" eaLnBrk="1" fontAlgn="base" hangingPunct="1">
              <a:spcBef>
                <a:spcPts val="1200"/>
              </a:spcBef>
              <a:spcAft>
                <a:spcPct val="0"/>
              </a:spcAft>
              <a:buSzPct val="130000"/>
              <a:buBlip>
                <a:blip r:embed="rId4"/>
              </a:buBlip>
              <a:defRPr sz="1333" kern="1200">
                <a:solidFill>
                  <a:schemeClr val="tx1"/>
                </a:solidFill>
                <a:latin typeface="+mn-lt"/>
                <a:ea typeface="+mn-ea"/>
                <a:cs typeface="+mn-cs"/>
              </a:defRPr>
            </a:lvl3pPr>
            <a:lvl4pPr marL="719649" indent="-239178" algn="l" rtl="0" eaLnBrk="1" fontAlgn="base" hangingPunct="1">
              <a:spcBef>
                <a:spcPts val="800"/>
              </a:spcBef>
              <a:spcAft>
                <a:spcPct val="0"/>
              </a:spcAft>
              <a:buBlip>
                <a:blip r:embed="rId4"/>
              </a:buBlip>
              <a:defRPr sz="1200" kern="1200">
                <a:solidFill>
                  <a:schemeClr val="tx1"/>
                </a:solidFill>
                <a:latin typeface="+mn-lt"/>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13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371600" latinLnBrk="1">
              <a:lnSpc>
                <a:spcPct val="90000"/>
              </a:lnSpc>
              <a:spcBef>
                <a:spcPts val="1500"/>
              </a:spcBef>
              <a:buSzPct val="80000"/>
              <a:defRPr/>
            </a:pPr>
            <a:r>
              <a:rPr lang="fr-FR" sz="4200"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sz="4200" dirty="0">
                <a:solidFill>
                  <a:srgbClr val="FF6600"/>
                </a:solidFill>
                <a:latin typeface="Tahoma" panose="020B0604030504040204" pitchFamily="34" charset="0"/>
                <a:ea typeface="Tahoma" panose="020B0604030504040204" pitchFamily="34" charset="0"/>
                <a:cs typeface="Tahoma" panose="020B0604030504040204" pitchFamily="34" charset="0"/>
              </a:rPr>
              <a:t> </a:t>
            </a:r>
            <a:r>
              <a:rPr lang="fr-FR" sz="4200" dirty="0" err="1">
                <a:solidFill>
                  <a:srgbClr val="FF6600"/>
                </a:solidFill>
                <a:latin typeface="Tahoma" panose="020B0604030504040204" pitchFamily="34" charset="0"/>
                <a:ea typeface="Tahoma" panose="020B0604030504040204" pitchFamily="34" charset="0"/>
                <a:cs typeface="Tahoma" panose="020B0604030504040204" pitchFamily="34" charset="0"/>
              </a:rPr>
              <a:t>Device</a:t>
            </a:r>
            <a:r>
              <a:rPr lang="fr-FR" sz="4200" dirty="0">
                <a:solidFill>
                  <a:srgbClr val="FF6600"/>
                </a:solidFill>
                <a:latin typeface="Tahoma" panose="020B0604030504040204" pitchFamily="34" charset="0"/>
                <a:ea typeface="Tahoma" panose="020B0604030504040204" pitchFamily="34" charset="0"/>
                <a:cs typeface="Tahoma" panose="020B0604030504040204" pitchFamily="34" charset="0"/>
              </a:rPr>
              <a:t> Manager</a:t>
            </a:r>
          </a:p>
        </p:txBody>
      </p:sp>
    </p:spTree>
    <p:extLst>
      <p:ext uri="{BB962C8B-B14F-4D97-AF65-F5344CB8AC3E}">
        <p14:creationId xmlns:p14="http://schemas.microsoft.com/office/powerpoint/2010/main" val="120074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71"/>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1071"/>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자유형 19"/>
          <p:cNvSpPr/>
          <p:nvPr/>
        </p:nvSpPr>
        <p:spPr>
          <a:xfrm>
            <a:off x="277200" y="8264229"/>
            <a:ext cx="13200876" cy="2022771"/>
          </a:xfrm>
          <a:custGeom>
            <a:avLst/>
            <a:gdLst>
              <a:gd name="connsiteX0" fmla="*/ 144959 w 11822400"/>
              <a:gd name="connsiteY0" fmla="*/ 0 h 1348514"/>
              <a:gd name="connsiteX1" fmla="*/ 11677441 w 11822400"/>
              <a:gd name="connsiteY1" fmla="*/ 0 h 1348514"/>
              <a:gd name="connsiteX2" fmla="*/ 11822400 w 11822400"/>
              <a:gd name="connsiteY2" fmla="*/ 144959 h 1348514"/>
              <a:gd name="connsiteX3" fmla="*/ 11822400 w 11822400"/>
              <a:gd name="connsiteY3" fmla="*/ 1348514 h 1348514"/>
              <a:gd name="connsiteX4" fmla="*/ 0 w 11822400"/>
              <a:gd name="connsiteY4" fmla="*/ 1348514 h 1348514"/>
              <a:gd name="connsiteX5" fmla="*/ 0 w 11822400"/>
              <a:gd name="connsiteY5" fmla="*/ 144959 h 1348514"/>
              <a:gd name="connsiteX6" fmla="*/ 144959 w 11822400"/>
              <a:gd name="connsiteY6" fmla="*/ 0 h 13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2400" h="1348514">
                <a:moveTo>
                  <a:pt x="144959" y="0"/>
                </a:moveTo>
                <a:lnTo>
                  <a:pt x="11677441" y="0"/>
                </a:lnTo>
                <a:cubicBezTo>
                  <a:pt x="11757500" y="0"/>
                  <a:pt x="11822400" y="64900"/>
                  <a:pt x="11822400" y="144959"/>
                </a:cubicBezTo>
                <a:lnTo>
                  <a:pt x="11822400" y="1348514"/>
                </a:lnTo>
                <a:lnTo>
                  <a:pt x="0" y="1348514"/>
                </a:lnTo>
                <a:lnTo>
                  <a:pt x="0" y="144959"/>
                </a:lnTo>
                <a:cubicBezTo>
                  <a:pt x="0" y="64900"/>
                  <a:pt x="64900" y="0"/>
                  <a:pt x="144959"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78000" bIns="0" rtlCol="0" anchor="t"/>
          <a:lstStyle/>
          <a:p>
            <a:pPr algn="ctr" defTabSz="1371600" latinLnBrk="1">
              <a:lnSpc>
                <a:spcPct val="120000"/>
              </a:lnSpc>
              <a:buSzPct val="100000"/>
              <a:defRPr/>
            </a:pPr>
            <a:r>
              <a:rPr lang="fr-FR" altLang="ko-KR" sz="225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L'application </a:t>
            </a:r>
            <a:r>
              <a:rPr lang="fr-FR" altLang="ko-KR" sz="2250"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Wisenet</a:t>
            </a:r>
            <a:r>
              <a:rPr lang="fr-FR" altLang="ko-KR" sz="225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Installation et le </a:t>
            </a:r>
            <a:r>
              <a:rPr lang="fr-FR" altLang="ko-KR" sz="2250"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dongle</a:t>
            </a:r>
            <a:r>
              <a:rPr lang="fr-FR" altLang="ko-KR" sz="225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Wi-Fi permettent de se connecter directement à la caméra. L'installateur peut vérifier la vue et configurer le zoom avant/arrière, la mise au point, la capture d'écran, la vue flip/</a:t>
            </a:r>
            <a:r>
              <a:rPr lang="fr-FR" altLang="ko-KR" sz="2250"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mirror</a:t>
            </a:r>
            <a:r>
              <a:rPr lang="fr-FR" altLang="ko-KR" sz="225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r>
              <a:rPr lang="fr-FR" altLang="ko-KR" sz="2250"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hallway</a:t>
            </a:r>
            <a:r>
              <a:rPr lang="fr-FR" altLang="ko-KR" sz="225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r>
              <a:rPr lang="en-US" altLang="ko-KR" sz="225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p>
          <a:p>
            <a:pPr algn="ctr" defTabSz="1371600" latinLnBrk="1">
              <a:lnSpc>
                <a:spcPct val="120000"/>
              </a:lnSpc>
              <a:buSzPct val="100000"/>
              <a:defRPr/>
            </a:pPr>
            <a:r>
              <a:rPr lang="en-US" altLang="ko-KR" sz="1650" dirty="0">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a:t>
            </a:r>
            <a:r>
              <a:rPr lang="fr-FR" altLang="ko-KR" sz="1650" dirty="0">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L'application </a:t>
            </a:r>
            <a:r>
              <a:rPr lang="fr-FR" altLang="ko-KR" sz="1650" dirty="0" err="1">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Wisenet</a:t>
            </a:r>
            <a:r>
              <a:rPr lang="fr-FR" altLang="ko-KR" sz="1650" dirty="0">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 installation peut être téléchargée à partir de </a:t>
            </a:r>
            <a:r>
              <a:rPr lang="fr-FR" altLang="ko-KR" sz="1650" dirty="0" err="1">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l'app</a:t>
            </a:r>
            <a:r>
              <a:rPr lang="fr-FR" altLang="ko-KR" sz="1650" dirty="0">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 store (</a:t>
            </a:r>
            <a:r>
              <a:rPr lang="fr-FR" altLang="ko-KR" sz="1650" dirty="0" err="1">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dongle</a:t>
            </a:r>
            <a:r>
              <a:rPr lang="fr-FR" altLang="ko-KR" sz="1650" dirty="0">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rPr>
              <a:t> Wi-Fi et câble de type USB-b non inclus).</a:t>
            </a:r>
            <a:endParaRPr lang="en-US" altLang="ko-KR" sz="1650" dirty="0">
              <a:solidFill>
                <a:srgbClr val="44546A">
                  <a:lumMod val="60000"/>
                  <a:lumOff val="40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그림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881" y="3316109"/>
            <a:ext cx="1749015" cy="3367713"/>
          </a:xfrm>
          <a:prstGeom prst="rect">
            <a:avLst/>
          </a:prstGeom>
          <a:effectLst>
            <a:outerShdw blurRad="25400" dist="12700" dir="5400000" algn="t" rotWithShape="0">
              <a:prstClr val="black">
                <a:alpha val="40000"/>
              </a:prstClr>
            </a:outerShdw>
          </a:effectLst>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00" y="5758724"/>
            <a:ext cx="2057666" cy="1289471"/>
          </a:xfrm>
          <a:prstGeom prst="rect">
            <a:avLst/>
          </a:prstGeom>
          <a:effectLst>
            <a:outerShdw blurRad="25400" dist="12700" dir="5400000" algn="t" rotWithShape="0">
              <a:prstClr val="black">
                <a:alpha val="40000"/>
              </a:prstClr>
            </a:outerShdw>
          </a:effectLst>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975" y="3325192"/>
            <a:ext cx="1749015" cy="3381431"/>
          </a:xfrm>
          <a:prstGeom prst="rect">
            <a:avLst/>
          </a:prstGeom>
          <a:effectLst>
            <a:outerShdw blurRad="25400" dist="12700" dir="5400000" algn="t" rotWithShape="0">
              <a:prstClr val="black">
                <a:alpha val="40000"/>
              </a:prstClr>
            </a:outerShdw>
          </a:effectLst>
        </p:spPr>
      </p:pic>
      <p:pic>
        <p:nvPicPr>
          <p:cNvPr id="7" name="그림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781" y="3902579"/>
            <a:ext cx="1749015" cy="2832720"/>
          </a:xfrm>
          <a:prstGeom prst="rect">
            <a:avLst/>
          </a:prstGeom>
          <a:effectLst>
            <a:outerShdw blurRad="25400" dist="12700" dir="5400000" algn="t" rotWithShape="0">
              <a:prstClr val="black">
                <a:alpha val="40000"/>
              </a:prstClr>
            </a:outerShdw>
          </a:effectLst>
        </p:spPr>
      </p:pic>
      <p:sp>
        <p:nvSpPr>
          <p:cNvPr id="18" name="모서리가 둥근 직사각형 17"/>
          <p:cNvSpPr/>
          <p:nvPr/>
        </p:nvSpPr>
        <p:spPr>
          <a:xfrm>
            <a:off x="3232299" y="7951334"/>
            <a:ext cx="7421526" cy="432000"/>
          </a:xfrm>
          <a:prstGeom prst="roundRect">
            <a:avLst>
              <a:gd name="adj" fmla="val 50000"/>
            </a:avLst>
          </a:prstGeom>
          <a:solidFill>
            <a:schemeClr val="bg1"/>
          </a:solidFill>
          <a:ln w="12700">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latinLnBrk="1">
              <a:defRPr/>
            </a:pPr>
            <a:r>
              <a:rPr lang="fr-FR" altLang="ko-KR" sz="2250" b="1" dirty="0">
                <a:solidFill>
                  <a:srgbClr val="F37321"/>
                </a:solidFill>
                <a:latin typeface="Tahoma" panose="020B0604030504040204" pitchFamily="34" charset="0"/>
                <a:ea typeface="Tahoma" panose="020B0604030504040204" pitchFamily="34" charset="0"/>
                <a:cs typeface="Tahoma" panose="020B0604030504040204" pitchFamily="34" charset="0"/>
              </a:rPr>
              <a:t>Connexion facile avec la caméra par Wi-Fi direct</a:t>
            </a:r>
            <a:endParaRPr lang="en-US" altLang="ko-KR" sz="2250" b="1" dirty="0">
              <a:solidFill>
                <a:srgbClr val="F3732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그림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786481" y="9951716"/>
            <a:ext cx="1006836" cy="162000"/>
          </a:xfrm>
          <a:prstGeom prst="rect">
            <a:avLst/>
          </a:prstGeom>
        </p:spPr>
      </p:pic>
      <p:sp>
        <p:nvSpPr>
          <p:cNvPr id="10" name="모서리가 둥근 직사각형 9"/>
          <p:cNvSpPr/>
          <p:nvPr/>
        </p:nvSpPr>
        <p:spPr>
          <a:xfrm>
            <a:off x="2224521" y="6760421"/>
            <a:ext cx="2052000" cy="270000"/>
          </a:xfrm>
          <a:prstGeom prst="roundRect">
            <a:avLst>
              <a:gd name="adj"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371600" latinLnBrk="1">
              <a:defRPr/>
            </a:pPr>
            <a:r>
              <a:rPr lang="en-US" altLang="ko-KR" sz="1200" b="1" dirty="0">
                <a:solidFill>
                  <a:prstClr val="white"/>
                </a:solidFill>
                <a:latin typeface="Arial"/>
                <a:ea typeface="맑은 고딕"/>
              </a:rPr>
              <a:t>Flip/mirror/Hallway view</a:t>
            </a:r>
          </a:p>
        </p:txBody>
      </p:sp>
      <p:sp>
        <p:nvSpPr>
          <p:cNvPr id="11" name="모서리가 둥근 직사각형 10"/>
          <p:cNvSpPr/>
          <p:nvPr/>
        </p:nvSpPr>
        <p:spPr>
          <a:xfrm>
            <a:off x="5378555" y="3306744"/>
            <a:ext cx="1404000" cy="270000"/>
          </a:xfrm>
          <a:prstGeom prst="roundRect">
            <a:avLst>
              <a:gd name="adj"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371600" latinLnBrk="1">
              <a:defRPr/>
            </a:pPr>
            <a:r>
              <a:rPr lang="en-US" altLang="ko-KR" sz="1200" b="1" dirty="0">
                <a:solidFill>
                  <a:prstClr val="white"/>
                </a:solidFill>
                <a:latin typeface="Arial"/>
                <a:ea typeface="맑은 고딕"/>
              </a:rPr>
              <a:t>Image capture</a:t>
            </a:r>
          </a:p>
        </p:txBody>
      </p:sp>
      <p:sp>
        <p:nvSpPr>
          <p:cNvPr id="12" name="모서리가 둥근 직사각형 11"/>
          <p:cNvSpPr/>
          <p:nvPr/>
        </p:nvSpPr>
        <p:spPr>
          <a:xfrm>
            <a:off x="6654663" y="3901496"/>
            <a:ext cx="1404000" cy="270000"/>
          </a:xfrm>
          <a:prstGeom prst="roundRect">
            <a:avLst>
              <a:gd name="adj"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371600" latinLnBrk="1">
              <a:defRPr/>
            </a:pPr>
            <a:r>
              <a:rPr lang="en-US" altLang="ko-KR" sz="1200" b="1" dirty="0">
                <a:solidFill>
                  <a:prstClr val="white"/>
                </a:solidFill>
                <a:latin typeface="Arial"/>
                <a:ea typeface="맑은 고딕"/>
              </a:rPr>
              <a:t>Zoom in/out</a:t>
            </a:r>
          </a:p>
        </p:txBody>
      </p:sp>
      <p:sp>
        <p:nvSpPr>
          <p:cNvPr id="16" name="모서리가 둥근 직사각형 15"/>
          <p:cNvSpPr/>
          <p:nvPr/>
        </p:nvSpPr>
        <p:spPr>
          <a:xfrm>
            <a:off x="8130437" y="3323676"/>
            <a:ext cx="1404000" cy="270000"/>
          </a:xfrm>
          <a:prstGeom prst="roundRect">
            <a:avLst>
              <a:gd name="adj"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371600" latinLnBrk="1">
              <a:defRPr/>
            </a:pPr>
            <a:r>
              <a:rPr lang="en-US" altLang="ko-KR" sz="1200" b="1" dirty="0">
                <a:solidFill>
                  <a:prstClr val="white"/>
                </a:solidFill>
                <a:latin typeface="Arial"/>
                <a:ea typeface="맑은 고딕"/>
              </a:rPr>
              <a:t>Simple focus</a:t>
            </a:r>
          </a:p>
        </p:txBody>
      </p:sp>
      <p:pic>
        <p:nvPicPr>
          <p:cNvPr id="9" name="그림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5043" y="4459781"/>
            <a:ext cx="2022176" cy="2409759"/>
          </a:xfrm>
          <a:prstGeom prst="rect">
            <a:avLst/>
          </a:prstGeom>
          <a:effectLst>
            <a:outerShdw blurRad="63500" sx="102000" sy="102000" algn="ctr" rotWithShape="0">
              <a:prstClr val="black">
                <a:alpha val="40000"/>
              </a:prstClr>
            </a:outerShdw>
          </a:effectLst>
        </p:spPr>
      </p:pic>
      <p:pic>
        <p:nvPicPr>
          <p:cNvPr id="23" name="그림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99543" y="1367244"/>
            <a:ext cx="3600915" cy="2462340"/>
          </a:xfrm>
          <a:prstGeom prst="rect">
            <a:avLst/>
          </a:prstGeom>
          <a:effectLst>
            <a:outerShdw blurRad="63500" sx="102000" sy="102000" algn="ctr" rotWithShape="0">
              <a:prstClr val="black">
                <a:alpha val="40000"/>
              </a:prstClr>
            </a:outerShdw>
          </a:effectLst>
        </p:spPr>
      </p:pic>
      <p:sp>
        <p:nvSpPr>
          <p:cNvPr id="17" name="Text Placeholder 1"/>
          <p:cNvSpPr txBox="1">
            <a:spLocks/>
          </p:cNvSpPr>
          <p:nvPr/>
        </p:nvSpPr>
        <p:spPr>
          <a:xfrm>
            <a:off x="431639" y="554840"/>
            <a:ext cx="12888284" cy="781776"/>
          </a:xfrm>
          <a:prstGeom prst="rect">
            <a:avLst/>
          </a:prstGeom>
        </p:spPr>
        <p:txBody>
          <a:bodyPr lIns="0" tIns="0" rIns="0" bIns="0" anchor="t" anchorCtr="0">
            <a:noAutofit/>
          </a:bodyPr>
          <a:lstStyle>
            <a:lvl1pPr algn="l" rtl="0" eaLnBrk="1" fontAlgn="base" hangingPunct="1">
              <a:spcBef>
                <a:spcPts val="1600"/>
              </a:spcBef>
              <a:spcAft>
                <a:spcPct val="0"/>
              </a:spcAft>
              <a:buFont typeface="Arial" panose="020B0604020202020204" pitchFamily="34" charset="0"/>
              <a:defRPr lang="en-US" sz="3200" b="1" kern="1200" cap="none" baseline="0" dirty="0" smtClean="0">
                <a:solidFill>
                  <a:schemeClr val="tx1"/>
                </a:solidFill>
                <a:latin typeface="Arial" panose="020B0604020202020204" pitchFamily="34" charset="0"/>
                <a:ea typeface="나눔고딕" panose="020D0604000000000000" pitchFamily="50" charset="-127"/>
                <a:cs typeface="Arial" panose="020B0604020202020204" pitchFamily="34" charset="0"/>
              </a:defRPr>
            </a:lvl1pPr>
            <a:lvl2pPr marL="133347" indent="-239178" algn="l" rtl="0" eaLnBrk="1" fontAlgn="base" hangingPunct="1">
              <a:spcBef>
                <a:spcPts val="1600"/>
              </a:spcBef>
              <a:spcAft>
                <a:spcPct val="0"/>
              </a:spcAft>
              <a:buSzPct val="130000"/>
              <a:buBlip>
                <a:blip r:embed="rId10"/>
              </a:buBlip>
              <a:defRPr lang="en-US" sz="4000" b="1" kern="1200" dirty="0" smtClean="0">
                <a:solidFill>
                  <a:schemeClr val="bg1"/>
                </a:solidFill>
                <a:latin typeface="Arial Narrow" panose="020B0606020202030204" pitchFamily="34" charset="0"/>
                <a:ea typeface="+mn-ea"/>
                <a:cs typeface="+mn-cs"/>
              </a:defRPr>
            </a:lvl2pPr>
            <a:lvl3pPr marL="478355" indent="-239178" algn="l" rtl="0" eaLnBrk="1" fontAlgn="base" hangingPunct="1">
              <a:spcBef>
                <a:spcPts val="1200"/>
              </a:spcBef>
              <a:spcAft>
                <a:spcPct val="0"/>
              </a:spcAft>
              <a:buSzPct val="130000"/>
              <a:buBlip>
                <a:blip r:embed="rId10"/>
              </a:buBlip>
              <a:defRPr lang="en-US" sz="4000" b="1" kern="1200" dirty="0" smtClean="0">
                <a:solidFill>
                  <a:schemeClr val="bg1"/>
                </a:solidFill>
                <a:latin typeface="Arial Narrow" panose="020B0606020202030204" pitchFamily="34" charset="0"/>
                <a:ea typeface="+mn-ea"/>
                <a:cs typeface="+mn-cs"/>
              </a:defRPr>
            </a:lvl3pPr>
            <a:lvl4pPr marL="719649" indent="-239178" algn="l" rtl="0" eaLnBrk="1" fontAlgn="base" hangingPunct="1">
              <a:spcBef>
                <a:spcPts val="800"/>
              </a:spcBef>
              <a:spcAft>
                <a:spcPct val="0"/>
              </a:spcAft>
              <a:buBlip>
                <a:blip r:embed="rId10"/>
              </a:buBlip>
              <a:defRPr lang="en-US" sz="4000" b="1" kern="1200" dirty="0" smtClean="0">
                <a:solidFill>
                  <a:schemeClr val="bg1"/>
                </a:solidFill>
                <a:latin typeface="Arial Narrow" panose="020B0606020202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lang="en-GB" sz="4000" b="1" kern="1200" dirty="0">
                <a:solidFill>
                  <a:schemeClr val="bg1"/>
                </a:solidFill>
                <a:latin typeface="Arial Narrow" panose="020B0606020202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371600" latinLnBrk="1">
              <a:lnSpc>
                <a:spcPct val="90000"/>
              </a:lnSpc>
              <a:spcBef>
                <a:spcPts val="1500"/>
              </a:spcBef>
              <a:buSzPct val="80000"/>
              <a:defRPr/>
            </a:pPr>
            <a:r>
              <a:rPr lang="fr-FR" sz="4200" dirty="0" err="1">
                <a:solidFill>
                  <a:srgbClr val="FF6600"/>
                </a:solidFill>
                <a:latin typeface="Tahoma" panose="020B0604030504040204" pitchFamily="34" charset="0"/>
                <a:ea typeface="Tahoma" panose="020B0604030504040204" pitchFamily="34" charset="0"/>
                <a:cs typeface="Tahoma" panose="020B0604030504040204" pitchFamily="34" charset="0"/>
              </a:rPr>
              <a:t>Wisenet</a:t>
            </a:r>
            <a:r>
              <a:rPr lang="fr-FR" sz="4200" dirty="0">
                <a:solidFill>
                  <a:srgbClr val="FF6600"/>
                </a:solidFill>
                <a:latin typeface="Tahoma" panose="020B0604030504040204" pitchFamily="34" charset="0"/>
                <a:ea typeface="Tahoma" panose="020B0604030504040204" pitchFamily="34" charset="0"/>
                <a:cs typeface="Tahoma" panose="020B0604030504040204" pitchFamily="34" charset="0"/>
              </a:rPr>
              <a:t> Installation</a:t>
            </a:r>
          </a:p>
        </p:txBody>
      </p:sp>
      <p:pic>
        <p:nvPicPr>
          <p:cNvPr id="19" name="Image 18"/>
          <p:cNvPicPr>
            <a:picLocks noChangeAspect="1"/>
          </p:cNvPicPr>
          <p:nvPr/>
        </p:nvPicPr>
        <p:blipFill>
          <a:blip r:embed="rId11"/>
          <a:stretch>
            <a:fillRect/>
          </a:stretch>
        </p:blipFill>
        <p:spPr>
          <a:xfrm>
            <a:off x="7667409" y="425802"/>
            <a:ext cx="1030689" cy="1039851"/>
          </a:xfrm>
          <a:prstGeom prst="rect">
            <a:avLst/>
          </a:prstGeom>
        </p:spPr>
      </p:pic>
    </p:spTree>
    <p:extLst>
      <p:ext uri="{BB962C8B-B14F-4D97-AF65-F5344CB8AC3E}">
        <p14:creationId xmlns:p14="http://schemas.microsoft.com/office/powerpoint/2010/main" val="2604255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41"/>
                            </p:stCondLst>
                            <p:childTnLst>
                              <p:par>
                                <p:cTn id="8" presetID="22" presetClass="entr" presetSubtype="8"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1041"/>
                            </p:stCondLst>
                            <p:childTnLst>
                              <p:par>
                                <p:cTn id="12" presetID="1" presetClass="entr" presetSubtype="0" fill="hold" nodeType="afterEffect">
                                  <p:stCondLst>
                                    <p:cond delay="0"/>
                                  </p:stCondLst>
                                  <p:iterate type="lt">
                                    <p:tmAbs val="20"/>
                                  </p:iterate>
                                  <p:childTnLst>
                                    <p:set>
                                      <p:cBhvr>
                                        <p:cTn id="13" dur="1" fill="hold">
                                          <p:stCondLst>
                                            <p:cond delay="0"/>
                                          </p:stCondLst>
                                        </p:cTn>
                                        <p:tgtEl>
                                          <p:spTgt spid="18">
                                            <p:txEl>
                                              <p:pRg st="0" end="0"/>
                                            </p:txEl>
                                          </p:spTgt>
                                        </p:tgtEl>
                                        <p:attrNameLst>
                                          <p:attrName>style.visibility</p:attrName>
                                        </p:attrNameLst>
                                      </p:cBhvr>
                                      <p:to>
                                        <p:strVal val="visible"/>
                                      </p:to>
                                    </p:set>
                                  </p:childTnLst>
                                </p:cTn>
                              </p:par>
                            </p:childTnLst>
                          </p:cTn>
                        </p:par>
                        <p:par>
                          <p:cTn id="14" fill="hold">
                            <p:stCondLst>
                              <p:cond delay="1842"/>
                            </p:stCondLst>
                            <p:childTnLst>
                              <p:par>
                                <p:cTn id="15" presetID="1" presetClass="entr" presetSubtype="0" fill="hold" nodeType="afterEffect">
                                  <p:stCondLst>
                                    <p:cond delay="0"/>
                                  </p:stCondLst>
                                  <p:iterate type="lt">
                                    <p:tmAbs val="10"/>
                                  </p:iterate>
                                  <p:childTnLst>
                                    <p:set>
                                      <p:cBhvr>
                                        <p:cTn id="16" dur="1" fill="hold">
                                          <p:stCondLst>
                                            <p:cond delay="0"/>
                                          </p:stCondLst>
                                        </p:cTn>
                                        <p:tgtEl>
                                          <p:spTgt spid="20">
                                            <p:txEl>
                                              <p:pRg st="0" end="0"/>
                                            </p:txEl>
                                          </p:spTgt>
                                        </p:tgtEl>
                                        <p:attrNameLst>
                                          <p:attrName>style.visibility</p:attrName>
                                        </p:attrNameLst>
                                      </p:cBhvr>
                                      <p:to>
                                        <p:strVal val="visible"/>
                                      </p:to>
                                    </p:set>
                                  </p:childTnLst>
                                </p:cTn>
                              </p:par>
                            </p:childTnLst>
                          </p:cTn>
                        </p:par>
                        <p:par>
                          <p:cTn id="17" fill="hold">
                            <p:stCondLst>
                              <p:cond delay="3943"/>
                            </p:stCondLst>
                            <p:childTnLst>
                              <p:par>
                                <p:cTn id="18" presetID="1" presetClass="entr" presetSubtype="0" fill="hold" nodeType="afterEffect">
                                  <p:stCondLst>
                                    <p:cond delay="0"/>
                                  </p:stCondLst>
                                  <p:iterate type="lt">
                                    <p:tmAbs val="10"/>
                                  </p:iterate>
                                  <p:childTnLst>
                                    <p:set>
                                      <p:cBhvr>
                                        <p:cTn id="19"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hlinkClick r:id="rId2"/>
            <a:extLst>
              <a:ext uri="{FF2B5EF4-FFF2-40B4-BE49-F238E27FC236}">
                <a16:creationId xmlns:a16="http://schemas.microsoft.com/office/drawing/2014/main" id="{2A123004-1BE1-4212-90D8-FD5B618C1F38}"/>
              </a:ext>
            </a:extLst>
          </p:cNvPr>
          <p:cNvPicPr>
            <a:picLocks noChangeAspect="1"/>
          </p:cNvPicPr>
          <p:nvPr/>
        </p:nvPicPr>
        <p:blipFill>
          <a:blip r:embed="rId3"/>
          <a:stretch>
            <a:fillRect/>
          </a:stretch>
        </p:blipFill>
        <p:spPr>
          <a:xfrm>
            <a:off x="417944" y="2023599"/>
            <a:ext cx="9444038" cy="4714875"/>
          </a:xfrm>
          <a:prstGeom prst="rect">
            <a:avLst/>
          </a:prstGeom>
        </p:spPr>
      </p:pic>
      <p:sp>
        <p:nvSpPr>
          <p:cNvPr id="9" name="Espace réservé du texte 1">
            <a:extLst>
              <a:ext uri="{FF2B5EF4-FFF2-40B4-BE49-F238E27FC236}">
                <a16:creationId xmlns:a16="http://schemas.microsoft.com/office/drawing/2014/main" id="{E0E2BBB3-D70B-4532-94B0-2DFE33DECD72}"/>
              </a:ext>
            </a:extLst>
          </p:cNvPr>
          <p:cNvSpPr txBox="1">
            <a:spLocks/>
          </p:cNvSpPr>
          <p:nvPr/>
        </p:nvSpPr>
        <p:spPr>
          <a:xfrm>
            <a:off x="431639" y="554840"/>
            <a:ext cx="13898724" cy="781776"/>
          </a:xfrm>
          <a:prstGeom prst="rect">
            <a:avLst/>
          </a:prstGeom>
        </p:spPr>
        <p:txBody>
          <a:bodyPr lIns="0" tIns="0" rIns="0" bIns="0" anchor="t" anchorCtr="0">
            <a:noAutofit/>
          </a:bodyPr>
          <a:lstStyle>
            <a:defPPr>
              <a:defRPr lang="fr-FR"/>
            </a:defPPr>
            <a:lvl1pPr marR="0" lvl="0" indent="0" fontAlgn="base" latinLnBrk="1">
              <a:lnSpc>
                <a:spcPct val="90000"/>
              </a:lnSpc>
              <a:spcBef>
                <a:spcPts val="1000"/>
              </a:spcBef>
              <a:spcAft>
                <a:spcPct val="0"/>
              </a:spcAft>
              <a:buClrTx/>
              <a:buSzPct val="80000"/>
              <a:buFont typeface="Arial" panose="020B0604020202020204" pitchFamily="34" charset="0"/>
              <a:buNone/>
              <a:tabLst/>
              <a:defRPr kumimoji="0" sz="3200" b="1" i="0" u="none" strike="noStrike" cap="none" spc="0" normalizeH="0" baseline="0">
                <a:ln>
                  <a:noFill/>
                </a:ln>
                <a:solidFill>
                  <a:srgbClr val="FF6600"/>
                </a:solidFill>
                <a:effectLst/>
                <a:uLnTx/>
                <a:uFillTx/>
                <a:latin typeface="Hanwha L" panose="02020503020101020101" pitchFamily="18" charset="-127"/>
                <a:ea typeface="Hanwha L" panose="02020503020101020101" pitchFamily="18" charset="-127"/>
              </a:defRPr>
            </a:lvl1pPr>
            <a:lvl2pPr marL="133347" indent="-239178" fontAlgn="base">
              <a:spcBef>
                <a:spcPts val="1600"/>
              </a:spcBef>
              <a:spcAft>
                <a:spcPct val="0"/>
              </a:spcAft>
              <a:buSzPct val="130000"/>
              <a:buBlip>
                <a:blip r:embed="rId4"/>
              </a:buBlip>
              <a:defRPr sz="4000" b="1">
                <a:solidFill>
                  <a:schemeClr val="bg1"/>
                </a:solidFill>
                <a:latin typeface="Arial Narrow" panose="020B0606020202030204" pitchFamily="34" charset="0"/>
              </a:defRPr>
            </a:lvl2pPr>
            <a:lvl3pPr marL="478355" indent="-239178" fontAlgn="base">
              <a:spcBef>
                <a:spcPts val="1200"/>
              </a:spcBef>
              <a:spcAft>
                <a:spcPct val="0"/>
              </a:spcAft>
              <a:buSzPct val="130000"/>
              <a:buBlip>
                <a:blip r:embed="rId4"/>
              </a:buBlip>
              <a:defRPr sz="4000" b="1">
                <a:solidFill>
                  <a:schemeClr val="bg1"/>
                </a:solidFill>
                <a:latin typeface="Arial Narrow" panose="020B0606020202030204" pitchFamily="34" charset="0"/>
              </a:defRPr>
            </a:lvl3pPr>
            <a:lvl4pPr marL="719649" indent="-239178" fontAlgn="base">
              <a:spcBef>
                <a:spcPts val="800"/>
              </a:spcBef>
              <a:spcAft>
                <a:spcPct val="0"/>
              </a:spcAft>
              <a:buBlip>
                <a:blip r:embed="rId4"/>
              </a:buBlip>
              <a:defRPr sz="4000" b="1">
                <a:solidFill>
                  <a:schemeClr val="bg1"/>
                </a:solidFill>
                <a:latin typeface="Arial Narrow" panose="020B0606020202030204" pitchFamily="34" charset="0"/>
              </a:defRPr>
            </a:lvl4pPr>
            <a:lvl5pPr marL="2743131" indent="-304792" fontAlgn="base">
              <a:spcBef>
                <a:spcPct val="20000"/>
              </a:spcBef>
              <a:spcAft>
                <a:spcPct val="0"/>
              </a:spcAft>
              <a:buFont typeface="Arial" panose="020B0604020202020204" pitchFamily="34" charset="0"/>
              <a:buChar char="»"/>
              <a:defRPr sz="4000" b="1">
                <a:solidFill>
                  <a:schemeClr val="bg1"/>
                </a:solidFill>
                <a:latin typeface="Arial Narrow" panose="020B0606020202030204"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defTabSz="1371600">
              <a:spcBef>
                <a:spcPts val="1500"/>
              </a:spcBef>
              <a:defRPr/>
            </a:pPr>
            <a:r>
              <a:rPr lang="fr-FR" sz="4200" dirty="0">
                <a:latin typeface="Tahoma" panose="020B0604030504040204" pitchFamily="34" charset="0"/>
                <a:ea typeface="Tahoma" panose="020B0604030504040204" pitchFamily="34" charset="0"/>
                <a:cs typeface="Tahoma" panose="020B0604030504040204" pitchFamily="34" charset="0"/>
              </a:rPr>
              <a:t>Tutos d’aide a l’installation </a:t>
            </a:r>
            <a:r>
              <a:rPr lang="fr-FR" sz="2100" b="0" dirty="0">
                <a:latin typeface="Tahoma" panose="020B0604030504040204" pitchFamily="34" charset="0"/>
                <a:ea typeface="Tahoma" panose="020B0604030504040204" pitchFamily="34" charset="0"/>
                <a:cs typeface="Tahoma" panose="020B0604030504040204" pitchFamily="34" charset="0"/>
              </a:rPr>
              <a:t>(Cliquez sur les images)</a:t>
            </a:r>
            <a:endParaRPr lang="fr-FR" sz="4800" b="0"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9">
            <a:hlinkClick r:id="rId5"/>
            <a:extLst>
              <a:ext uri="{FF2B5EF4-FFF2-40B4-BE49-F238E27FC236}">
                <a16:creationId xmlns:a16="http://schemas.microsoft.com/office/drawing/2014/main" id="{7992E54F-23D3-4E98-869F-4AB7C6125EAA}"/>
              </a:ext>
            </a:extLst>
          </p:cNvPr>
          <p:cNvPicPr>
            <a:picLocks noChangeAspect="1"/>
          </p:cNvPicPr>
          <p:nvPr/>
        </p:nvPicPr>
        <p:blipFill>
          <a:blip r:embed="rId6"/>
          <a:stretch>
            <a:fillRect/>
          </a:stretch>
        </p:blipFill>
        <p:spPr>
          <a:xfrm>
            <a:off x="10100046" y="6166139"/>
            <a:ext cx="3851928" cy="2898738"/>
          </a:xfrm>
          <a:prstGeom prst="rect">
            <a:avLst/>
          </a:prstGeom>
        </p:spPr>
      </p:pic>
      <p:pic>
        <p:nvPicPr>
          <p:cNvPr id="11" name="Image 10">
            <a:hlinkClick r:id="rId7"/>
            <a:extLst>
              <a:ext uri="{FF2B5EF4-FFF2-40B4-BE49-F238E27FC236}">
                <a16:creationId xmlns:a16="http://schemas.microsoft.com/office/drawing/2014/main" id="{E88CF116-A2AB-4481-BA64-63FC9388976D}"/>
              </a:ext>
            </a:extLst>
          </p:cNvPr>
          <p:cNvPicPr>
            <a:picLocks noChangeAspect="1"/>
          </p:cNvPicPr>
          <p:nvPr/>
        </p:nvPicPr>
        <p:blipFill>
          <a:blip r:embed="rId8"/>
          <a:stretch>
            <a:fillRect/>
          </a:stretch>
        </p:blipFill>
        <p:spPr>
          <a:xfrm>
            <a:off x="14190039" y="2023599"/>
            <a:ext cx="3861987" cy="6296013"/>
          </a:xfrm>
          <a:prstGeom prst="rect">
            <a:avLst/>
          </a:prstGeom>
        </p:spPr>
      </p:pic>
      <p:pic>
        <p:nvPicPr>
          <p:cNvPr id="12" name="Image 11">
            <a:hlinkClick r:id="rId9"/>
            <a:extLst>
              <a:ext uri="{FF2B5EF4-FFF2-40B4-BE49-F238E27FC236}">
                <a16:creationId xmlns:a16="http://schemas.microsoft.com/office/drawing/2014/main" id="{B8822FD5-1763-443C-80E0-E4B7547F5EA5}"/>
              </a:ext>
            </a:extLst>
          </p:cNvPr>
          <p:cNvPicPr>
            <a:picLocks noChangeAspect="1"/>
          </p:cNvPicPr>
          <p:nvPr/>
        </p:nvPicPr>
        <p:blipFill>
          <a:blip r:embed="rId10"/>
          <a:stretch>
            <a:fillRect/>
          </a:stretch>
        </p:blipFill>
        <p:spPr>
          <a:xfrm>
            <a:off x="10100046" y="2023600"/>
            <a:ext cx="3851928" cy="3943370"/>
          </a:xfrm>
          <a:prstGeom prst="rect">
            <a:avLst/>
          </a:prstGeom>
        </p:spPr>
      </p:pic>
      <p:pic>
        <p:nvPicPr>
          <p:cNvPr id="13" name="Image 12">
            <a:hlinkClick r:id="rId11"/>
            <a:extLst>
              <a:ext uri="{FF2B5EF4-FFF2-40B4-BE49-F238E27FC236}">
                <a16:creationId xmlns:a16="http://schemas.microsoft.com/office/drawing/2014/main" id="{600D14BE-A608-45F0-A23C-231A3F92D5E3}"/>
              </a:ext>
            </a:extLst>
          </p:cNvPr>
          <p:cNvPicPr>
            <a:picLocks noChangeAspect="1"/>
          </p:cNvPicPr>
          <p:nvPr/>
        </p:nvPicPr>
        <p:blipFill>
          <a:blip r:embed="rId12"/>
          <a:stretch>
            <a:fillRect/>
          </a:stretch>
        </p:blipFill>
        <p:spPr>
          <a:xfrm>
            <a:off x="431640" y="6990638"/>
            <a:ext cx="4833534" cy="1835351"/>
          </a:xfrm>
          <a:prstGeom prst="rect">
            <a:avLst/>
          </a:prstGeom>
        </p:spPr>
      </p:pic>
      <p:pic>
        <p:nvPicPr>
          <p:cNvPr id="14" name="Image 13">
            <a:hlinkClick r:id="rId13"/>
            <a:extLst>
              <a:ext uri="{FF2B5EF4-FFF2-40B4-BE49-F238E27FC236}">
                <a16:creationId xmlns:a16="http://schemas.microsoft.com/office/drawing/2014/main" id="{1C4D287B-9D3B-41C0-BB9B-0C67C008F109}"/>
              </a:ext>
            </a:extLst>
          </p:cNvPr>
          <p:cNvPicPr>
            <a:picLocks noChangeAspect="1"/>
          </p:cNvPicPr>
          <p:nvPr/>
        </p:nvPicPr>
        <p:blipFill>
          <a:blip r:embed="rId14"/>
          <a:stretch>
            <a:fillRect/>
          </a:stretch>
        </p:blipFill>
        <p:spPr>
          <a:xfrm>
            <a:off x="5493821" y="6990638"/>
            <a:ext cx="4410419" cy="1835351"/>
          </a:xfrm>
          <a:prstGeom prst="rect">
            <a:avLst/>
          </a:prstGeom>
        </p:spPr>
      </p:pic>
    </p:spTree>
    <p:extLst>
      <p:ext uri="{BB962C8B-B14F-4D97-AF65-F5344CB8AC3E}">
        <p14:creationId xmlns:p14="http://schemas.microsoft.com/office/powerpoint/2010/main" val="2876636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6F21CC4D-1185-9AF0-B884-268933EBCA08}"/>
              </a:ext>
            </a:extLst>
          </p:cNvPr>
          <p:cNvGrpSpPr>
            <a:grpSpLocks noGrp="1" noUngrp="1" noRot="1" noMove="1" noResize="1"/>
          </p:cNvGrpSpPr>
          <p:nvPr/>
        </p:nvGrpSpPr>
        <p:grpSpPr>
          <a:xfrm>
            <a:off x="-7019994" y="-17469205"/>
            <a:ext cx="25557376" cy="28483567"/>
            <a:chOff x="0" y="-47625"/>
            <a:chExt cx="6842473" cy="6204345"/>
          </a:xfrm>
        </p:grpSpPr>
        <p:sp>
          <p:nvSpPr>
            <p:cNvPr id="7" name="Freeform 3">
              <a:extLst>
                <a:ext uri="{FF2B5EF4-FFF2-40B4-BE49-F238E27FC236}">
                  <a16:creationId xmlns:a16="http://schemas.microsoft.com/office/drawing/2014/main" id="{3E73C852-F02D-1B89-8268-1906A8DE8F1F}"/>
                </a:ext>
              </a:extLst>
            </p:cNvPr>
            <p:cNvSpPr>
              <a:spLocks/>
            </p:cNvSpPr>
            <p:nvPr/>
          </p:nvSpPr>
          <p:spPr>
            <a:xfrm>
              <a:off x="1874206" y="3745761"/>
              <a:ext cx="4968267" cy="2410959"/>
            </a:xfrm>
            <a:custGeom>
              <a:avLst/>
              <a:gdLst/>
              <a:ahLst/>
              <a:cxnLst/>
              <a:rect l="l" t="t" r="r" b="b"/>
              <a:pathLst>
                <a:path w="4853553" h="2726620">
                  <a:moveTo>
                    <a:pt x="0" y="0"/>
                  </a:moveTo>
                  <a:lnTo>
                    <a:pt x="4853553" y="0"/>
                  </a:lnTo>
                  <a:lnTo>
                    <a:pt x="4853553" y="2726620"/>
                  </a:lnTo>
                  <a:lnTo>
                    <a:pt x="0" y="2726620"/>
                  </a:lnTo>
                  <a:close/>
                </a:path>
              </a:pathLst>
            </a:custGeom>
            <a:solidFill>
              <a:srgbClr val="111B1E"/>
            </a:solidFill>
          </p:spPr>
          <p:txBody>
            <a:bodyPr/>
            <a:lstStyle/>
            <a:p>
              <a:endParaRPr lang="fr-FR"/>
            </a:p>
          </p:txBody>
        </p:sp>
        <p:sp>
          <p:nvSpPr>
            <p:cNvPr id="8" name="TextBox 4">
              <a:extLst>
                <a:ext uri="{FF2B5EF4-FFF2-40B4-BE49-F238E27FC236}">
                  <a16:creationId xmlns:a16="http://schemas.microsoft.com/office/drawing/2014/main" id="{3B98F645-40DE-1BC0-0B61-38D87B05B2E4}"/>
                </a:ext>
              </a:extLst>
            </p:cNvPr>
            <p:cNvSpPr txBox="1">
              <a:spLocks noGrp="1" noRot="1" noMove="1" noResize="1" noEditPoints="1" noAdjustHandles="1" noChangeArrowheads="1" noChangeShapeType="1"/>
            </p:cNvSpPr>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54" name="TextBox 56">
            <a:extLst>
              <a:ext uri="{FF2B5EF4-FFF2-40B4-BE49-F238E27FC236}">
                <a16:creationId xmlns:a16="http://schemas.microsoft.com/office/drawing/2014/main" id="{C4D424F7-3F5F-FD9C-971A-1B81879442B6}"/>
              </a:ext>
            </a:extLst>
          </p:cNvPr>
          <p:cNvSpPr txBox="1"/>
          <p:nvPr/>
        </p:nvSpPr>
        <p:spPr>
          <a:xfrm>
            <a:off x="1219200" y="922333"/>
            <a:ext cx="7371347" cy="500137"/>
          </a:xfrm>
          <a:prstGeom prst="rect">
            <a:avLst/>
          </a:prstGeom>
        </p:spPr>
        <p:txBody>
          <a:bodyPr wrap="square" lIns="0" tIns="0" rIns="0" bIns="0" rtlCol="0" anchor="t">
            <a:spAutoFit/>
          </a:bodyPr>
          <a:lstStyle/>
          <a:p>
            <a:pPr>
              <a:lnSpc>
                <a:spcPts val="3850"/>
              </a:lnSpc>
            </a:pPr>
            <a:r>
              <a:rPr lang="en-US" sz="3600" spc="91">
                <a:solidFill>
                  <a:srgbClr val="FFFFFF"/>
                </a:solidFill>
                <a:latin typeface="Roboto Bold"/>
              </a:rPr>
              <a:t>VOTRE CONTACT COMMERCIAL</a:t>
            </a:r>
            <a:endParaRPr lang="fr-FR"/>
          </a:p>
        </p:txBody>
      </p:sp>
      <p:sp>
        <p:nvSpPr>
          <p:cNvPr id="55" name="TextBox 57">
            <a:extLst>
              <a:ext uri="{FF2B5EF4-FFF2-40B4-BE49-F238E27FC236}">
                <a16:creationId xmlns:a16="http://schemas.microsoft.com/office/drawing/2014/main" id="{F0E82AAF-4F6C-93E9-95C4-556214181FB9}"/>
              </a:ext>
            </a:extLst>
          </p:cNvPr>
          <p:cNvSpPr txBox="1"/>
          <p:nvPr/>
        </p:nvSpPr>
        <p:spPr>
          <a:xfrm>
            <a:off x="1222829" y="1619686"/>
            <a:ext cx="5672275" cy="500137"/>
          </a:xfrm>
          <a:prstGeom prst="rect">
            <a:avLst/>
          </a:prstGeom>
        </p:spPr>
        <p:txBody>
          <a:bodyPr wrap="square" lIns="0" tIns="0" rIns="0" bIns="0" rtlCol="0" anchor="t">
            <a:spAutoFit/>
          </a:bodyPr>
          <a:lstStyle/>
          <a:p>
            <a:pPr>
              <a:lnSpc>
                <a:spcPts val="3850"/>
              </a:lnSpc>
            </a:pPr>
            <a:r>
              <a:rPr lang="en-US" sz="3600" spc="91">
                <a:solidFill>
                  <a:srgbClr val="EF2D39"/>
                </a:solidFill>
                <a:latin typeface="Roboto Bold"/>
              </a:rPr>
              <a:t>À VOTRE DISPOSITION</a:t>
            </a:r>
          </a:p>
        </p:txBody>
      </p:sp>
      <p:pic>
        <p:nvPicPr>
          <p:cNvPr id="12" name="Image 11" descr="Une image contenant Police, Graphique, logo, graphisme&#10;&#10;Description générée automatiquement">
            <a:extLst>
              <a:ext uri="{FF2B5EF4-FFF2-40B4-BE49-F238E27FC236}">
                <a16:creationId xmlns:a16="http://schemas.microsoft.com/office/drawing/2014/main" id="{9D15A13F-FA7B-6A45-3A6D-189FE2BAB24B}"/>
              </a:ext>
            </a:extLst>
          </p:cNvPr>
          <p:cNvPicPr>
            <a:picLocks noChangeAspect="1"/>
          </p:cNvPicPr>
          <p:nvPr/>
        </p:nvPicPr>
        <p:blipFill rotWithShape="1">
          <a:blip r:embed="rId3">
            <a:extLst>
              <a:ext uri="{28A0092B-C50C-407E-A947-70E740481C1C}">
                <a14:useLocalDpi xmlns:a14="http://schemas.microsoft.com/office/drawing/2010/main" val="0"/>
              </a:ext>
            </a:extLst>
          </a:blip>
          <a:srcRect l="1828" t="14609" r="-1" b="10573"/>
          <a:stretch/>
        </p:blipFill>
        <p:spPr>
          <a:xfrm>
            <a:off x="15544800" y="922333"/>
            <a:ext cx="1835952" cy="416780"/>
          </a:xfrm>
          <a:prstGeom prst="rect">
            <a:avLst/>
          </a:prstGeom>
        </p:spPr>
      </p:pic>
      <p:sp>
        <p:nvSpPr>
          <p:cNvPr id="44" name="TextBox 61">
            <a:extLst>
              <a:ext uri="{FF2B5EF4-FFF2-40B4-BE49-F238E27FC236}">
                <a16:creationId xmlns:a16="http://schemas.microsoft.com/office/drawing/2014/main" id="{8FFA708B-9964-F272-A46A-2440E7FCA994}"/>
              </a:ext>
            </a:extLst>
          </p:cNvPr>
          <p:cNvSpPr txBox="1">
            <a:spLocks/>
          </p:cNvSpPr>
          <p:nvPr/>
        </p:nvSpPr>
        <p:spPr>
          <a:xfrm>
            <a:off x="7537226" y="6912333"/>
            <a:ext cx="3897205" cy="1255728"/>
          </a:xfrm>
          <a:prstGeom prst="rect">
            <a:avLst/>
          </a:prstGeom>
        </p:spPr>
        <p:txBody>
          <a:bodyPr wrap="square" lIns="0" tIns="0" rIns="0" bIns="0" rtlCol="0" anchor="t">
            <a:spAutoFit/>
          </a:bodyPr>
          <a:lstStyle/>
          <a:p>
            <a:pPr algn="ctr">
              <a:lnSpc>
                <a:spcPts val="2520"/>
              </a:lnSpc>
            </a:pPr>
            <a:r>
              <a:rPr lang="en-US" sz="2200" b="1">
                <a:solidFill>
                  <a:srgbClr val="FFFFFF"/>
                </a:solidFill>
                <a:latin typeface="Roboto"/>
                <a:ea typeface="Roboto"/>
                <a:cs typeface="Roboto"/>
              </a:rPr>
              <a:t>Raphaël MÉTIVIER</a:t>
            </a:r>
            <a:br>
              <a:rPr lang="en-US" sz="2000">
                <a:latin typeface="Roboto"/>
              </a:rPr>
            </a:br>
            <a:r>
              <a:rPr lang="en-US" sz="1600">
                <a:solidFill>
                  <a:srgbClr val="FFFFFF"/>
                </a:solidFill>
                <a:latin typeface="Roboto"/>
                <a:ea typeface="Roboto"/>
                <a:cs typeface="Roboto"/>
              </a:rPr>
              <a:t>Commercial grands </a:t>
            </a:r>
            <a:r>
              <a:rPr lang="en-US" sz="1600" err="1">
                <a:solidFill>
                  <a:srgbClr val="FFFFFF"/>
                </a:solidFill>
                <a:latin typeface="Roboto"/>
                <a:ea typeface="Roboto"/>
                <a:cs typeface="Roboto"/>
              </a:rPr>
              <a:t>comptes</a:t>
            </a:r>
            <a:r>
              <a:rPr lang="en-US" sz="1600">
                <a:solidFill>
                  <a:srgbClr val="FFFFFF"/>
                </a:solidFill>
                <a:latin typeface="Roboto"/>
                <a:ea typeface="Roboto"/>
                <a:cs typeface="Roboto"/>
              </a:rPr>
              <a:t> IDF &amp; Nord</a:t>
            </a:r>
            <a:br>
              <a:rPr lang="en-US" sz="1600">
                <a:latin typeface="Roboto"/>
              </a:rPr>
            </a:br>
            <a:r>
              <a:rPr lang="en-US" sz="1600">
                <a:solidFill>
                  <a:srgbClr val="FFFFFF"/>
                </a:solidFill>
                <a:latin typeface="Roboto"/>
                <a:ea typeface="Roboto"/>
                <a:cs typeface="Roboto"/>
              </a:rPr>
              <a:t>Tel</a:t>
            </a:r>
            <a:r>
              <a:rPr lang="en-US" sz="1600">
                <a:solidFill>
                  <a:srgbClr val="FFFFFF"/>
                </a:solidFill>
                <a:latin typeface="Roboto"/>
                <a:ea typeface="Roboto Condensed"/>
                <a:cs typeface="Roboto Condensed"/>
              </a:rPr>
              <a:t> : </a:t>
            </a:r>
            <a:r>
              <a:rPr lang="en-US" sz="1600">
                <a:solidFill>
                  <a:schemeClr val="bg1"/>
                </a:solidFill>
                <a:latin typeface="Roboto"/>
                <a:ea typeface="Roboto"/>
                <a:cs typeface="Roboto"/>
              </a:rPr>
              <a:t>+33 6 98 89 11 92</a:t>
            </a:r>
            <a:br>
              <a:rPr lang="en-US" sz="1600">
                <a:latin typeface="Roboto"/>
                <a:ea typeface="Roboto Condensed"/>
                <a:cs typeface="Roboto Condensed"/>
              </a:rPr>
            </a:br>
            <a:r>
              <a:rPr lang="en-US" sz="1600">
                <a:solidFill>
                  <a:srgbClr val="FFFFFF"/>
                </a:solidFill>
                <a:latin typeface="Roboto"/>
                <a:ea typeface="Roboto Condensed"/>
                <a:cs typeface="Roboto Condensed"/>
              </a:rPr>
              <a:t>M : </a:t>
            </a:r>
            <a:r>
              <a:rPr lang="en-US" sz="1600" u="sng">
                <a:solidFill>
                  <a:schemeClr val="bg1"/>
                </a:solidFill>
                <a:latin typeface="Roboto"/>
                <a:ea typeface="Roboto"/>
                <a:cs typeface="+mn-lt"/>
              </a:rPr>
              <a:t>raphael.metivier@noemis.fr</a:t>
            </a:r>
            <a:endParaRPr lang="en-US" sz="1600" u="sng">
              <a:solidFill>
                <a:schemeClr val="bg1"/>
              </a:solidFill>
              <a:latin typeface="Roboto"/>
              <a:ea typeface="Roboto"/>
              <a:cs typeface="Calibri"/>
            </a:endParaRPr>
          </a:p>
        </p:txBody>
      </p:sp>
      <p:sp>
        <p:nvSpPr>
          <p:cNvPr id="14" name="Freeform 27">
            <a:extLst>
              <a:ext uri="{FF2B5EF4-FFF2-40B4-BE49-F238E27FC236}">
                <a16:creationId xmlns:a16="http://schemas.microsoft.com/office/drawing/2014/main" id="{3EE3F1FB-1861-CC32-D372-CC43ACA497AB}"/>
              </a:ext>
            </a:extLst>
          </p:cNvPr>
          <p:cNvSpPr/>
          <p:nvPr/>
        </p:nvSpPr>
        <p:spPr>
          <a:xfrm>
            <a:off x="8577211" y="4275410"/>
            <a:ext cx="1959971" cy="2342368"/>
          </a:xfrm>
          <a:custGeom>
            <a:avLst/>
            <a:gdLst/>
            <a:ahLst/>
            <a:cxnLst/>
            <a:rect l="l" t="t" r="r" b="b"/>
            <a:pathLst>
              <a:path w="745994" h="891540">
                <a:moveTo>
                  <a:pt x="0" y="0"/>
                </a:moveTo>
                <a:lnTo>
                  <a:pt x="745994" y="0"/>
                </a:lnTo>
                <a:lnTo>
                  <a:pt x="745994" y="891540"/>
                </a:lnTo>
                <a:lnTo>
                  <a:pt x="0" y="891540"/>
                </a:lnTo>
                <a:lnTo>
                  <a:pt x="0" y="0"/>
                </a:lnTo>
                <a:close/>
              </a:path>
            </a:pathLst>
          </a:custGeom>
          <a:blipFill>
            <a:blip r:embed="rId4"/>
            <a:stretch>
              <a:fillRect l="-17380" r="-4960" b="-2368"/>
            </a:stretch>
          </a:blipFill>
        </p:spPr>
        <p:txBody>
          <a:bodyPr/>
          <a:lstStyle/>
          <a:p>
            <a:endParaRPr lang="fr-FR"/>
          </a:p>
        </p:txBody>
      </p:sp>
    </p:spTree>
    <p:extLst>
      <p:ext uri="{BB962C8B-B14F-4D97-AF65-F5344CB8AC3E}">
        <p14:creationId xmlns:p14="http://schemas.microsoft.com/office/powerpoint/2010/main" val="2710372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2">
            <a:extLst>
              <a:ext uri="{FF2B5EF4-FFF2-40B4-BE49-F238E27FC236}">
                <a16:creationId xmlns:a16="http://schemas.microsoft.com/office/drawing/2014/main" id="{C502DBB3-D6F4-7E97-5D8F-BA7B507F6943}"/>
              </a:ext>
            </a:extLst>
          </p:cNvPr>
          <p:cNvSpPr/>
          <p:nvPr/>
        </p:nvSpPr>
        <p:spPr>
          <a:xfrm>
            <a:off x="0" y="0"/>
            <a:ext cx="16002000" cy="1028700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l="-14286" b="-18444"/>
            </a:stretch>
          </a:blipFill>
        </p:spPr>
        <p:txBody>
          <a:bodyPr/>
          <a:lstStyle/>
          <a:p>
            <a:endParaRPr lang="fr-FR"/>
          </a:p>
        </p:txBody>
      </p:sp>
      <p:sp>
        <p:nvSpPr>
          <p:cNvPr id="35" name="Freeform 3">
            <a:extLst>
              <a:ext uri="{FF2B5EF4-FFF2-40B4-BE49-F238E27FC236}">
                <a16:creationId xmlns:a16="http://schemas.microsoft.com/office/drawing/2014/main" id="{A4939CD6-D22F-F1AB-52D8-C2B8DC478877}"/>
              </a:ext>
            </a:extLst>
          </p:cNvPr>
          <p:cNvSpPr/>
          <p:nvPr/>
        </p:nvSpPr>
        <p:spPr>
          <a:xfrm rot="21254217">
            <a:off x="1711442" y="2132828"/>
            <a:ext cx="6908054" cy="4626917"/>
          </a:xfrm>
          <a:custGeom>
            <a:avLst/>
            <a:gdLst/>
            <a:ahLst/>
            <a:cxnLst/>
            <a:rect l="l" t="t" r="r" b="b"/>
            <a:pathLst>
              <a:path w="6908054" h="4626917">
                <a:moveTo>
                  <a:pt x="0" y="0"/>
                </a:moveTo>
                <a:lnTo>
                  <a:pt x="6908054" y="0"/>
                </a:lnTo>
                <a:lnTo>
                  <a:pt x="6908054" y="4626916"/>
                </a:lnTo>
                <a:lnTo>
                  <a:pt x="0" y="4626916"/>
                </a:lnTo>
                <a:lnTo>
                  <a:pt x="0" y="0"/>
                </a:lnTo>
                <a:close/>
              </a:path>
            </a:pathLst>
          </a:custGeom>
          <a:blipFill>
            <a:blip r:embed="rId3"/>
            <a:stretch>
              <a:fillRect l="-2974" r="-3130"/>
            </a:stretch>
          </a:blipFill>
        </p:spPr>
        <p:txBody>
          <a:bodyPr/>
          <a:lstStyle/>
          <a:p>
            <a:endParaRPr lang="fr-FR"/>
          </a:p>
        </p:txBody>
      </p:sp>
      <p:grpSp>
        <p:nvGrpSpPr>
          <p:cNvPr id="38" name="Group 4">
            <a:extLst>
              <a:ext uri="{FF2B5EF4-FFF2-40B4-BE49-F238E27FC236}">
                <a16:creationId xmlns:a16="http://schemas.microsoft.com/office/drawing/2014/main" id="{1175669C-E030-C707-8A3D-3E9ED0B12BC0}"/>
              </a:ext>
            </a:extLst>
          </p:cNvPr>
          <p:cNvGrpSpPr>
            <a:grpSpLocks noGrp="1" noUngrp="1" noRot="1" noMove="1" noResize="1"/>
          </p:cNvGrpSpPr>
          <p:nvPr/>
        </p:nvGrpSpPr>
        <p:grpSpPr>
          <a:xfrm>
            <a:off x="0" y="2005"/>
            <a:ext cx="16002000" cy="10287000"/>
            <a:chOff x="0" y="0"/>
            <a:chExt cx="4816593" cy="2709333"/>
          </a:xfrm>
        </p:grpSpPr>
        <p:sp>
          <p:nvSpPr>
            <p:cNvPr id="41" name="Freeform 5">
              <a:extLst>
                <a:ext uri="{FF2B5EF4-FFF2-40B4-BE49-F238E27FC236}">
                  <a16:creationId xmlns:a16="http://schemas.microsoft.com/office/drawing/2014/main" id="{87DE1C46-5BB1-A4CB-8831-242F335BA1E5}"/>
                </a:ext>
              </a:extLst>
            </p:cNvPr>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3922"/>
              </a:srgbClr>
            </a:solidFill>
          </p:spPr>
          <p:txBody>
            <a:bodyPr/>
            <a:lstStyle/>
            <a:p>
              <a:endParaRPr lang="fr-FR"/>
            </a:p>
          </p:txBody>
        </p:sp>
        <p:sp>
          <p:nvSpPr>
            <p:cNvPr id="42" name="TextBox 6">
              <a:extLst>
                <a:ext uri="{FF2B5EF4-FFF2-40B4-BE49-F238E27FC236}">
                  <a16:creationId xmlns:a16="http://schemas.microsoft.com/office/drawing/2014/main" id="{E7ACFAFF-D549-9BBB-4970-B807C34D7499}"/>
                </a:ext>
              </a:extLst>
            </p:cNvPr>
            <p:cNvSpPr txBox="1">
              <a:spLocks noGrp="1" noRot="1" noMove="1" noResize="1" noEditPoints="1" noAdjustHandles="1" noChangeArrowheads="1" noChangeShapeType="1"/>
            </p:cNvSpPr>
            <p:nvPr/>
          </p:nvSpPr>
          <p:spPr>
            <a:xfrm>
              <a:off x="0" y="-47625"/>
              <a:ext cx="4816593" cy="2756958"/>
            </a:xfrm>
            <a:prstGeom prst="rect">
              <a:avLst/>
            </a:prstGeom>
          </p:spPr>
          <p:txBody>
            <a:bodyPr lIns="50800" tIns="50800" rIns="50800" bIns="50800" rtlCol="0" anchor="ctr"/>
            <a:lstStyle/>
            <a:p>
              <a:pPr algn="ctr">
                <a:lnSpc>
                  <a:spcPts val="2239"/>
                </a:lnSpc>
              </a:pPr>
              <a:endParaRPr/>
            </a:p>
          </p:txBody>
        </p:sp>
      </p:grpSp>
      <p:grpSp>
        <p:nvGrpSpPr>
          <p:cNvPr id="7" name="Group 2">
            <a:extLst>
              <a:ext uri="{FF2B5EF4-FFF2-40B4-BE49-F238E27FC236}">
                <a16:creationId xmlns:a16="http://schemas.microsoft.com/office/drawing/2014/main" id="{C5E29C18-B5DB-390F-2B9F-1BDAB401F8EE}"/>
              </a:ext>
            </a:extLst>
          </p:cNvPr>
          <p:cNvGrpSpPr>
            <a:grpSpLocks noGrp="1" noUngrp="1" noRot="1" noMove="1" noResize="1"/>
          </p:cNvGrpSpPr>
          <p:nvPr/>
        </p:nvGrpSpPr>
        <p:grpSpPr>
          <a:xfrm>
            <a:off x="8203450" y="0"/>
            <a:ext cx="10084549" cy="10287000"/>
            <a:chOff x="0" y="0"/>
            <a:chExt cx="4816593" cy="2709333"/>
          </a:xfrm>
        </p:grpSpPr>
        <p:sp>
          <p:nvSpPr>
            <p:cNvPr id="9" name="Freeform 3">
              <a:extLst>
                <a:ext uri="{FF2B5EF4-FFF2-40B4-BE49-F238E27FC236}">
                  <a16:creationId xmlns:a16="http://schemas.microsoft.com/office/drawing/2014/main" id="{F40C694B-E9A0-3096-0AB7-58D06F7E1A0E}"/>
                </a:ext>
              </a:extLst>
            </p:cNvPr>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11B1E"/>
            </a:solidFill>
          </p:spPr>
          <p:txBody>
            <a:bodyPr/>
            <a:lstStyle/>
            <a:p>
              <a:endParaRPr lang="fr-FR"/>
            </a:p>
          </p:txBody>
        </p:sp>
        <p:sp>
          <p:nvSpPr>
            <p:cNvPr id="32" name="TextBox 4">
              <a:extLst>
                <a:ext uri="{FF2B5EF4-FFF2-40B4-BE49-F238E27FC236}">
                  <a16:creationId xmlns:a16="http://schemas.microsoft.com/office/drawing/2014/main" id="{4128ED65-4571-B5FC-BE8C-4C0824057892}"/>
                </a:ext>
              </a:extLst>
            </p:cNvPr>
            <p:cNvSpPr txBox="1">
              <a:spLocks noGrp="1" noRot="1" noMove="1" noResize="1" noEditPoints="1" noAdjustHandles="1" noChangeArrowheads="1" noChangeShapeType="1"/>
            </p:cNvSpPr>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4" name="Group 4"/>
          <p:cNvGrpSpPr>
            <a:grpSpLocks noGrp="1" noUngrp="1" noRot="1" noMove="1" noResize="1"/>
          </p:cNvGrpSpPr>
          <p:nvPr/>
        </p:nvGrpSpPr>
        <p:grpSpPr>
          <a:xfrm>
            <a:off x="13046" y="1"/>
            <a:ext cx="8203451" cy="10286999"/>
            <a:chOff x="0" y="0"/>
            <a:chExt cx="2160580" cy="2709333"/>
          </a:xfrm>
        </p:grpSpPr>
        <p:sp>
          <p:nvSpPr>
            <p:cNvPr id="5" name="Freeform 5"/>
            <p:cNvSpPr>
              <a:spLocks noGrp="1" noRot="1" noMove="1" noResize="1" noEditPoints="1" noAdjustHandles="1" noChangeArrowheads="1" noChangeShapeType="1"/>
            </p:cNvSpPr>
            <p:nvPr/>
          </p:nvSpPr>
          <p:spPr>
            <a:xfrm>
              <a:off x="0" y="0"/>
              <a:ext cx="2160580" cy="2709333"/>
            </a:xfrm>
            <a:custGeom>
              <a:avLst/>
              <a:gdLst/>
              <a:ahLst/>
              <a:cxnLst/>
              <a:rect l="l" t="t" r="r" b="b"/>
              <a:pathLst>
                <a:path w="2160580" h="2709333">
                  <a:moveTo>
                    <a:pt x="0" y="0"/>
                  </a:moveTo>
                  <a:lnTo>
                    <a:pt x="2160580" y="0"/>
                  </a:lnTo>
                  <a:lnTo>
                    <a:pt x="2160580" y="2709333"/>
                  </a:lnTo>
                  <a:lnTo>
                    <a:pt x="0" y="2709333"/>
                  </a:lnTo>
                  <a:close/>
                </a:path>
              </a:pathLst>
            </a:custGeom>
            <a:solidFill>
              <a:srgbClr val="000000">
                <a:alpha val="25882"/>
              </a:srgbClr>
            </a:solidFill>
          </p:spPr>
          <p:txBody>
            <a:bodyPr/>
            <a:lstStyle/>
            <a:p>
              <a:endParaRPr lang="fr-FR"/>
            </a:p>
          </p:txBody>
        </p:sp>
        <p:sp>
          <p:nvSpPr>
            <p:cNvPr id="6" name="TextBox 6"/>
            <p:cNvSpPr txBox="1">
              <a:spLocks noGrp="1" noRot="1" noMove="1" noResize="1" noEditPoints="1" noAdjustHandles="1" noChangeArrowheads="1" noChangeShapeType="1"/>
            </p:cNvSpPr>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10" name="Group 10"/>
          <p:cNvGrpSpPr>
            <a:grpSpLocks noGrp="1" noUngrp="1" noRot="1" noMove="1" noResize="1"/>
          </p:cNvGrpSpPr>
          <p:nvPr/>
        </p:nvGrpSpPr>
        <p:grpSpPr>
          <a:xfrm>
            <a:off x="1970400" y="0"/>
            <a:ext cx="3695696" cy="10287000"/>
            <a:chOff x="0" y="0"/>
            <a:chExt cx="831555" cy="2433903"/>
          </a:xfrm>
        </p:grpSpPr>
        <p:sp>
          <p:nvSpPr>
            <p:cNvPr id="11" name="Freeform 11"/>
            <p:cNvSpPr>
              <a:spLocks noGrp="1" noRot="1" noMove="1" noResize="1" noEditPoints="1" noAdjustHandles="1" noChangeArrowheads="1" noChangeShapeType="1"/>
            </p:cNvSpPr>
            <p:nvPr/>
          </p:nvSpPr>
          <p:spPr>
            <a:xfrm>
              <a:off x="0" y="0"/>
              <a:ext cx="831555" cy="2433903"/>
            </a:xfrm>
            <a:custGeom>
              <a:avLst/>
              <a:gdLst/>
              <a:ahLst/>
              <a:cxnLst/>
              <a:rect l="l" t="t" r="r" b="b"/>
              <a:pathLst>
                <a:path w="831555" h="2433903">
                  <a:moveTo>
                    <a:pt x="203200" y="0"/>
                  </a:moveTo>
                  <a:lnTo>
                    <a:pt x="831555" y="0"/>
                  </a:lnTo>
                  <a:lnTo>
                    <a:pt x="628355" y="2433903"/>
                  </a:lnTo>
                  <a:lnTo>
                    <a:pt x="0" y="2433903"/>
                  </a:lnTo>
                  <a:lnTo>
                    <a:pt x="203200" y="0"/>
                  </a:lnTo>
                  <a:close/>
                </a:path>
              </a:pathLst>
            </a:custGeom>
            <a:solidFill>
              <a:srgbClr val="F41823">
                <a:alpha val="15686"/>
              </a:srgbClr>
            </a:solidFill>
          </p:spPr>
          <p:txBody>
            <a:bodyPr/>
            <a:lstStyle/>
            <a:p>
              <a:endParaRPr lang="fr-FR"/>
            </a:p>
          </p:txBody>
        </p:sp>
        <p:sp>
          <p:nvSpPr>
            <p:cNvPr id="12" name="TextBox 12"/>
            <p:cNvSpPr txBox="1">
              <a:spLocks noGrp="1" noRot="1" noMove="1" noResize="1" noEditPoints="1" noAdjustHandles="1" noChangeArrowheads="1" noChangeShapeType="1"/>
            </p:cNvSpPr>
            <p:nvPr/>
          </p:nvSpPr>
          <p:spPr>
            <a:xfrm>
              <a:off x="101600" y="-47625"/>
              <a:ext cx="609600" cy="657225"/>
            </a:xfrm>
            <a:prstGeom prst="rect">
              <a:avLst/>
            </a:prstGeom>
          </p:spPr>
          <p:txBody>
            <a:bodyPr lIns="50800" tIns="50800" rIns="50800" bIns="50800" rtlCol="0" anchor="ctr"/>
            <a:lstStyle/>
            <a:p>
              <a:pPr algn="ctr">
                <a:lnSpc>
                  <a:spcPts val="2239"/>
                </a:lnSpc>
              </a:pPr>
              <a:endParaRP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12951" y="1821827"/>
            <a:ext cx="800737" cy="64059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38332" y="1778626"/>
            <a:ext cx="1142621" cy="726993"/>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38694" y="1769140"/>
            <a:ext cx="1244156" cy="702948"/>
          </a:xfrm>
          <a:prstGeom prst="rect">
            <a:avLst/>
          </a:prstGeom>
        </p:spPr>
      </p:pic>
      <p:sp>
        <p:nvSpPr>
          <p:cNvPr id="16" name="TextBox 16"/>
          <p:cNvSpPr txBox="1"/>
          <p:nvPr/>
        </p:nvSpPr>
        <p:spPr>
          <a:xfrm>
            <a:off x="711877" y="2027435"/>
            <a:ext cx="7820271" cy="1987724"/>
          </a:xfrm>
          <a:prstGeom prst="rect">
            <a:avLst/>
          </a:prstGeom>
        </p:spPr>
        <p:txBody>
          <a:bodyPr wrap="square" lIns="0" tIns="0" rIns="0" bIns="0" rtlCol="0" anchor="t">
            <a:spAutoFit/>
          </a:bodyPr>
          <a:lstStyle/>
          <a:p>
            <a:pPr>
              <a:lnSpc>
                <a:spcPts val="8000"/>
              </a:lnSpc>
            </a:pPr>
            <a:r>
              <a:rPr lang="en-US" sz="6000">
                <a:solidFill>
                  <a:srgbClr val="FFFFFF"/>
                </a:solidFill>
                <a:latin typeface="Roboto Bold"/>
              </a:rPr>
              <a:t>NOTRE </a:t>
            </a:r>
          </a:p>
          <a:p>
            <a:pPr>
              <a:lnSpc>
                <a:spcPts val="8000"/>
              </a:lnSpc>
            </a:pPr>
            <a:r>
              <a:rPr lang="en-US" sz="6000">
                <a:solidFill>
                  <a:srgbClr val="FFFFFF"/>
                </a:solidFill>
                <a:latin typeface="Roboto Bold"/>
              </a:rPr>
              <a:t>VALEUR AJOUTÉE </a:t>
            </a:r>
          </a:p>
        </p:txBody>
      </p:sp>
      <p:sp>
        <p:nvSpPr>
          <p:cNvPr id="17" name="TextBox 17"/>
          <p:cNvSpPr txBox="1"/>
          <p:nvPr/>
        </p:nvSpPr>
        <p:spPr>
          <a:xfrm>
            <a:off x="8971311" y="629950"/>
            <a:ext cx="8935689" cy="834390"/>
          </a:xfrm>
          <a:prstGeom prst="rect">
            <a:avLst/>
          </a:prstGeom>
        </p:spPr>
        <p:txBody>
          <a:bodyPr lIns="0" tIns="0" rIns="0" bIns="0" rtlCol="0" anchor="t">
            <a:spAutoFit/>
          </a:bodyPr>
          <a:lstStyle/>
          <a:p>
            <a:pPr>
              <a:lnSpc>
                <a:spcPts val="3359"/>
              </a:lnSpc>
            </a:pPr>
            <a:r>
              <a:rPr lang="en-US" sz="2400">
                <a:solidFill>
                  <a:srgbClr val="FFFFFF"/>
                </a:solidFill>
                <a:latin typeface="Roboto Bold"/>
              </a:rPr>
              <a:t>NOS ACTIONS CONCRÈTES POUR TOUJOURS VOUS PROPOSER </a:t>
            </a:r>
            <a:r>
              <a:rPr lang="en-US" sz="2400">
                <a:solidFill>
                  <a:srgbClr val="F41823"/>
                </a:solidFill>
                <a:latin typeface="Roboto Bold"/>
              </a:rPr>
              <a:t>LA MEILLEURE ÉQUATION :</a:t>
            </a:r>
          </a:p>
        </p:txBody>
      </p:sp>
      <p:sp>
        <p:nvSpPr>
          <p:cNvPr id="18" name="TextBox 18"/>
          <p:cNvSpPr txBox="1"/>
          <p:nvPr/>
        </p:nvSpPr>
        <p:spPr>
          <a:xfrm>
            <a:off x="9962629" y="2686594"/>
            <a:ext cx="473272" cy="272646"/>
          </a:xfrm>
          <a:prstGeom prst="rect">
            <a:avLst/>
          </a:prstGeom>
        </p:spPr>
        <p:txBody>
          <a:bodyPr lIns="0" tIns="0" rIns="0" bIns="0" rtlCol="0" anchor="t">
            <a:spAutoFit/>
          </a:bodyPr>
          <a:lstStyle/>
          <a:p>
            <a:pPr algn="ctr">
              <a:lnSpc>
                <a:spcPts val="2297"/>
              </a:lnSpc>
            </a:pPr>
            <a:r>
              <a:rPr lang="en-US" sz="1640">
                <a:solidFill>
                  <a:srgbClr val="FFFFFF"/>
                </a:solidFill>
                <a:latin typeface="Roboto" panose="02000000000000000000" pitchFamily="2" charset="0"/>
                <a:ea typeface="Roboto" panose="02000000000000000000" pitchFamily="2" charset="0"/>
              </a:rPr>
              <a:t>PRIX</a:t>
            </a:r>
          </a:p>
        </p:txBody>
      </p:sp>
      <p:sp>
        <p:nvSpPr>
          <p:cNvPr id="19" name="TextBox 19"/>
          <p:cNvSpPr txBox="1"/>
          <p:nvPr/>
        </p:nvSpPr>
        <p:spPr>
          <a:xfrm>
            <a:off x="12904548" y="2686594"/>
            <a:ext cx="731330" cy="272646"/>
          </a:xfrm>
          <a:prstGeom prst="rect">
            <a:avLst/>
          </a:prstGeom>
        </p:spPr>
        <p:txBody>
          <a:bodyPr lIns="0" tIns="0" rIns="0" bIns="0" rtlCol="0" anchor="t">
            <a:spAutoFit/>
          </a:bodyPr>
          <a:lstStyle/>
          <a:p>
            <a:pPr algn="ctr">
              <a:lnSpc>
                <a:spcPts val="2297"/>
              </a:lnSpc>
            </a:pPr>
            <a:r>
              <a:rPr lang="en-US" sz="1640">
                <a:solidFill>
                  <a:srgbClr val="FFFFFF"/>
                </a:solidFill>
                <a:latin typeface="Roboto" panose="02000000000000000000" pitchFamily="2" charset="0"/>
                <a:ea typeface="Roboto" panose="02000000000000000000" pitchFamily="2" charset="0"/>
              </a:rPr>
              <a:t>STOCK</a:t>
            </a:r>
          </a:p>
        </p:txBody>
      </p:sp>
      <p:sp>
        <p:nvSpPr>
          <p:cNvPr id="20" name="TextBox 20"/>
          <p:cNvSpPr txBox="1"/>
          <p:nvPr/>
        </p:nvSpPr>
        <p:spPr>
          <a:xfrm>
            <a:off x="15773818" y="2677108"/>
            <a:ext cx="1093039" cy="272646"/>
          </a:xfrm>
          <a:prstGeom prst="rect">
            <a:avLst/>
          </a:prstGeom>
        </p:spPr>
        <p:txBody>
          <a:bodyPr lIns="0" tIns="0" rIns="0" bIns="0" rtlCol="0" anchor="t">
            <a:spAutoFit/>
          </a:bodyPr>
          <a:lstStyle/>
          <a:p>
            <a:pPr algn="ctr">
              <a:lnSpc>
                <a:spcPts val="2297"/>
              </a:lnSpc>
            </a:pPr>
            <a:r>
              <a:rPr lang="en-US" sz="1640">
                <a:solidFill>
                  <a:srgbClr val="FFFFFF"/>
                </a:solidFill>
                <a:latin typeface="Roboto" panose="02000000000000000000" pitchFamily="2" charset="0"/>
                <a:ea typeface="Roboto" panose="02000000000000000000" pitchFamily="2" charset="0"/>
              </a:rPr>
              <a:t>LIVRAISON</a:t>
            </a:r>
          </a:p>
        </p:txBody>
      </p:sp>
      <p:sp>
        <p:nvSpPr>
          <p:cNvPr id="21" name="TextBox 21"/>
          <p:cNvSpPr txBox="1"/>
          <p:nvPr/>
        </p:nvSpPr>
        <p:spPr>
          <a:xfrm>
            <a:off x="9373034" y="3330715"/>
            <a:ext cx="2228537" cy="419987"/>
          </a:xfrm>
          <a:prstGeom prst="rect">
            <a:avLst/>
          </a:prstGeom>
        </p:spPr>
        <p:txBody>
          <a:bodyPr lIns="0" tIns="0" rIns="0" bIns="0" rtlCol="0" anchor="t">
            <a:spAutoFit/>
          </a:bodyPr>
          <a:lstStyle/>
          <a:p>
            <a:pPr marL="259080" lvl="1" indent="-129540">
              <a:lnSpc>
                <a:spcPts val="1679"/>
              </a:lnSpc>
              <a:buFont typeface="Arial"/>
              <a:buChar char="•"/>
            </a:pPr>
            <a:r>
              <a:rPr lang="en-US" sz="1200">
                <a:solidFill>
                  <a:srgbClr val="FFFFFF"/>
                </a:solidFill>
                <a:latin typeface="Roboto"/>
              </a:rPr>
              <a:t>Les </a:t>
            </a:r>
            <a:r>
              <a:rPr lang="en-US" sz="1200" err="1">
                <a:solidFill>
                  <a:srgbClr val="FFFFFF"/>
                </a:solidFill>
                <a:latin typeface="Roboto"/>
              </a:rPr>
              <a:t>meilleurs</a:t>
            </a:r>
            <a:r>
              <a:rPr lang="en-US" sz="1200">
                <a:solidFill>
                  <a:srgbClr val="FFFFFF"/>
                </a:solidFill>
                <a:latin typeface="Roboto"/>
              </a:rPr>
              <a:t> </a:t>
            </a:r>
            <a:r>
              <a:rPr lang="en-US" sz="1200" err="1">
                <a:solidFill>
                  <a:srgbClr val="FFFFFF"/>
                </a:solidFill>
                <a:latin typeface="Roboto"/>
              </a:rPr>
              <a:t>tarifs</a:t>
            </a:r>
            <a:r>
              <a:rPr lang="en-US" sz="1200">
                <a:solidFill>
                  <a:srgbClr val="FFFFFF"/>
                </a:solidFill>
                <a:latin typeface="Roboto"/>
              </a:rPr>
              <a:t> </a:t>
            </a:r>
            <a:r>
              <a:rPr lang="en-US" sz="1200" err="1">
                <a:solidFill>
                  <a:srgbClr val="FFFFFF"/>
                </a:solidFill>
                <a:latin typeface="Roboto"/>
              </a:rPr>
              <a:t>négociés</a:t>
            </a:r>
            <a:r>
              <a:rPr lang="en-US" sz="1200">
                <a:solidFill>
                  <a:srgbClr val="FFFFFF"/>
                </a:solidFill>
                <a:latin typeface="Roboto"/>
              </a:rPr>
              <a:t> pour </a:t>
            </a:r>
            <a:r>
              <a:rPr lang="en-US" sz="1200" err="1">
                <a:solidFill>
                  <a:srgbClr val="FFFFFF"/>
                </a:solidFill>
                <a:latin typeface="Roboto"/>
              </a:rPr>
              <a:t>vous</a:t>
            </a:r>
            <a:endParaRPr lang="en-US" sz="1200">
              <a:solidFill>
                <a:srgbClr val="FFFFFF"/>
              </a:solidFill>
              <a:latin typeface="Roboto"/>
            </a:endParaRPr>
          </a:p>
        </p:txBody>
      </p:sp>
      <p:sp>
        <p:nvSpPr>
          <p:cNvPr id="22" name="TextBox 22"/>
          <p:cNvSpPr txBox="1"/>
          <p:nvPr/>
        </p:nvSpPr>
        <p:spPr>
          <a:xfrm>
            <a:off x="12132515" y="3321111"/>
            <a:ext cx="2332170" cy="856004"/>
          </a:xfrm>
          <a:prstGeom prst="rect">
            <a:avLst/>
          </a:prstGeom>
        </p:spPr>
        <p:txBody>
          <a:bodyPr lIns="0" tIns="0" rIns="0" bIns="0" rtlCol="0" anchor="t">
            <a:spAutoFit/>
          </a:bodyPr>
          <a:lstStyle/>
          <a:p>
            <a:pPr marL="259080" lvl="1" indent="-129540">
              <a:lnSpc>
                <a:spcPts val="1679"/>
              </a:lnSpc>
              <a:buFont typeface="Arial"/>
              <a:buChar char="•"/>
            </a:pPr>
            <a:r>
              <a:rPr lang="en-US" sz="1200">
                <a:solidFill>
                  <a:srgbClr val="FFFFFF"/>
                </a:solidFill>
                <a:latin typeface="Roboto"/>
              </a:rPr>
              <a:t>Extension de </a:t>
            </a:r>
            <a:r>
              <a:rPr lang="en-US" sz="1200" err="1">
                <a:solidFill>
                  <a:srgbClr val="FFFFFF"/>
                </a:solidFill>
                <a:latin typeface="Roboto"/>
              </a:rPr>
              <a:t>notre</a:t>
            </a:r>
            <a:r>
              <a:rPr lang="en-US" sz="1200">
                <a:solidFill>
                  <a:srgbClr val="FFFFFF"/>
                </a:solidFill>
                <a:latin typeface="Roboto"/>
              </a:rPr>
              <a:t> entrepôt de stockage </a:t>
            </a:r>
            <a:r>
              <a:rPr lang="en-US" sz="1200" err="1">
                <a:solidFill>
                  <a:srgbClr val="FFFFFF"/>
                </a:solidFill>
                <a:latin typeface="Roboto"/>
              </a:rPr>
              <a:t>en</a:t>
            </a:r>
            <a:r>
              <a:rPr lang="en-US" sz="1200">
                <a:solidFill>
                  <a:srgbClr val="FFFFFF"/>
                </a:solidFill>
                <a:latin typeface="Roboto"/>
              </a:rPr>
              <a:t> 2023</a:t>
            </a:r>
          </a:p>
          <a:p>
            <a:pPr>
              <a:lnSpc>
                <a:spcPts val="1679"/>
              </a:lnSpc>
            </a:pPr>
            <a:endParaRPr lang="en-US" sz="1200">
              <a:solidFill>
                <a:srgbClr val="FFFFFF"/>
              </a:solidFill>
              <a:latin typeface="Roboto"/>
            </a:endParaRPr>
          </a:p>
          <a:p>
            <a:pPr>
              <a:lnSpc>
                <a:spcPts val="1679"/>
              </a:lnSpc>
            </a:pPr>
            <a:endParaRPr lang="en-US" sz="1200">
              <a:solidFill>
                <a:srgbClr val="FFFFFF"/>
              </a:solidFill>
              <a:latin typeface="Roboto"/>
            </a:endParaRPr>
          </a:p>
        </p:txBody>
      </p:sp>
      <p:sp>
        <p:nvSpPr>
          <p:cNvPr id="23" name="TextBox 23"/>
          <p:cNvSpPr txBox="1"/>
          <p:nvPr/>
        </p:nvSpPr>
        <p:spPr>
          <a:xfrm>
            <a:off x="15163484" y="3225940"/>
            <a:ext cx="2257620" cy="419987"/>
          </a:xfrm>
          <a:prstGeom prst="rect">
            <a:avLst/>
          </a:prstGeom>
        </p:spPr>
        <p:txBody>
          <a:bodyPr lIns="0" tIns="0" rIns="0" bIns="0" rtlCol="0" anchor="t">
            <a:spAutoFit/>
          </a:bodyPr>
          <a:lstStyle/>
          <a:p>
            <a:pPr marL="259080" lvl="1" indent="-129540">
              <a:lnSpc>
                <a:spcPts val="1679"/>
              </a:lnSpc>
              <a:buFont typeface="Arial"/>
              <a:buChar char="•"/>
            </a:pPr>
            <a:r>
              <a:rPr lang="en-US" sz="1200" err="1">
                <a:solidFill>
                  <a:srgbClr val="FFFFFF"/>
                </a:solidFill>
                <a:latin typeface="Roboto"/>
              </a:rPr>
              <a:t>Expédition</a:t>
            </a:r>
            <a:r>
              <a:rPr lang="en-US" sz="1200">
                <a:solidFill>
                  <a:srgbClr val="FFFFFF"/>
                </a:solidFill>
                <a:latin typeface="Roboto"/>
              </a:rPr>
              <a:t> </a:t>
            </a:r>
            <a:r>
              <a:rPr lang="en-US" sz="1200" err="1">
                <a:solidFill>
                  <a:srgbClr val="FFFFFF"/>
                </a:solidFill>
                <a:latin typeface="Roboto"/>
              </a:rPr>
              <a:t>rapide</a:t>
            </a:r>
            <a:r>
              <a:rPr lang="en-US" sz="1200">
                <a:solidFill>
                  <a:srgbClr val="FFFFFF"/>
                </a:solidFill>
                <a:latin typeface="Roboto"/>
              </a:rPr>
              <a:t> 48h France </a:t>
            </a:r>
            <a:r>
              <a:rPr lang="en-US" sz="1200" err="1">
                <a:solidFill>
                  <a:srgbClr val="FFFFFF"/>
                </a:solidFill>
                <a:latin typeface="Roboto"/>
              </a:rPr>
              <a:t>métropolitaine</a:t>
            </a:r>
            <a:endParaRPr lang="en-US" sz="1200">
              <a:solidFill>
                <a:srgbClr val="FFFFFF"/>
              </a:solidFill>
              <a:latin typeface="Roboto"/>
            </a:endParaRPr>
          </a:p>
        </p:txBody>
      </p:sp>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86788" y="5302788"/>
            <a:ext cx="532013" cy="505412"/>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18801" y="5227231"/>
            <a:ext cx="325500" cy="252706"/>
          </a:xfrm>
          <a:prstGeom prst="rect">
            <a:avLst/>
          </a:prstGeom>
        </p:spPr>
      </p:pic>
      <p:pic>
        <p:nvPicPr>
          <p:cNvPr id="26" name="Picture 2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053" y="5143817"/>
            <a:ext cx="713783" cy="713783"/>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276527" y="5452915"/>
            <a:ext cx="699146" cy="465250"/>
          </a:xfrm>
          <a:prstGeom prst="rect">
            <a:avLst/>
          </a:prstGeom>
        </p:spPr>
      </p:pic>
      <p:sp>
        <p:nvSpPr>
          <p:cNvPr id="28" name="TextBox 28"/>
          <p:cNvSpPr txBox="1"/>
          <p:nvPr/>
        </p:nvSpPr>
        <p:spPr>
          <a:xfrm>
            <a:off x="8971311" y="4414620"/>
            <a:ext cx="6394247" cy="415290"/>
          </a:xfrm>
          <a:prstGeom prst="rect">
            <a:avLst/>
          </a:prstGeom>
        </p:spPr>
        <p:txBody>
          <a:bodyPr lIns="0" tIns="0" rIns="0" bIns="0" rtlCol="0" anchor="t">
            <a:spAutoFit/>
          </a:bodyPr>
          <a:lstStyle/>
          <a:p>
            <a:pPr>
              <a:lnSpc>
                <a:spcPts val="3359"/>
              </a:lnSpc>
            </a:pPr>
            <a:r>
              <a:rPr lang="en-US" sz="2400">
                <a:solidFill>
                  <a:srgbClr val="FFFFFF"/>
                </a:solidFill>
                <a:latin typeface="Roboto Bold"/>
              </a:rPr>
              <a:t>NOTRE VALEUR </a:t>
            </a:r>
            <a:r>
              <a:rPr lang="en-US" sz="2400">
                <a:solidFill>
                  <a:srgbClr val="F41823"/>
                </a:solidFill>
                <a:latin typeface="Roboto Bold"/>
              </a:rPr>
              <a:t>AJOUTÉE TECHNOLOGIQUE :</a:t>
            </a:r>
          </a:p>
        </p:txBody>
      </p:sp>
      <p:sp>
        <p:nvSpPr>
          <p:cNvPr id="29" name="TextBox 29"/>
          <p:cNvSpPr txBox="1"/>
          <p:nvPr/>
        </p:nvSpPr>
        <p:spPr>
          <a:xfrm>
            <a:off x="9508504" y="6189232"/>
            <a:ext cx="1599786" cy="637995"/>
          </a:xfrm>
          <a:prstGeom prst="rect">
            <a:avLst/>
          </a:prstGeom>
        </p:spPr>
        <p:txBody>
          <a:bodyPr lIns="0" tIns="0" rIns="0" bIns="0" rtlCol="0" anchor="t">
            <a:spAutoFit/>
          </a:bodyPr>
          <a:lstStyle/>
          <a:p>
            <a:pPr algn="ctr">
              <a:lnSpc>
                <a:spcPts val="1679"/>
              </a:lnSpc>
            </a:pPr>
            <a:r>
              <a:rPr lang="en-US" sz="1200">
                <a:solidFill>
                  <a:srgbClr val="FFFFFF"/>
                </a:solidFill>
                <a:latin typeface="Roboto"/>
                <a:ea typeface="Roboto"/>
                <a:cs typeface="Roboto"/>
              </a:rPr>
              <a:t>Test et validation technique </a:t>
            </a:r>
            <a:r>
              <a:rPr lang="en-US" sz="1200" err="1">
                <a:solidFill>
                  <a:srgbClr val="FFFFFF"/>
                </a:solidFill>
                <a:latin typeface="Roboto"/>
                <a:ea typeface="Roboto"/>
                <a:cs typeface="Roboto"/>
              </a:rPr>
              <a:t>systématiques</a:t>
            </a:r>
            <a:endParaRPr lang="en-US" sz="1200" err="1">
              <a:solidFill>
                <a:srgbClr val="FFFFFF"/>
              </a:solidFill>
              <a:latin typeface="Roboto" panose="02000000000000000000" pitchFamily="2" charset="0"/>
              <a:ea typeface="Roboto" panose="02000000000000000000" pitchFamily="2" charset="0"/>
            </a:endParaRPr>
          </a:p>
        </p:txBody>
      </p:sp>
      <p:sp>
        <p:nvSpPr>
          <p:cNvPr id="30" name="TextBox 30"/>
          <p:cNvSpPr txBox="1"/>
          <p:nvPr/>
        </p:nvSpPr>
        <p:spPr>
          <a:xfrm>
            <a:off x="12419520" y="6209616"/>
            <a:ext cx="1976015" cy="637995"/>
          </a:xfrm>
          <a:prstGeom prst="rect">
            <a:avLst/>
          </a:prstGeom>
        </p:spPr>
        <p:txBody>
          <a:bodyPr wrap="square" lIns="0" tIns="0" rIns="0" bIns="0" rtlCol="0" anchor="t">
            <a:spAutoFit/>
          </a:bodyPr>
          <a:lstStyle/>
          <a:p>
            <a:pPr algn="ctr">
              <a:lnSpc>
                <a:spcPts val="1679"/>
              </a:lnSpc>
            </a:pPr>
            <a:r>
              <a:rPr lang="en-US" sz="1200" b="1">
                <a:solidFill>
                  <a:srgbClr val="FFFFFF"/>
                </a:solidFill>
                <a:latin typeface="Roboto"/>
              </a:rPr>
              <a:t>Showroom</a:t>
            </a:r>
            <a:r>
              <a:rPr lang="en-US" sz="1200">
                <a:solidFill>
                  <a:srgbClr val="FFFFFF"/>
                </a:solidFill>
                <a:latin typeface="Roboto"/>
              </a:rPr>
              <a:t> (Rueil-Malmaison) à disposition de </a:t>
            </a:r>
            <a:r>
              <a:rPr lang="en-US" sz="1200" err="1">
                <a:solidFill>
                  <a:srgbClr val="FFFFFF"/>
                </a:solidFill>
                <a:latin typeface="Roboto"/>
              </a:rPr>
              <a:t>nos</a:t>
            </a:r>
            <a:r>
              <a:rPr lang="en-US" sz="1200">
                <a:solidFill>
                  <a:srgbClr val="FFFFFF"/>
                </a:solidFill>
                <a:latin typeface="Roboto"/>
              </a:rPr>
              <a:t> clients</a:t>
            </a:r>
            <a:endParaRPr lang="en-US" sz="1200">
              <a:solidFill>
                <a:srgbClr val="FFFFFF"/>
              </a:solidFill>
              <a:latin typeface="Roboto Bold"/>
            </a:endParaRPr>
          </a:p>
        </p:txBody>
      </p:sp>
      <p:sp>
        <p:nvSpPr>
          <p:cNvPr id="31" name="TextBox 31"/>
          <p:cNvSpPr txBox="1"/>
          <p:nvPr/>
        </p:nvSpPr>
        <p:spPr>
          <a:xfrm>
            <a:off x="15370634" y="6210057"/>
            <a:ext cx="1594154" cy="419987"/>
          </a:xfrm>
          <a:prstGeom prst="rect">
            <a:avLst/>
          </a:prstGeom>
        </p:spPr>
        <p:txBody>
          <a:bodyPr lIns="0" tIns="0" rIns="0" bIns="0" rtlCol="0" anchor="t">
            <a:spAutoFit/>
          </a:bodyPr>
          <a:lstStyle/>
          <a:p>
            <a:pPr algn="ctr">
              <a:lnSpc>
                <a:spcPts val="1679"/>
              </a:lnSpc>
            </a:pPr>
            <a:r>
              <a:rPr lang="en-US" sz="1200">
                <a:solidFill>
                  <a:srgbClr val="FFFFFF"/>
                </a:solidFill>
                <a:latin typeface="Roboto"/>
              </a:rPr>
              <a:t>Savoir faire </a:t>
            </a:r>
            <a:r>
              <a:rPr lang="en-US" sz="1200" b="1">
                <a:solidFill>
                  <a:srgbClr val="FFFFFF"/>
                </a:solidFill>
                <a:latin typeface="Roboto"/>
              </a:rPr>
              <a:t>de terrain </a:t>
            </a:r>
            <a:r>
              <a:rPr lang="en-US" sz="1200">
                <a:solidFill>
                  <a:srgbClr val="FFFFFF"/>
                </a:solidFill>
                <a:latin typeface="Roboto"/>
              </a:rPr>
              <a:t>&amp; </a:t>
            </a:r>
            <a:r>
              <a:rPr lang="en-US" sz="1200" err="1">
                <a:solidFill>
                  <a:srgbClr val="FFFFFF"/>
                </a:solidFill>
                <a:latin typeface="Roboto"/>
              </a:rPr>
              <a:t>veille</a:t>
            </a:r>
            <a:r>
              <a:rPr lang="en-US" sz="1200">
                <a:solidFill>
                  <a:srgbClr val="FFFFFF"/>
                </a:solidFill>
                <a:latin typeface="Roboto"/>
              </a:rPr>
              <a:t> </a:t>
            </a:r>
            <a:r>
              <a:rPr lang="en-US" sz="1200" err="1">
                <a:solidFill>
                  <a:srgbClr val="FFFFFF"/>
                </a:solidFill>
                <a:latin typeface="Roboto"/>
              </a:rPr>
              <a:t>technologique</a:t>
            </a:r>
            <a:endParaRPr lang="en-US" sz="1200">
              <a:solidFill>
                <a:srgbClr val="FFFFFF"/>
              </a:solidFill>
              <a:latin typeface="Roboto"/>
            </a:endParaRPr>
          </a:p>
        </p:txBody>
      </p:sp>
      <p:pic>
        <p:nvPicPr>
          <p:cNvPr id="33" name="Picture 33">
            <a:hlinkClick r:id="rId18" tooltip="https://mynoemis.fr"/>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662633" y="8369621"/>
            <a:ext cx="1042897" cy="739153"/>
          </a:xfrm>
          <a:prstGeom prst="rect">
            <a:avLst/>
          </a:prstGeom>
        </p:spPr>
      </p:pic>
      <p:sp>
        <p:nvSpPr>
          <p:cNvPr id="36" name="TextBox 36"/>
          <p:cNvSpPr txBox="1"/>
          <p:nvPr/>
        </p:nvSpPr>
        <p:spPr>
          <a:xfrm>
            <a:off x="9296171" y="9293781"/>
            <a:ext cx="1787728" cy="421719"/>
          </a:xfrm>
          <a:prstGeom prst="rect">
            <a:avLst/>
          </a:prstGeom>
        </p:spPr>
        <p:txBody>
          <a:bodyPr wrap="square" lIns="0" tIns="0" rIns="0" bIns="0" rtlCol="0" anchor="t">
            <a:spAutoFit/>
          </a:bodyPr>
          <a:lstStyle/>
          <a:p>
            <a:pPr algn="ctr">
              <a:lnSpc>
                <a:spcPts val="1701"/>
              </a:lnSpc>
            </a:pPr>
            <a:r>
              <a:rPr lang="en-US" sz="1200">
                <a:solidFill>
                  <a:srgbClr val="FFFFFF"/>
                </a:solidFill>
                <a:latin typeface="Roboto"/>
              </a:rPr>
              <a:t>Site web</a:t>
            </a:r>
            <a:br>
              <a:rPr lang="en-US" sz="1200">
                <a:solidFill>
                  <a:srgbClr val="FFFFFF"/>
                </a:solidFill>
                <a:latin typeface="Roboto"/>
                <a:ea typeface="+mn-lt"/>
                <a:cs typeface="+mn-lt"/>
              </a:rPr>
            </a:br>
            <a:r>
              <a:rPr lang="en-US" sz="1200" b="1">
                <a:solidFill>
                  <a:srgbClr val="F41823"/>
                </a:solidFill>
                <a:ea typeface="+mn-lt"/>
                <a:cs typeface="+mn-lt"/>
              </a:rPr>
              <a:t>NOEMIS.FR</a:t>
            </a:r>
            <a:endParaRPr lang="en-US" sz="1200" b="1">
              <a:solidFill>
                <a:srgbClr val="FFFFFF"/>
              </a:solidFill>
              <a:latin typeface="Roboto"/>
            </a:endParaRPr>
          </a:p>
        </p:txBody>
      </p:sp>
      <p:sp>
        <p:nvSpPr>
          <p:cNvPr id="37" name="TextBox 37"/>
          <p:cNvSpPr txBox="1"/>
          <p:nvPr/>
        </p:nvSpPr>
        <p:spPr>
          <a:xfrm>
            <a:off x="12803980" y="9250918"/>
            <a:ext cx="1680572" cy="420436"/>
          </a:xfrm>
          <a:prstGeom prst="rect">
            <a:avLst/>
          </a:prstGeom>
        </p:spPr>
        <p:txBody>
          <a:bodyPr lIns="0" tIns="0" rIns="0" bIns="0" rtlCol="0" anchor="t">
            <a:spAutoFit/>
          </a:bodyPr>
          <a:lstStyle/>
          <a:p>
            <a:pPr algn="ctr">
              <a:lnSpc>
                <a:spcPts val="1701"/>
              </a:lnSpc>
            </a:pPr>
            <a:r>
              <a:rPr lang="en-US" sz="1215">
                <a:solidFill>
                  <a:srgbClr val="FFFFFF"/>
                </a:solidFill>
                <a:latin typeface="Roboto"/>
              </a:rPr>
              <a:t>Services </a:t>
            </a:r>
            <a:r>
              <a:rPr lang="en-US" sz="1215" err="1">
                <a:solidFill>
                  <a:srgbClr val="FFFFFF"/>
                </a:solidFill>
                <a:latin typeface="Roboto"/>
              </a:rPr>
              <a:t>professionnels</a:t>
            </a:r>
            <a:r>
              <a:rPr lang="en-US" sz="1215">
                <a:solidFill>
                  <a:srgbClr val="FFFFFF"/>
                </a:solidFill>
                <a:latin typeface="Roboto"/>
              </a:rPr>
              <a:t> &amp; formations</a:t>
            </a:r>
          </a:p>
        </p:txBody>
      </p:sp>
      <p:sp>
        <p:nvSpPr>
          <p:cNvPr id="39" name="TextBox 39"/>
          <p:cNvSpPr txBox="1"/>
          <p:nvPr/>
        </p:nvSpPr>
        <p:spPr>
          <a:xfrm>
            <a:off x="8971311" y="7503552"/>
            <a:ext cx="5513769" cy="415290"/>
          </a:xfrm>
          <a:prstGeom prst="rect">
            <a:avLst/>
          </a:prstGeom>
        </p:spPr>
        <p:txBody>
          <a:bodyPr lIns="0" tIns="0" rIns="0" bIns="0" rtlCol="0" anchor="t">
            <a:spAutoFit/>
          </a:bodyPr>
          <a:lstStyle/>
          <a:p>
            <a:pPr>
              <a:lnSpc>
                <a:spcPts val="3359"/>
              </a:lnSpc>
            </a:pPr>
            <a:r>
              <a:rPr lang="en-US" sz="2400">
                <a:solidFill>
                  <a:srgbClr val="FFFFFF"/>
                </a:solidFill>
                <a:latin typeface="Roboto Bold"/>
              </a:rPr>
              <a:t>NOS SOLUTIONS </a:t>
            </a:r>
            <a:r>
              <a:rPr lang="en-US" sz="2400">
                <a:solidFill>
                  <a:srgbClr val="F41823"/>
                </a:solidFill>
                <a:latin typeface="Roboto Bold"/>
              </a:rPr>
              <a:t>FACILITANTES :</a:t>
            </a:r>
          </a:p>
        </p:txBody>
      </p:sp>
      <p:pic>
        <p:nvPicPr>
          <p:cNvPr id="40" name="Picture 4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26108" y="5393350"/>
            <a:ext cx="824524" cy="584382"/>
          </a:xfrm>
          <a:prstGeom prst="rect">
            <a:avLst/>
          </a:prstGeom>
        </p:spPr>
      </p:pic>
      <p:pic>
        <p:nvPicPr>
          <p:cNvPr id="8" name="Image 7" descr="Une image contenant Police, Graphique, logo, symbole&#10;&#10;Description générée automatiquement">
            <a:extLst>
              <a:ext uri="{FF2B5EF4-FFF2-40B4-BE49-F238E27FC236}">
                <a16:creationId xmlns:a16="http://schemas.microsoft.com/office/drawing/2014/main" id="{9C84A970-1958-7D37-FA10-7EFD8F77D3F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260771" y="8582012"/>
            <a:ext cx="930675" cy="454169"/>
          </a:xfrm>
          <a:prstGeom prst="rect">
            <a:avLst/>
          </a:prstGeom>
        </p:spPr>
      </p:pic>
      <p:pic>
        <p:nvPicPr>
          <p:cNvPr id="45" name="Image 44" descr="Une image contenant Police, Graphique, texte, logo&#10;&#10;Description générée automatiquement">
            <a:extLst>
              <a:ext uri="{FF2B5EF4-FFF2-40B4-BE49-F238E27FC236}">
                <a16:creationId xmlns:a16="http://schemas.microsoft.com/office/drawing/2014/main" id="{647D10EA-4825-F36C-3EF7-CDA90807036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308" y="616742"/>
            <a:ext cx="2352737" cy="8783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86E65DF-5A8D-2BF7-3CAE-3E3AA934F047}"/>
              </a:ext>
            </a:extLst>
          </p:cNvPr>
          <p:cNvGrpSpPr>
            <a:grpSpLocks noGrp="1" noUngrp="1" noRot="1" noMove="1" noResize="1"/>
          </p:cNvGrpSpPr>
          <p:nvPr/>
        </p:nvGrpSpPr>
        <p:grpSpPr>
          <a:xfrm>
            <a:off x="6432720" y="4719636"/>
            <a:ext cx="11855279" cy="5600529"/>
            <a:chOff x="0" y="0"/>
            <a:chExt cx="4816593" cy="2771959"/>
          </a:xfrm>
        </p:grpSpPr>
        <p:sp>
          <p:nvSpPr>
            <p:cNvPr id="3" name="Freeform 3">
              <a:extLst>
                <a:ext uri="{FF2B5EF4-FFF2-40B4-BE49-F238E27FC236}">
                  <a16:creationId xmlns:a16="http://schemas.microsoft.com/office/drawing/2014/main" id="{B4E85A05-9044-4B58-F101-3B218D1AA1FD}"/>
                </a:ext>
              </a:extLst>
            </p:cNvPr>
            <p:cNvSpPr>
              <a:spLocks noGrp="1" noRot="1" noMove="1" noResize="1" noEditPoints="1" noAdjustHandles="1" noChangeArrowheads="1" noChangeShapeType="1"/>
            </p:cNvSpPr>
            <p:nvPr/>
          </p:nvSpPr>
          <p:spPr>
            <a:xfrm>
              <a:off x="0" y="0"/>
              <a:ext cx="4816592" cy="2771959"/>
            </a:xfrm>
            <a:custGeom>
              <a:avLst/>
              <a:gdLst/>
              <a:ahLst/>
              <a:cxnLst/>
              <a:rect l="l" t="t" r="r" b="b"/>
              <a:pathLst>
                <a:path w="4816592" h="2771959">
                  <a:moveTo>
                    <a:pt x="0" y="0"/>
                  </a:moveTo>
                  <a:lnTo>
                    <a:pt x="4816592" y="0"/>
                  </a:lnTo>
                  <a:lnTo>
                    <a:pt x="4816592" y="2771959"/>
                  </a:lnTo>
                  <a:lnTo>
                    <a:pt x="0" y="2771959"/>
                  </a:lnTo>
                  <a:close/>
                </a:path>
              </a:pathLst>
            </a:custGeom>
            <a:solidFill>
              <a:srgbClr val="111B1E"/>
            </a:solidFill>
          </p:spPr>
          <p:txBody>
            <a:bodyPr/>
            <a:lstStyle/>
            <a:p>
              <a:endParaRPr lang="fr-FR"/>
            </a:p>
          </p:txBody>
        </p:sp>
        <p:sp>
          <p:nvSpPr>
            <p:cNvPr id="4" name="TextBox 4">
              <a:extLst>
                <a:ext uri="{FF2B5EF4-FFF2-40B4-BE49-F238E27FC236}">
                  <a16:creationId xmlns:a16="http://schemas.microsoft.com/office/drawing/2014/main" id="{C6EF636E-34D4-4A40-DAA7-777AE684A7E6}"/>
                </a:ext>
              </a:extLst>
            </p:cNvPr>
            <p:cNvSpPr txBox="1">
              <a:spLocks noGrp="1" noRot="1" noMove="1" noResize="1" noEditPoints="1" noAdjustHandles="1" noChangeArrowheads="1" noChangeShapeType="1"/>
            </p:cNvSpPr>
            <p:nvPr/>
          </p:nvSpPr>
          <p:spPr>
            <a:xfrm>
              <a:off x="0" y="-47625"/>
              <a:ext cx="4816593" cy="2819584"/>
            </a:xfrm>
            <a:prstGeom prst="rect">
              <a:avLst/>
            </a:prstGeom>
          </p:spPr>
          <p:txBody>
            <a:bodyPr lIns="50800" tIns="50800" rIns="50800" bIns="50800" rtlCol="0" anchor="ctr"/>
            <a:lstStyle/>
            <a:p>
              <a:pPr algn="ctr">
                <a:lnSpc>
                  <a:spcPts val="2239"/>
                </a:lnSpc>
              </a:pPr>
              <a:endParaRPr/>
            </a:p>
          </p:txBody>
        </p:sp>
      </p:grpSp>
      <p:grpSp>
        <p:nvGrpSpPr>
          <p:cNvPr id="10" name="Group 10"/>
          <p:cNvGrpSpPr>
            <a:grpSpLocks noGrp="1" noUngrp="1" noRot="1" noMove="1" noResize="1"/>
          </p:cNvGrpSpPr>
          <p:nvPr/>
        </p:nvGrpSpPr>
        <p:grpSpPr>
          <a:xfrm>
            <a:off x="-152400" y="4114800"/>
            <a:ext cx="6716500" cy="6438900"/>
            <a:chOff x="0" y="0"/>
            <a:chExt cx="1728816" cy="1609294"/>
          </a:xfrm>
        </p:grpSpPr>
        <p:sp>
          <p:nvSpPr>
            <p:cNvPr id="11" name="Freeform 11"/>
            <p:cNvSpPr>
              <a:spLocks noGrp="1" noRot="1" noMove="1" noResize="1" noEditPoints="1" noAdjustHandles="1" noChangeArrowheads="1" noChangeShapeType="1"/>
            </p:cNvSpPr>
            <p:nvPr/>
          </p:nvSpPr>
          <p:spPr>
            <a:xfrm>
              <a:off x="0" y="0"/>
              <a:ext cx="1728816" cy="1609294"/>
            </a:xfrm>
            <a:custGeom>
              <a:avLst/>
              <a:gdLst/>
              <a:ahLst/>
              <a:cxnLst/>
              <a:rect l="l" t="t" r="r" b="b"/>
              <a:pathLst>
                <a:path w="1728816" h="1609294">
                  <a:moveTo>
                    <a:pt x="0" y="0"/>
                  </a:moveTo>
                  <a:lnTo>
                    <a:pt x="1728816" y="0"/>
                  </a:lnTo>
                  <a:lnTo>
                    <a:pt x="1728816" y="1609294"/>
                  </a:lnTo>
                  <a:lnTo>
                    <a:pt x="0" y="1609294"/>
                  </a:lnTo>
                  <a:close/>
                </a:path>
              </a:pathLst>
            </a:custGeom>
            <a:solidFill>
              <a:srgbClr val="111B1E"/>
            </a:solidFill>
          </p:spPr>
          <p:txBody>
            <a:bodyPr/>
            <a:lstStyle/>
            <a:p>
              <a:endParaRPr lang="fr-FR"/>
            </a:p>
          </p:txBody>
        </p:sp>
        <p:sp>
          <p:nvSpPr>
            <p:cNvPr id="12" name="TextBox 12"/>
            <p:cNvSpPr txBox="1">
              <a:spLocks noGrp="1" noRot="1" noMove="1" noResize="1" noEditPoints="1" noAdjustHandles="1" noChangeArrowheads="1" noChangeShapeType="1"/>
            </p:cNvSpPr>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7619616" y="6251187"/>
            <a:ext cx="9448441" cy="677108"/>
          </a:xfrm>
          <a:prstGeom prst="rect">
            <a:avLst/>
          </a:prstGeom>
        </p:spPr>
        <p:txBody>
          <a:bodyPr wrap="square" lIns="0" tIns="0" rIns="0" bIns="0" rtlCol="0" anchor="t">
            <a:spAutoFit/>
          </a:bodyPr>
          <a:lstStyle/>
          <a:p>
            <a:r>
              <a:rPr lang="en-US" sz="2200" err="1">
                <a:solidFill>
                  <a:srgbClr val="F41823"/>
                </a:solidFill>
                <a:latin typeface="Roboto"/>
                <a:ea typeface="+mn-lt"/>
                <a:cs typeface="+mn-lt"/>
              </a:rPr>
              <a:t>Devisez</a:t>
            </a:r>
            <a:r>
              <a:rPr lang="en-US" sz="2200">
                <a:solidFill>
                  <a:srgbClr val="F41823"/>
                </a:solidFill>
                <a:latin typeface="Roboto"/>
                <a:ea typeface="+mn-lt"/>
                <a:cs typeface="+mn-lt"/>
              </a:rPr>
              <a:t> </a:t>
            </a:r>
            <a:r>
              <a:rPr lang="en-US" sz="2200" err="1">
                <a:solidFill>
                  <a:srgbClr val="F41823"/>
                </a:solidFill>
                <a:latin typeface="Roboto"/>
                <a:ea typeface="+mn-lt"/>
                <a:cs typeface="+mn-lt"/>
              </a:rPr>
              <a:t>en</a:t>
            </a:r>
            <a:r>
              <a:rPr lang="en-US" sz="2200">
                <a:solidFill>
                  <a:srgbClr val="F41823"/>
                </a:solidFill>
                <a:latin typeface="Roboto"/>
                <a:ea typeface="+mn-lt"/>
                <a:cs typeface="+mn-lt"/>
              </a:rPr>
              <a:t> </a:t>
            </a:r>
            <a:r>
              <a:rPr lang="en-US" sz="2200" err="1">
                <a:solidFill>
                  <a:srgbClr val="F41823"/>
                </a:solidFill>
                <a:latin typeface="Roboto"/>
                <a:ea typeface="+mn-lt"/>
                <a:cs typeface="+mn-lt"/>
              </a:rPr>
              <a:t>ligne</a:t>
            </a:r>
            <a:r>
              <a:rPr lang="en-US" sz="2200">
                <a:solidFill>
                  <a:srgbClr val="F41823"/>
                </a:solidFill>
                <a:latin typeface="Roboto"/>
                <a:ea typeface="+mn-lt"/>
                <a:cs typeface="+mn-lt"/>
              </a:rPr>
              <a:t> </a:t>
            </a:r>
            <a:r>
              <a:rPr lang="en-US" sz="2200">
                <a:solidFill>
                  <a:srgbClr val="FFFFFF"/>
                </a:solidFill>
                <a:latin typeface="Roboto"/>
                <a:ea typeface="+mn-lt"/>
                <a:cs typeface="+mn-lt"/>
              </a:rPr>
              <a:t>avec </a:t>
            </a:r>
            <a:r>
              <a:rPr lang="en-US" sz="2200" err="1">
                <a:solidFill>
                  <a:srgbClr val="FFFFFF"/>
                </a:solidFill>
                <a:latin typeface="Roboto"/>
                <a:ea typeface="+mn-lt"/>
                <a:cs typeface="+mn-lt"/>
              </a:rPr>
              <a:t>vos</a:t>
            </a:r>
            <a:r>
              <a:rPr lang="en-US" sz="2200">
                <a:solidFill>
                  <a:srgbClr val="FFFFFF"/>
                </a:solidFill>
                <a:latin typeface="Roboto"/>
                <a:ea typeface="+mn-lt"/>
                <a:cs typeface="+mn-lt"/>
              </a:rPr>
              <a:t> </a:t>
            </a:r>
            <a:r>
              <a:rPr lang="en-US" sz="2200" err="1">
                <a:solidFill>
                  <a:srgbClr val="FFFFFF"/>
                </a:solidFill>
                <a:latin typeface="Roboto"/>
                <a:ea typeface="+mn-lt"/>
                <a:cs typeface="+mn-lt"/>
              </a:rPr>
              <a:t>tarifs</a:t>
            </a:r>
            <a:r>
              <a:rPr lang="en-US" sz="2200">
                <a:solidFill>
                  <a:srgbClr val="FFFFFF"/>
                </a:solidFill>
                <a:latin typeface="Roboto"/>
                <a:ea typeface="+mn-lt"/>
                <a:cs typeface="+mn-lt"/>
              </a:rPr>
              <a:t>. Les </a:t>
            </a:r>
            <a:r>
              <a:rPr lang="en-US" sz="2200" err="1">
                <a:solidFill>
                  <a:srgbClr val="FFFFFF"/>
                </a:solidFill>
                <a:latin typeface="Roboto"/>
                <a:ea typeface="+mn-lt"/>
                <a:cs typeface="+mn-lt"/>
              </a:rPr>
              <a:t>commandes</a:t>
            </a:r>
            <a:r>
              <a:rPr lang="en-US" sz="2200">
                <a:solidFill>
                  <a:srgbClr val="FFFFFF"/>
                </a:solidFill>
                <a:latin typeface="Roboto"/>
                <a:ea typeface="+mn-lt"/>
                <a:cs typeface="+mn-lt"/>
              </a:rPr>
              <a:t> par CB </a:t>
            </a:r>
            <a:r>
              <a:rPr lang="en-US" sz="2200" err="1">
                <a:solidFill>
                  <a:srgbClr val="FFFFFF"/>
                </a:solidFill>
                <a:latin typeface="Roboto"/>
                <a:ea typeface="+mn-lt"/>
                <a:cs typeface="+mn-lt"/>
              </a:rPr>
              <a:t>sont</a:t>
            </a:r>
            <a:r>
              <a:rPr lang="en-US" sz="2200">
                <a:solidFill>
                  <a:srgbClr val="FFFFFF"/>
                </a:solidFill>
                <a:latin typeface="Roboto"/>
                <a:ea typeface="+mn-lt"/>
                <a:cs typeface="+mn-lt"/>
              </a:rPr>
              <a:t> possibles sur </a:t>
            </a:r>
            <a:r>
              <a:rPr lang="en-US" sz="2200" err="1">
                <a:solidFill>
                  <a:srgbClr val="FFFFFF"/>
                </a:solidFill>
                <a:latin typeface="Roboto"/>
                <a:ea typeface="+mn-lt"/>
                <a:cs typeface="+mn-lt"/>
              </a:rPr>
              <a:t>demande</a:t>
            </a:r>
            <a:r>
              <a:rPr lang="en-US" sz="2200">
                <a:solidFill>
                  <a:srgbClr val="FFFFFF"/>
                </a:solidFill>
                <a:latin typeface="Roboto"/>
                <a:ea typeface="+mn-lt"/>
                <a:cs typeface="+mn-lt"/>
              </a:rPr>
              <a:t>.</a:t>
            </a:r>
            <a:endParaRPr lang="en-US" sz="2200">
              <a:solidFill>
                <a:srgbClr val="FFFFFF"/>
              </a:solidFill>
              <a:latin typeface="Roboto"/>
              <a:ea typeface="Calibri"/>
              <a:cs typeface="Calibri"/>
            </a:endParaRPr>
          </a:p>
        </p:txBody>
      </p:sp>
      <p:sp>
        <p:nvSpPr>
          <p:cNvPr id="21" name="TextBox 21"/>
          <p:cNvSpPr txBox="1"/>
          <p:nvPr/>
        </p:nvSpPr>
        <p:spPr>
          <a:xfrm>
            <a:off x="7619616" y="7774159"/>
            <a:ext cx="8594839" cy="677108"/>
          </a:xfrm>
          <a:prstGeom prst="rect">
            <a:avLst/>
          </a:prstGeom>
        </p:spPr>
        <p:txBody>
          <a:bodyPr wrap="square" lIns="0" tIns="0" rIns="0" bIns="0" rtlCol="0" anchor="t">
            <a:spAutoFit/>
          </a:bodyPr>
          <a:lstStyle/>
          <a:p>
            <a:r>
              <a:rPr lang="en-US" sz="2200" err="1">
                <a:solidFill>
                  <a:schemeClr val="bg1"/>
                </a:solidFill>
                <a:latin typeface="Roboto"/>
                <a:ea typeface="+mn-lt"/>
                <a:cs typeface="+mn-lt"/>
              </a:rPr>
              <a:t>Triez</a:t>
            </a:r>
            <a:r>
              <a:rPr lang="en-US" sz="2200">
                <a:solidFill>
                  <a:schemeClr val="bg1"/>
                </a:solidFill>
                <a:latin typeface="Roboto"/>
                <a:ea typeface="+mn-lt"/>
                <a:cs typeface="+mn-lt"/>
              </a:rPr>
              <a:t> les </a:t>
            </a:r>
            <a:r>
              <a:rPr lang="en-US" sz="2200" err="1">
                <a:solidFill>
                  <a:schemeClr val="bg1"/>
                </a:solidFill>
                <a:latin typeface="Roboto"/>
                <a:ea typeface="+mn-lt"/>
                <a:cs typeface="+mn-lt"/>
              </a:rPr>
              <a:t>produits</a:t>
            </a:r>
            <a:r>
              <a:rPr lang="en-US" sz="2200">
                <a:solidFill>
                  <a:schemeClr val="bg1"/>
                </a:solidFill>
                <a:latin typeface="Roboto"/>
                <a:ea typeface="+mn-lt"/>
                <a:cs typeface="+mn-lt"/>
              </a:rPr>
              <a:t> par </a:t>
            </a:r>
            <a:r>
              <a:rPr lang="en-US" sz="2200" err="1">
                <a:solidFill>
                  <a:srgbClr val="F41823"/>
                </a:solidFill>
                <a:latin typeface="Roboto"/>
                <a:ea typeface="+mn-lt"/>
                <a:cs typeface="+mn-lt"/>
              </a:rPr>
              <a:t>critères</a:t>
            </a:r>
            <a:r>
              <a:rPr lang="en-US" sz="2200">
                <a:solidFill>
                  <a:srgbClr val="F41823"/>
                </a:solidFill>
                <a:latin typeface="Roboto"/>
                <a:ea typeface="+mn-lt"/>
                <a:cs typeface="+mn-lt"/>
              </a:rPr>
              <a:t> techniques &amp; </a:t>
            </a:r>
            <a:r>
              <a:rPr lang="en-US" sz="2200" err="1">
                <a:solidFill>
                  <a:srgbClr val="F41823"/>
                </a:solidFill>
                <a:latin typeface="Roboto"/>
                <a:ea typeface="+mn-lt"/>
                <a:cs typeface="+mn-lt"/>
              </a:rPr>
              <a:t>verifiez</a:t>
            </a:r>
            <a:r>
              <a:rPr lang="en-US" sz="2200">
                <a:solidFill>
                  <a:srgbClr val="F41823"/>
                </a:solidFill>
                <a:latin typeface="Roboto"/>
                <a:ea typeface="+mn-lt"/>
                <a:cs typeface="+mn-lt"/>
              </a:rPr>
              <a:t> la </a:t>
            </a:r>
            <a:r>
              <a:rPr lang="en-US" sz="2200" err="1">
                <a:solidFill>
                  <a:srgbClr val="F41823"/>
                </a:solidFill>
                <a:latin typeface="Roboto"/>
                <a:ea typeface="+mn-lt"/>
                <a:cs typeface="+mn-lt"/>
              </a:rPr>
              <a:t>disponibilité</a:t>
            </a:r>
            <a:r>
              <a:rPr lang="en-US" sz="2200">
                <a:solidFill>
                  <a:srgbClr val="F41823"/>
                </a:solidFill>
                <a:latin typeface="Roboto"/>
                <a:ea typeface="+mn-lt"/>
                <a:cs typeface="+mn-lt"/>
              </a:rPr>
              <a:t> de </a:t>
            </a:r>
            <a:r>
              <a:rPr lang="en-US" sz="2200" err="1">
                <a:solidFill>
                  <a:srgbClr val="F41823"/>
                </a:solidFill>
                <a:latin typeface="Roboto"/>
                <a:ea typeface="+mn-lt"/>
                <a:cs typeface="+mn-lt"/>
              </a:rPr>
              <a:t>chaque</a:t>
            </a:r>
            <a:r>
              <a:rPr lang="en-US" sz="2200">
                <a:solidFill>
                  <a:srgbClr val="F41823"/>
                </a:solidFill>
                <a:latin typeface="Roboto"/>
                <a:ea typeface="+mn-lt"/>
                <a:cs typeface="+mn-lt"/>
              </a:rPr>
              <a:t> </a:t>
            </a:r>
            <a:r>
              <a:rPr lang="en-US" sz="2200" err="1">
                <a:solidFill>
                  <a:srgbClr val="F41823"/>
                </a:solidFill>
                <a:latin typeface="Roboto"/>
                <a:ea typeface="+mn-lt"/>
                <a:cs typeface="+mn-lt"/>
              </a:rPr>
              <a:t>produit</a:t>
            </a:r>
            <a:r>
              <a:rPr lang="en-US" sz="2200">
                <a:solidFill>
                  <a:srgbClr val="F41823"/>
                </a:solidFill>
                <a:latin typeface="Roboto"/>
                <a:ea typeface="+mn-lt"/>
                <a:cs typeface="+mn-lt"/>
              </a:rPr>
              <a:t>.</a:t>
            </a:r>
            <a:endParaRPr lang="en-US" sz="2200">
              <a:solidFill>
                <a:srgbClr val="FFFFFF"/>
              </a:solidFill>
              <a:latin typeface="Roboto"/>
              <a:ea typeface="Roboto"/>
              <a:cs typeface="Roboto"/>
            </a:endParaRPr>
          </a:p>
        </p:txBody>
      </p:sp>
      <p:sp>
        <p:nvSpPr>
          <p:cNvPr id="22" name="TextBox 22"/>
          <p:cNvSpPr txBox="1"/>
          <p:nvPr/>
        </p:nvSpPr>
        <p:spPr>
          <a:xfrm>
            <a:off x="7620358" y="5372100"/>
            <a:ext cx="10058042" cy="841897"/>
          </a:xfrm>
          <a:prstGeom prst="rect">
            <a:avLst/>
          </a:prstGeom>
        </p:spPr>
        <p:txBody>
          <a:bodyPr wrap="square" lIns="0" tIns="0" rIns="0" bIns="0" rtlCol="0" anchor="t">
            <a:spAutoFit/>
          </a:bodyPr>
          <a:lstStyle/>
          <a:p>
            <a:r>
              <a:rPr lang="en-US" sz="2200">
                <a:solidFill>
                  <a:schemeClr val="bg1"/>
                </a:solidFill>
                <a:latin typeface="Roboto"/>
                <a:ea typeface="+mn-lt"/>
                <a:cs typeface="+mn-lt"/>
              </a:rPr>
              <a:t>Plus de</a:t>
            </a:r>
            <a:r>
              <a:rPr lang="en-US" sz="2200">
                <a:solidFill>
                  <a:srgbClr val="F41823"/>
                </a:solidFill>
                <a:latin typeface="Roboto"/>
                <a:ea typeface="+mn-lt"/>
                <a:cs typeface="+mn-lt"/>
              </a:rPr>
              <a:t> +2000 </a:t>
            </a:r>
            <a:r>
              <a:rPr lang="en-US" sz="2200" err="1">
                <a:solidFill>
                  <a:srgbClr val="F41823"/>
                </a:solidFill>
                <a:latin typeface="Roboto"/>
                <a:ea typeface="+mn-lt"/>
                <a:cs typeface="+mn-lt"/>
              </a:rPr>
              <a:t>références</a:t>
            </a:r>
            <a:r>
              <a:rPr lang="en-US" sz="2200">
                <a:solidFill>
                  <a:srgbClr val="F41823"/>
                </a:solidFill>
                <a:latin typeface="Roboto"/>
                <a:ea typeface="+mn-lt"/>
                <a:cs typeface="+mn-lt"/>
              </a:rPr>
              <a:t> </a:t>
            </a:r>
            <a:r>
              <a:rPr lang="en-US" sz="2200">
                <a:solidFill>
                  <a:schemeClr val="bg1"/>
                </a:solidFill>
                <a:latin typeface="Roboto"/>
                <a:ea typeface="+mn-lt"/>
                <a:cs typeface="+mn-lt"/>
              </a:rPr>
              <a:t>best seller </a:t>
            </a:r>
            <a:r>
              <a:rPr lang="en-US" sz="2200" err="1">
                <a:solidFill>
                  <a:srgbClr val="FFFFFF"/>
                </a:solidFill>
                <a:latin typeface="Roboto"/>
                <a:ea typeface="+mn-lt"/>
                <a:cs typeface="+mn-lt"/>
              </a:rPr>
              <a:t>en</a:t>
            </a:r>
            <a:r>
              <a:rPr lang="en-US" sz="2200">
                <a:solidFill>
                  <a:srgbClr val="FFFFFF"/>
                </a:solidFill>
                <a:latin typeface="Roboto"/>
                <a:ea typeface="+mn-lt"/>
                <a:cs typeface="+mn-lt"/>
              </a:rPr>
              <a:t> </a:t>
            </a:r>
            <a:r>
              <a:rPr lang="en-US" sz="2200" err="1">
                <a:solidFill>
                  <a:srgbClr val="FFFFFF"/>
                </a:solidFill>
                <a:latin typeface="Roboto"/>
                <a:ea typeface="+mn-lt"/>
                <a:cs typeface="+mn-lt"/>
              </a:rPr>
              <a:t>ligne</a:t>
            </a:r>
            <a:r>
              <a:rPr lang="en-US" sz="2200">
                <a:solidFill>
                  <a:srgbClr val="FFFFFF"/>
                </a:solidFill>
                <a:latin typeface="Roboto"/>
                <a:ea typeface="+mn-lt"/>
                <a:cs typeface="+mn-lt"/>
              </a:rPr>
              <a:t> sur le site web</a:t>
            </a:r>
            <a:endParaRPr lang="en-US" sz="2200">
              <a:latin typeface="Roboto"/>
              <a:ea typeface="Roboto"/>
              <a:cs typeface="Roboto"/>
            </a:endParaRPr>
          </a:p>
          <a:p>
            <a:pPr>
              <a:lnSpc>
                <a:spcPts val="4480"/>
              </a:lnSpc>
            </a:pPr>
            <a:endParaRPr lang="en-US" sz="2200">
              <a:solidFill>
                <a:srgbClr val="F41823"/>
              </a:solidFill>
              <a:latin typeface="Roboto"/>
              <a:ea typeface="Roboto"/>
              <a:cs typeface="Roboto"/>
            </a:endParaRPr>
          </a:p>
        </p:txBody>
      </p:sp>
      <p:pic>
        <p:nvPicPr>
          <p:cNvPr id="25" name="Picture 24">
            <a:extLst>
              <a:ext uri="{FF2B5EF4-FFF2-40B4-BE49-F238E27FC236}">
                <a16:creationId xmlns:a16="http://schemas.microsoft.com/office/drawing/2014/main" id="{5A20D4FE-E9ED-3357-219D-B5399E975C97}"/>
              </a:ext>
            </a:extLst>
          </p:cNvPr>
          <p:cNvPicPr>
            <a:picLocks noChangeAspect="1"/>
          </p:cNvPicPr>
          <p:nvPr/>
        </p:nvPicPr>
        <p:blipFill>
          <a:blip r:embed="rId2"/>
          <a:stretch>
            <a:fillRect/>
          </a:stretch>
        </p:blipFill>
        <p:spPr>
          <a:xfrm>
            <a:off x="0" y="-4763"/>
            <a:ext cx="18287999" cy="4724400"/>
          </a:xfrm>
          <a:prstGeom prst="rect">
            <a:avLst/>
          </a:prstGeom>
        </p:spPr>
      </p:pic>
      <p:pic>
        <p:nvPicPr>
          <p:cNvPr id="16" name="Picture 15">
            <a:extLst>
              <a:ext uri="{FF2B5EF4-FFF2-40B4-BE49-F238E27FC236}">
                <a16:creationId xmlns:a16="http://schemas.microsoft.com/office/drawing/2014/main" id="{D591D825-ED2C-2D6C-AA70-6165D8FD2E6B}"/>
              </a:ext>
            </a:extLst>
          </p:cNvPr>
          <p:cNvPicPr>
            <a:picLocks noChangeAspect="1"/>
          </p:cNvPicPr>
          <p:nvPr/>
        </p:nvPicPr>
        <p:blipFill>
          <a:blip r:embed="rId3"/>
          <a:stretch>
            <a:fillRect/>
          </a:stretch>
        </p:blipFill>
        <p:spPr>
          <a:xfrm>
            <a:off x="964608" y="5232266"/>
            <a:ext cx="5217979" cy="3871167"/>
          </a:xfrm>
          <a:prstGeom prst="rect">
            <a:avLst/>
          </a:prstGeom>
        </p:spPr>
      </p:pic>
      <p:grpSp>
        <p:nvGrpSpPr>
          <p:cNvPr id="34" name="Group 12">
            <a:extLst>
              <a:ext uri="{FF2B5EF4-FFF2-40B4-BE49-F238E27FC236}">
                <a16:creationId xmlns:a16="http://schemas.microsoft.com/office/drawing/2014/main" id="{755D642A-D404-E0B8-AF0B-340315B29B65}"/>
              </a:ext>
            </a:extLst>
          </p:cNvPr>
          <p:cNvGrpSpPr/>
          <p:nvPr/>
        </p:nvGrpSpPr>
        <p:grpSpPr>
          <a:xfrm>
            <a:off x="-10703" y="-252159"/>
            <a:ext cx="18298703" cy="4967575"/>
            <a:chOff x="0" y="-47625"/>
            <a:chExt cx="4855496" cy="1131358"/>
          </a:xfrm>
        </p:grpSpPr>
        <p:sp>
          <p:nvSpPr>
            <p:cNvPr id="32" name="Freeform 13">
              <a:extLst>
                <a:ext uri="{FF2B5EF4-FFF2-40B4-BE49-F238E27FC236}">
                  <a16:creationId xmlns:a16="http://schemas.microsoft.com/office/drawing/2014/main" id="{6E758F49-E519-960A-5B2C-1BB937CD1113}"/>
                </a:ext>
              </a:extLst>
            </p:cNvPr>
            <p:cNvSpPr/>
            <p:nvPr/>
          </p:nvSpPr>
          <p:spPr>
            <a:xfrm>
              <a:off x="0" y="0"/>
              <a:ext cx="4855496" cy="1083733"/>
            </a:xfrm>
            <a:custGeom>
              <a:avLst/>
              <a:gdLst/>
              <a:ahLst/>
              <a:cxnLst/>
              <a:rect l="l" t="t" r="r" b="b"/>
              <a:pathLst>
                <a:path w="4855496" h="1083733">
                  <a:moveTo>
                    <a:pt x="0" y="0"/>
                  </a:moveTo>
                  <a:lnTo>
                    <a:pt x="4855496" y="0"/>
                  </a:lnTo>
                  <a:lnTo>
                    <a:pt x="4855496" y="1083733"/>
                  </a:lnTo>
                  <a:lnTo>
                    <a:pt x="0" y="1083733"/>
                  </a:lnTo>
                  <a:close/>
                </a:path>
              </a:pathLst>
            </a:custGeom>
            <a:solidFill>
              <a:srgbClr val="000000">
                <a:alpha val="35686"/>
              </a:srgbClr>
            </a:solidFill>
          </p:spPr>
          <p:txBody>
            <a:bodyPr/>
            <a:lstStyle/>
            <a:p>
              <a:endParaRPr lang="fr-FR">
                <a:solidFill>
                  <a:schemeClr val="tx1">
                    <a:lumMod val="95000"/>
                    <a:lumOff val="5000"/>
                  </a:schemeClr>
                </a:solidFill>
                <a:highlight>
                  <a:srgbClr val="000000"/>
                </a:highlight>
              </a:endParaRPr>
            </a:p>
          </p:txBody>
        </p:sp>
        <p:sp>
          <p:nvSpPr>
            <p:cNvPr id="33" name="TextBox 14">
              <a:extLst>
                <a:ext uri="{FF2B5EF4-FFF2-40B4-BE49-F238E27FC236}">
                  <a16:creationId xmlns:a16="http://schemas.microsoft.com/office/drawing/2014/main" id="{24BA9BD7-A9B7-716D-BAE3-9E23E1173CD7}"/>
                </a:ext>
              </a:extLst>
            </p:cNvPr>
            <p:cNvSpPr txBox="1"/>
            <p:nvPr/>
          </p:nvSpPr>
          <p:spPr>
            <a:xfrm>
              <a:off x="0" y="-47625"/>
              <a:ext cx="812800" cy="860425"/>
            </a:xfrm>
            <a:prstGeom prst="rect">
              <a:avLst/>
            </a:prstGeom>
          </p:spPr>
          <p:txBody>
            <a:bodyPr lIns="50800" tIns="50800" rIns="50800" bIns="50800" rtlCol="0" anchor="ctr"/>
            <a:lstStyle/>
            <a:p>
              <a:pPr algn="ctr">
                <a:lnSpc>
                  <a:spcPts val="2239"/>
                </a:lnSpc>
              </a:pPr>
              <a:endParaRPr>
                <a:solidFill>
                  <a:schemeClr val="tx1">
                    <a:lumMod val="95000"/>
                    <a:lumOff val="5000"/>
                  </a:schemeClr>
                </a:solidFill>
                <a:highlight>
                  <a:srgbClr val="000000"/>
                </a:highlight>
              </a:endParaRPr>
            </a:p>
          </p:txBody>
        </p:sp>
      </p:grpSp>
      <p:grpSp>
        <p:nvGrpSpPr>
          <p:cNvPr id="5" name="Group 12">
            <a:extLst>
              <a:ext uri="{FF2B5EF4-FFF2-40B4-BE49-F238E27FC236}">
                <a16:creationId xmlns:a16="http://schemas.microsoft.com/office/drawing/2014/main" id="{34B0C68A-E22D-5B8B-69D5-BE98250AAD12}"/>
              </a:ext>
            </a:extLst>
          </p:cNvPr>
          <p:cNvGrpSpPr/>
          <p:nvPr/>
        </p:nvGrpSpPr>
        <p:grpSpPr>
          <a:xfrm>
            <a:off x="1662" y="-257510"/>
            <a:ext cx="18298703" cy="4967575"/>
            <a:chOff x="0" y="-47625"/>
            <a:chExt cx="4855496" cy="1131358"/>
          </a:xfrm>
        </p:grpSpPr>
        <p:sp>
          <p:nvSpPr>
            <p:cNvPr id="6" name="Freeform 13">
              <a:extLst>
                <a:ext uri="{FF2B5EF4-FFF2-40B4-BE49-F238E27FC236}">
                  <a16:creationId xmlns:a16="http://schemas.microsoft.com/office/drawing/2014/main" id="{28E82D09-97DF-1CF4-D75F-1EA26ECDA606}"/>
                </a:ext>
              </a:extLst>
            </p:cNvPr>
            <p:cNvSpPr/>
            <p:nvPr/>
          </p:nvSpPr>
          <p:spPr>
            <a:xfrm>
              <a:off x="0" y="0"/>
              <a:ext cx="4855496" cy="1083733"/>
            </a:xfrm>
            <a:custGeom>
              <a:avLst/>
              <a:gdLst/>
              <a:ahLst/>
              <a:cxnLst/>
              <a:rect l="l" t="t" r="r" b="b"/>
              <a:pathLst>
                <a:path w="4855496" h="1083733">
                  <a:moveTo>
                    <a:pt x="0" y="0"/>
                  </a:moveTo>
                  <a:lnTo>
                    <a:pt x="4855496" y="0"/>
                  </a:lnTo>
                  <a:lnTo>
                    <a:pt x="4855496" y="1083733"/>
                  </a:lnTo>
                  <a:lnTo>
                    <a:pt x="0" y="1083733"/>
                  </a:lnTo>
                  <a:close/>
                </a:path>
              </a:pathLst>
            </a:custGeom>
            <a:solidFill>
              <a:srgbClr val="000000">
                <a:alpha val="35686"/>
              </a:srgbClr>
            </a:solidFill>
          </p:spPr>
          <p:txBody>
            <a:bodyPr/>
            <a:lstStyle/>
            <a:p>
              <a:endParaRPr lang="fr-FR">
                <a:solidFill>
                  <a:schemeClr val="tx1">
                    <a:lumMod val="95000"/>
                    <a:lumOff val="5000"/>
                  </a:schemeClr>
                </a:solidFill>
                <a:highlight>
                  <a:srgbClr val="000000"/>
                </a:highlight>
              </a:endParaRPr>
            </a:p>
          </p:txBody>
        </p:sp>
        <p:sp>
          <p:nvSpPr>
            <p:cNvPr id="7" name="TextBox 14">
              <a:extLst>
                <a:ext uri="{FF2B5EF4-FFF2-40B4-BE49-F238E27FC236}">
                  <a16:creationId xmlns:a16="http://schemas.microsoft.com/office/drawing/2014/main" id="{99511443-0B5A-EE8A-1B63-7B5685E3BDD9}"/>
                </a:ext>
              </a:extLst>
            </p:cNvPr>
            <p:cNvSpPr txBox="1"/>
            <p:nvPr/>
          </p:nvSpPr>
          <p:spPr>
            <a:xfrm>
              <a:off x="0" y="-47625"/>
              <a:ext cx="812800" cy="860425"/>
            </a:xfrm>
            <a:prstGeom prst="rect">
              <a:avLst/>
            </a:prstGeom>
          </p:spPr>
          <p:txBody>
            <a:bodyPr lIns="50800" tIns="50800" rIns="50800" bIns="50800" rtlCol="0" anchor="ctr"/>
            <a:lstStyle/>
            <a:p>
              <a:pPr algn="ctr">
                <a:lnSpc>
                  <a:spcPts val="2239"/>
                </a:lnSpc>
              </a:pPr>
              <a:endParaRPr>
                <a:solidFill>
                  <a:schemeClr val="tx1">
                    <a:lumMod val="95000"/>
                    <a:lumOff val="5000"/>
                  </a:schemeClr>
                </a:solidFill>
                <a:highlight>
                  <a:srgbClr val="000000"/>
                </a:highlight>
              </a:endParaRPr>
            </a:p>
          </p:txBody>
        </p:sp>
      </p:grpSp>
      <p:grpSp>
        <p:nvGrpSpPr>
          <p:cNvPr id="8" name="Group 12">
            <a:extLst>
              <a:ext uri="{FF2B5EF4-FFF2-40B4-BE49-F238E27FC236}">
                <a16:creationId xmlns:a16="http://schemas.microsoft.com/office/drawing/2014/main" id="{2C9BB72C-5D22-B7EF-1670-14A27D968E92}"/>
              </a:ext>
            </a:extLst>
          </p:cNvPr>
          <p:cNvGrpSpPr/>
          <p:nvPr/>
        </p:nvGrpSpPr>
        <p:grpSpPr>
          <a:xfrm>
            <a:off x="-9962" y="-246583"/>
            <a:ext cx="18298703" cy="4967575"/>
            <a:chOff x="0" y="-47625"/>
            <a:chExt cx="4855496" cy="1131358"/>
          </a:xfrm>
        </p:grpSpPr>
        <p:sp>
          <p:nvSpPr>
            <p:cNvPr id="9" name="Freeform 13">
              <a:extLst>
                <a:ext uri="{FF2B5EF4-FFF2-40B4-BE49-F238E27FC236}">
                  <a16:creationId xmlns:a16="http://schemas.microsoft.com/office/drawing/2014/main" id="{D3B0C9ED-C820-3649-D4CD-2D9A2383B092}"/>
                </a:ext>
              </a:extLst>
            </p:cNvPr>
            <p:cNvSpPr/>
            <p:nvPr/>
          </p:nvSpPr>
          <p:spPr>
            <a:xfrm>
              <a:off x="0" y="0"/>
              <a:ext cx="4855496" cy="1083733"/>
            </a:xfrm>
            <a:custGeom>
              <a:avLst/>
              <a:gdLst/>
              <a:ahLst/>
              <a:cxnLst/>
              <a:rect l="l" t="t" r="r" b="b"/>
              <a:pathLst>
                <a:path w="4855496" h="1083733">
                  <a:moveTo>
                    <a:pt x="0" y="0"/>
                  </a:moveTo>
                  <a:lnTo>
                    <a:pt x="4855496" y="0"/>
                  </a:lnTo>
                  <a:lnTo>
                    <a:pt x="4855496" y="1083733"/>
                  </a:lnTo>
                  <a:lnTo>
                    <a:pt x="0" y="1083733"/>
                  </a:lnTo>
                  <a:close/>
                </a:path>
              </a:pathLst>
            </a:custGeom>
            <a:solidFill>
              <a:srgbClr val="000000">
                <a:alpha val="35686"/>
              </a:srgbClr>
            </a:solidFill>
          </p:spPr>
          <p:txBody>
            <a:bodyPr/>
            <a:lstStyle/>
            <a:p>
              <a:endParaRPr lang="fr-FR">
                <a:solidFill>
                  <a:schemeClr val="tx1">
                    <a:lumMod val="95000"/>
                    <a:lumOff val="5000"/>
                  </a:schemeClr>
                </a:solidFill>
                <a:highlight>
                  <a:srgbClr val="000000"/>
                </a:highlight>
              </a:endParaRPr>
            </a:p>
          </p:txBody>
        </p:sp>
        <p:sp>
          <p:nvSpPr>
            <p:cNvPr id="17" name="TextBox 14">
              <a:extLst>
                <a:ext uri="{FF2B5EF4-FFF2-40B4-BE49-F238E27FC236}">
                  <a16:creationId xmlns:a16="http://schemas.microsoft.com/office/drawing/2014/main" id="{15EB6714-BB5A-7203-E6DA-55AB32131BE5}"/>
                </a:ext>
              </a:extLst>
            </p:cNvPr>
            <p:cNvSpPr txBox="1"/>
            <p:nvPr/>
          </p:nvSpPr>
          <p:spPr>
            <a:xfrm>
              <a:off x="0" y="-47625"/>
              <a:ext cx="812800" cy="860425"/>
            </a:xfrm>
            <a:prstGeom prst="rect">
              <a:avLst/>
            </a:prstGeom>
          </p:spPr>
          <p:txBody>
            <a:bodyPr lIns="50800" tIns="50800" rIns="50800" bIns="50800" rtlCol="0" anchor="ctr"/>
            <a:lstStyle/>
            <a:p>
              <a:pPr algn="ctr">
                <a:lnSpc>
                  <a:spcPts val="2239"/>
                </a:lnSpc>
              </a:pPr>
              <a:endParaRPr>
                <a:solidFill>
                  <a:schemeClr val="tx1">
                    <a:lumMod val="95000"/>
                    <a:lumOff val="5000"/>
                  </a:schemeClr>
                </a:solidFill>
                <a:highlight>
                  <a:srgbClr val="000000"/>
                </a:highlight>
              </a:endParaRPr>
            </a:p>
          </p:txBody>
        </p:sp>
      </p:grpSp>
      <p:pic>
        <p:nvPicPr>
          <p:cNvPr id="14" name="Picture 13">
            <a:extLst>
              <a:ext uri="{FF2B5EF4-FFF2-40B4-BE49-F238E27FC236}">
                <a16:creationId xmlns:a16="http://schemas.microsoft.com/office/drawing/2014/main" id="{B4E3AFCB-1EEC-A1D9-3F53-78B8CF4AD9EA}"/>
              </a:ext>
            </a:extLst>
          </p:cNvPr>
          <p:cNvPicPr>
            <a:picLocks noChangeAspect="1"/>
          </p:cNvPicPr>
          <p:nvPr/>
        </p:nvPicPr>
        <p:blipFill>
          <a:blip r:embed="rId4"/>
          <a:stretch>
            <a:fillRect/>
          </a:stretch>
        </p:blipFill>
        <p:spPr>
          <a:xfrm>
            <a:off x="1002166" y="1192042"/>
            <a:ext cx="2553619" cy="757411"/>
          </a:xfrm>
          <a:prstGeom prst="rect">
            <a:avLst/>
          </a:prstGeom>
        </p:spPr>
      </p:pic>
      <p:sp>
        <p:nvSpPr>
          <p:cNvPr id="15" name="TextBox 14">
            <a:extLst>
              <a:ext uri="{FF2B5EF4-FFF2-40B4-BE49-F238E27FC236}">
                <a16:creationId xmlns:a16="http://schemas.microsoft.com/office/drawing/2014/main" id="{5E573C9A-415A-E81E-556E-EF5B1AF20999}"/>
              </a:ext>
            </a:extLst>
          </p:cNvPr>
          <p:cNvSpPr txBox="1"/>
          <p:nvPr/>
        </p:nvSpPr>
        <p:spPr>
          <a:xfrm>
            <a:off x="3555785" y="130312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spc="299">
                <a:solidFill>
                  <a:srgbClr val="FFFFFF"/>
                </a:solidFill>
                <a:latin typeface="Roboto Bold"/>
                <a:ea typeface="Roboto Bold"/>
                <a:cs typeface="Roboto Bold"/>
              </a:rPr>
              <a:t>.FR</a:t>
            </a:r>
          </a:p>
        </p:txBody>
      </p:sp>
      <p:sp>
        <p:nvSpPr>
          <p:cNvPr id="13" name="TextBox 13"/>
          <p:cNvSpPr txBox="1"/>
          <p:nvPr/>
        </p:nvSpPr>
        <p:spPr>
          <a:xfrm>
            <a:off x="949941" y="1984674"/>
            <a:ext cx="11473326" cy="1464632"/>
          </a:xfrm>
          <a:prstGeom prst="rect">
            <a:avLst/>
          </a:prstGeom>
        </p:spPr>
        <p:txBody>
          <a:bodyPr lIns="0" tIns="0" rIns="0" bIns="0" rtlCol="0" anchor="t">
            <a:spAutoFit/>
          </a:bodyPr>
          <a:lstStyle/>
          <a:p>
            <a:pPr>
              <a:lnSpc>
                <a:spcPts val="5880"/>
              </a:lnSpc>
            </a:pPr>
            <a:r>
              <a:rPr lang="en-US" sz="4200">
                <a:solidFill>
                  <a:srgbClr val="FFFFFF"/>
                </a:solidFill>
                <a:latin typeface="Roboto Bold"/>
              </a:rPr>
              <a:t>VISUALISEZ NOTRE CATALOGUE ET COMMANDEZ EN LIGNE</a:t>
            </a:r>
            <a:endParaRPr lang="en-US"/>
          </a:p>
        </p:txBody>
      </p:sp>
      <p:sp>
        <p:nvSpPr>
          <p:cNvPr id="18" name="TextBox 21">
            <a:extLst>
              <a:ext uri="{FF2B5EF4-FFF2-40B4-BE49-F238E27FC236}">
                <a16:creationId xmlns:a16="http://schemas.microsoft.com/office/drawing/2014/main" id="{129CBBAB-189C-0333-5024-3AE348AB6460}"/>
              </a:ext>
            </a:extLst>
          </p:cNvPr>
          <p:cNvSpPr txBox="1"/>
          <p:nvPr/>
        </p:nvSpPr>
        <p:spPr>
          <a:xfrm>
            <a:off x="7619616" y="9142264"/>
            <a:ext cx="8594839" cy="677108"/>
          </a:xfrm>
          <a:prstGeom prst="rect">
            <a:avLst/>
          </a:prstGeom>
        </p:spPr>
        <p:txBody>
          <a:bodyPr wrap="square" lIns="0" tIns="0" rIns="0" bIns="0" rtlCol="0" anchor="t">
            <a:spAutoFit/>
          </a:bodyPr>
          <a:lstStyle/>
          <a:p>
            <a:r>
              <a:rPr lang="en-US" sz="2200" err="1">
                <a:solidFill>
                  <a:schemeClr val="bg1"/>
                </a:solidFill>
                <a:latin typeface="Roboto"/>
                <a:ea typeface="+mn-lt"/>
                <a:cs typeface="+mn-lt"/>
              </a:rPr>
              <a:t>Outil</a:t>
            </a:r>
            <a:r>
              <a:rPr lang="en-US" sz="2200">
                <a:solidFill>
                  <a:schemeClr val="bg1"/>
                </a:solidFill>
                <a:latin typeface="Roboto"/>
                <a:ea typeface="+mn-lt"/>
                <a:cs typeface="+mn-lt"/>
              </a:rPr>
              <a:t> de </a:t>
            </a:r>
            <a:r>
              <a:rPr lang="en-US" sz="2200" err="1">
                <a:solidFill>
                  <a:schemeClr val="bg1"/>
                </a:solidFill>
                <a:latin typeface="Roboto"/>
                <a:ea typeface="+mn-lt"/>
                <a:cs typeface="+mn-lt"/>
              </a:rPr>
              <a:t>dimensionnement</a:t>
            </a:r>
            <a:r>
              <a:rPr lang="en-US" sz="2200">
                <a:solidFill>
                  <a:schemeClr val="bg1"/>
                </a:solidFill>
                <a:latin typeface="Roboto"/>
                <a:ea typeface="+mn-lt"/>
                <a:cs typeface="+mn-lt"/>
              </a:rPr>
              <a:t> des </a:t>
            </a:r>
            <a:r>
              <a:rPr lang="en-US" sz="2200" err="1">
                <a:solidFill>
                  <a:schemeClr val="bg1"/>
                </a:solidFill>
                <a:latin typeface="Roboto"/>
                <a:ea typeface="+mn-lt"/>
                <a:cs typeface="+mn-lt"/>
              </a:rPr>
              <a:t>serveurs</a:t>
            </a:r>
            <a:r>
              <a:rPr lang="en-US" sz="2200">
                <a:solidFill>
                  <a:schemeClr val="bg1"/>
                </a:solidFill>
                <a:latin typeface="Roboto"/>
                <a:ea typeface="+mn-lt"/>
                <a:cs typeface="+mn-lt"/>
              </a:rPr>
              <a:t> </a:t>
            </a:r>
            <a:r>
              <a:rPr lang="en-US" sz="2200" err="1">
                <a:solidFill>
                  <a:schemeClr val="bg1"/>
                </a:solidFill>
                <a:latin typeface="Roboto"/>
                <a:ea typeface="+mn-lt"/>
                <a:cs typeface="+mn-lt"/>
              </a:rPr>
              <a:t>d’enregistrement</a:t>
            </a:r>
            <a:r>
              <a:rPr lang="en-US" sz="2200">
                <a:solidFill>
                  <a:schemeClr val="bg1"/>
                </a:solidFill>
                <a:latin typeface="Roboto"/>
                <a:ea typeface="+mn-lt"/>
                <a:cs typeface="+mn-lt"/>
              </a:rPr>
              <a:t> accessible </a:t>
            </a:r>
            <a:r>
              <a:rPr lang="en-US" sz="2200" err="1">
                <a:solidFill>
                  <a:schemeClr val="bg1"/>
                </a:solidFill>
                <a:latin typeface="Roboto"/>
                <a:ea typeface="+mn-lt"/>
                <a:cs typeface="+mn-lt"/>
              </a:rPr>
              <a:t>une</a:t>
            </a:r>
            <a:r>
              <a:rPr lang="en-US" sz="2200">
                <a:solidFill>
                  <a:schemeClr val="bg1"/>
                </a:solidFill>
                <a:latin typeface="Roboto"/>
                <a:ea typeface="+mn-lt"/>
                <a:cs typeface="+mn-lt"/>
              </a:rPr>
              <a:t> </a:t>
            </a:r>
            <a:r>
              <a:rPr lang="en-US" sz="2200" err="1">
                <a:solidFill>
                  <a:schemeClr val="bg1"/>
                </a:solidFill>
                <a:latin typeface="Roboto"/>
                <a:ea typeface="+mn-lt"/>
                <a:cs typeface="+mn-lt"/>
              </a:rPr>
              <a:t>fois</a:t>
            </a:r>
            <a:r>
              <a:rPr lang="en-US" sz="2200">
                <a:solidFill>
                  <a:schemeClr val="bg1"/>
                </a:solidFill>
                <a:latin typeface="Roboto"/>
                <a:ea typeface="+mn-lt"/>
                <a:cs typeface="+mn-lt"/>
              </a:rPr>
              <a:t> </a:t>
            </a:r>
            <a:r>
              <a:rPr lang="en-US" sz="2200" err="1">
                <a:solidFill>
                  <a:schemeClr val="bg1"/>
                </a:solidFill>
                <a:latin typeface="Roboto"/>
                <a:ea typeface="+mn-lt"/>
                <a:cs typeface="+mn-lt"/>
              </a:rPr>
              <a:t>votre</a:t>
            </a:r>
            <a:r>
              <a:rPr lang="en-US" sz="2200">
                <a:solidFill>
                  <a:schemeClr val="bg1"/>
                </a:solidFill>
                <a:latin typeface="Roboto"/>
                <a:ea typeface="+mn-lt"/>
                <a:cs typeface="+mn-lt"/>
              </a:rPr>
              <a:t> </a:t>
            </a:r>
            <a:r>
              <a:rPr lang="en-US" sz="2200" err="1">
                <a:solidFill>
                  <a:schemeClr val="bg1"/>
                </a:solidFill>
                <a:latin typeface="Roboto"/>
                <a:ea typeface="+mn-lt"/>
                <a:cs typeface="+mn-lt"/>
              </a:rPr>
              <a:t>compte</a:t>
            </a:r>
            <a:r>
              <a:rPr lang="en-US" sz="2200">
                <a:solidFill>
                  <a:schemeClr val="bg1"/>
                </a:solidFill>
                <a:latin typeface="Roboto"/>
                <a:ea typeface="+mn-lt"/>
                <a:cs typeface="+mn-lt"/>
              </a:rPr>
              <a:t> </a:t>
            </a:r>
            <a:r>
              <a:rPr lang="en-US" sz="2200" err="1">
                <a:solidFill>
                  <a:schemeClr val="bg1"/>
                </a:solidFill>
                <a:latin typeface="Roboto"/>
                <a:ea typeface="+mn-lt"/>
                <a:cs typeface="+mn-lt"/>
              </a:rPr>
              <a:t>créé</a:t>
            </a:r>
            <a:r>
              <a:rPr lang="en-US" sz="2200">
                <a:solidFill>
                  <a:schemeClr val="bg1"/>
                </a:solidFill>
                <a:latin typeface="Roboto"/>
                <a:ea typeface="+mn-lt"/>
                <a:cs typeface="+mn-lt"/>
              </a:rPr>
              <a:t> sur le site.</a:t>
            </a:r>
            <a:endParaRPr lang="en-US" sz="2200">
              <a:solidFill>
                <a:srgbClr val="FFFFFF"/>
              </a:solidFill>
              <a:latin typeface="Roboto"/>
              <a:ea typeface="Roboto"/>
              <a:cs typeface="Roboto"/>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821184846563061"/>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Management Client Icon ( White ).sv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Management Client Icon ( White ).svg"/>
</p:tagLst>
</file>

<file path=ppt/tags/tag12.xml><?xml version="1.0" encoding="utf-8"?>
<p:tagLst xmlns:a="http://schemas.openxmlformats.org/drawingml/2006/main" xmlns:r="http://schemas.openxmlformats.org/officeDocument/2006/relationships" xmlns:p="http://schemas.openxmlformats.org/presentationml/2006/main">
  <p:tag name="TEMPLAFYSLIDEID" val="636251618521097428"/>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joe\AppData\Local\Temp\Templafy\PowerPointVsto\Assets\14738f5f-1622-4954-896a-0126fa7fe28b.jpe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PTZ Ip Camera Icon ( Dark Blue ).svg"/>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Camera_White.pn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Dome camera_White.pn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Cloud security_White.png"/>
</p:tagLst>
</file>

<file path=ppt/tags/tag18.xml><?xml version="1.0" encoding="utf-8"?>
<p:tagLst xmlns:a="http://schemas.openxmlformats.org/drawingml/2006/main" xmlns:r="http://schemas.openxmlformats.org/officeDocument/2006/relationships" xmlns:p="http://schemas.openxmlformats.org/presentationml/2006/main">
  <p:tag name="TEMPLAFYSLIDEID" val="636251618521097428"/>
</p:tagLst>
</file>

<file path=ppt/tags/tag19.xml><?xml version="1.0" encoding="utf-8"?>
<p:tagLst xmlns:a="http://schemas.openxmlformats.org/drawingml/2006/main" xmlns:r="http://schemas.openxmlformats.org/officeDocument/2006/relationships" xmlns:p="http://schemas.openxmlformats.org/presentationml/2006/main">
  <p:tag name="CONTAINEDIMAGEPATH" val="C:\Users\joe\AppData\Local\Temp\Templafy\PowerPointVsto\Assets\b81e7afd-0163-4ca0-a0c3-00d86df5b4ad.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c51fba33-ccca-4b97-a29b-484d78ac54a0.jpeg"/>
</p:tagLst>
</file>

<file path=ppt/tags/tag20.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05cc5402-98ae-4bb6-bb4f-17a7677708f2.jpeg"/>
</p:tagLst>
</file>

<file path=ppt/tags/tag21.xml><?xml version="1.0" encoding="utf-8"?>
<p:tagLst xmlns:a="http://schemas.openxmlformats.org/drawingml/2006/main" xmlns:r="http://schemas.openxmlformats.org/officeDocument/2006/relationships" xmlns:p="http://schemas.openxmlformats.org/presentationml/2006/main">
  <p:tag name="TEMPLAFYSLIDEID" val="636821184846563068"/>
</p:tagLst>
</file>

<file path=ppt/tags/tag22.xml><?xml version="1.0" encoding="utf-8"?>
<p:tagLst xmlns:a="http://schemas.openxmlformats.org/drawingml/2006/main" xmlns:r="http://schemas.openxmlformats.org/officeDocument/2006/relationships" xmlns:p="http://schemas.openxmlformats.org/presentationml/2006/main">
  <p:tag name="CONTAINEDIMAGEPATH" val="C:\Users\joe\AppData\Local\Temp\Templafy\PowerPointVsto\Assets\a1e12748-36d3-419c-9b89-6703cbf815fa.jpeg"/>
</p:tagLst>
</file>

<file path=ppt/tags/tag3.xml><?xml version="1.0" encoding="utf-8"?>
<p:tagLst xmlns:a="http://schemas.openxmlformats.org/drawingml/2006/main" xmlns:r="http://schemas.openxmlformats.org/officeDocument/2006/relationships" xmlns:p="http://schemas.openxmlformats.org/presentationml/2006/main">
  <p:tag name="TEMPLAFYSLIDEID" val="636251618521097428"/>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joe\AppData\Local\Temp\Templafy\PowerPointVsto\Assets\483a5905-a743-48d9-a0fb-81659e0dcbab.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lb\AppData\Local\Temp\Templafy\PowerPointVsto\Assets\Milestone XProtect ProfessionalPlus Logo -White w Yellow.pn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joe\AppData\Local\Temp\Templafy\PowerPointVsto\Assets\917db6bd-2798-4717-bd50-c5b3b0f8bd2b.jpe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363bceb5-3800-4c91-a9a5-4f5b386b4b6a.jpe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joe\AppData\Local\Templafy\AddIns\PowerPointVsto\Interconnect Compatibility Icon ( Clear Blue Circle ).sv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joe\AppData\Local\Temp\Templafy\PowerPointVsto\Assets\Multi Camera Search Icon (Clear Blue Circle).sv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1089097526881812483","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p:properties xmlns:p="http://schemas.microsoft.com/office/2006/metadata/properties" xmlns:xsi="http://www.w3.org/2001/XMLSchema-instance" xmlns:pc="http://schemas.microsoft.com/office/infopath/2007/PartnerControls">
  <documentManagement>
    <TaxCatchAll xmlns="d4e58721-1fef-4572-b7c9-998a923426d7" xsi:nil="true"/>
    <lcf76f155ced4ddcb4097134ff3c332f xmlns="ccc2f1c7-a2ec-430a-a2c2-4d705cfa0fe5">
      <Terms xmlns="http://schemas.microsoft.com/office/infopath/2007/PartnerControls"/>
    </lcf76f155ced4ddcb4097134ff3c332f>
  </documentManagement>
</p:properties>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1089097526881812483","enableDocumentContentUpdater":false,"version":"2.0"}]]></TemplafySlideTemplateConfiguration>
</file>

<file path=customXml/item2.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1089097526881812483","enableDocumentContentUpdater":false,"version":"2.0"}]]></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slideVersion":1,"isValidatorEnabled":false,"isLocked":false,"elementsMetadata":[],"slideId":"1089097526881812483","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9D1C6585412F3448A92BDE769EC6AEA5" ma:contentTypeVersion="18" ma:contentTypeDescription="Crée un document." ma:contentTypeScope="" ma:versionID="12bfa08e7cbaa1a0fbaf5fa7f8b33c8b">
  <xsd:schema xmlns:xsd="http://www.w3.org/2001/XMLSchema" xmlns:xs="http://www.w3.org/2001/XMLSchema" xmlns:p="http://schemas.microsoft.com/office/2006/metadata/properties" xmlns:ns2="ccc2f1c7-a2ec-430a-a2c2-4d705cfa0fe5" xmlns:ns3="d4e58721-1fef-4572-b7c9-998a923426d7" targetNamespace="http://schemas.microsoft.com/office/2006/metadata/properties" ma:root="true" ma:fieldsID="cad7440ec79a1860e1c9ab811b7a3fec" ns2:_="" ns3:_="">
    <xsd:import namespace="ccc2f1c7-a2ec-430a-a2c2-4d705cfa0fe5"/>
    <xsd:import namespace="d4e58721-1fef-4572-b7c9-998a923426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2f1c7-a2ec-430a-a2c2-4d705cfa0f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30eee9d2-186c-45f9-972d-ad2fe07cdc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e58721-1fef-4572-b7c9-998a923426d7"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4e3f0cbd-b12f-4eb4-91b0-034ada73583a}" ma:internalName="TaxCatchAll" ma:showField="CatchAllData" ma:web="d4e58721-1fef-4572-b7c9-998a923426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TemplafySlideTemplateConfiguration><![CDATA[{"slideVersion":1,"isValidatorEnabled":false,"isLocked":false,"elementsMetadata":[],"slideId":"1089097526881812483","enableDocumentContentUpdater":false,"version":"2.0"}]]></TemplafySlideTemplateConfiguration>
</file>

<file path=customXml/item9.xml><?xml version="1.0" encoding="utf-8"?>
<TemplafySlideTemplateConfiguration><![CDATA[{"slideVersion":1,"isValidatorEnabled":false,"isLocked":false,"elementsMetadata":[],"slideId":"1089097526881812483","enableDocumentContentUpdater":false,"version":"2.0"}]]></TemplafySlideTemplateConfiguration>
</file>

<file path=customXml/itemProps1.xml><?xml version="1.0" encoding="utf-8"?>
<ds:datastoreItem xmlns:ds="http://schemas.openxmlformats.org/officeDocument/2006/customXml" ds:itemID="{D5FE4368-1BC7-4ECE-AF03-31A085D80FB4}">
  <ds:schemaRefs/>
</ds:datastoreItem>
</file>

<file path=customXml/itemProps10.xml><?xml version="1.0" encoding="utf-8"?>
<ds:datastoreItem xmlns:ds="http://schemas.openxmlformats.org/officeDocument/2006/customXml" ds:itemID="{D5872E23-0BC7-41A1-91A0-E90B9460CDFF}">
  <ds:schemaRefs/>
</ds:datastoreItem>
</file>

<file path=customXml/itemProps11.xml><?xml version="1.0" encoding="utf-8"?>
<ds:datastoreItem xmlns:ds="http://schemas.openxmlformats.org/officeDocument/2006/customXml" ds:itemID="{5E86E978-86ED-4F3B-8352-007B52DD266E}">
  <ds:schemaRefs/>
</ds:datastoreItem>
</file>

<file path=customXml/itemProps12.xml><?xml version="1.0" encoding="utf-8"?>
<ds:datastoreItem xmlns:ds="http://schemas.openxmlformats.org/officeDocument/2006/customXml" ds:itemID="{1C97EA07-6E87-4026-9DAB-150E57992D2D}">
  <ds:schemaRefs>
    <ds:schemaRef ds:uri="ccc2f1c7-a2ec-430a-a2c2-4d705cfa0fe5"/>
    <ds:schemaRef ds:uri="d4e58721-1fef-4572-b7c9-998a923426d7"/>
    <ds:schemaRef ds:uri="http://schemas.microsoft.com/office/2006/metadata/properties"/>
    <ds:schemaRef ds:uri="http://schemas.microsoft.com/office/infopath/2007/PartnerControls"/>
  </ds:schemaRefs>
</ds:datastoreItem>
</file>

<file path=customXml/itemProps13.xml><?xml version="1.0" encoding="utf-8"?>
<ds:datastoreItem xmlns:ds="http://schemas.openxmlformats.org/officeDocument/2006/customXml" ds:itemID="{390AA87C-7839-48A1-A63F-E3129691146F}">
  <ds:schemaRefs/>
</ds:datastoreItem>
</file>

<file path=customXml/itemProps14.xml><?xml version="1.0" encoding="utf-8"?>
<ds:datastoreItem xmlns:ds="http://schemas.openxmlformats.org/officeDocument/2006/customXml" ds:itemID="{62B23321-22EF-459A-AA5B-0005E519DCE4}">
  <ds:schemaRefs/>
</ds:datastoreItem>
</file>

<file path=customXml/itemProps15.xml><?xml version="1.0" encoding="utf-8"?>
<ds:datastoreItem xmlns:ds="http://schemas.openxmlformats.org/officeDocument/2006/customXml" ds:itemID="{5EA15A43-07EC-4827-A926-BF162736F001}">
  <ds:schemaRefs/>
</ds:datastoreItem>
</file>

<file path=customXml/itemProps2.xml><?xml version="1.0" encoding="utf-8"?>
<ds:datastoreItem xmlns:ds="http://schemas.openxmlformats.org/officeDocument/2006/customXml" ds:itemID="{A1F477E8-2C3B-452D-85D1-B299CCEC2234}">
  <ds:schemaRefs/>
</ds:datastoreItem>
</file>

<file path=customXml/itemProps3.xml><?xml version="1.0" encoding="utf-8"?>
<ds:datastoreItem xmlns:ds="http://schemas.openxmlformats.org/officeDocument/2006/customXml" ds:itemID="{1D6A8675-6E73-48A0-941A-294B127646B0}">
  <ds:schemaRefs/>
</ds:datastoreItem>
</file>

<file path=customXml/itemProps4.xml><?xml version="1.0" encoding="utf-8"?>
<ds:datastoreItem xmlns:ds="http://schemas.openxmlformats.org/officeDocument/2006/customXml" ds:itemID="{607747C3-C1A9-4656-A78D-A67B15C41700}">
  <ds:schemaRefs>
    <ds:schemaRef ds:uri="http://schemas.microsoft.com/sharepoint/v3/contenttype/forms"/>
  </ds:schemaRefs>
</ds:datastoreItem>
</file>

<file path=customXml/itemProps5.xml><?xml version="1.0" encoding="utf-8"?>
<ds:datastoreItem xmlns:ds="http://schemas.openxmlformats.org/officeDocument/2006/customXml" ds:itemID="{8DAB37A6-81B6-4E58-BB23-22D1A7C52795}">
  <ds:schemaRefs/>
</ds:datastoreItem>
</file>

<file path=customXml/itemProps6.xml><?xml version="1.0" encoding="utf-8"?>
<ds:datastoreItem xmlns:ds="http://schemas.openxmlformats.org/officeDocument/2006/customXml" ds:itemID="{9F7CEC0A-6384-4BC7-AE86-7AC0B0C34486}">
  <ds:schemaRefs/>
</ds:datastoreItem>
</file>

<file path=customXml/itemProps7.xml><?xml version="1.0" encoding="utf-8"?>
<ds:datastoreItem xmlns:ds="http://schemas.openxmlformats.org/officeDocument/2006/customXml" ds:itemID="{9BE1D9E2-72F5-47BA-8FE2-E226FFBBE387}">
  <ds:schemaRefs>
    <ds:schemaRef ds:uri="ccc2f1c7-a2ec-430a-a2c2-4d705cfa0fe5"/>
    <ds:schemaRef ds:uri="d4e58721-1fef-4572-b7c9-998a923426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8.xml><?xml version="1.0" encoding="utf-8"?>
<ds:datastoreItem xmlns:ds="http://schemas.openxmlformats.org/officeDocument/2006/customXml" ds:itemID="{8066A03F-6374-4219-BB53-5C7EF32AA122}">
  <ds:schemaRefs/>
</ds:datastoreItem>
</file>

<file path=customXml/itemProps9.xml><?xml version="1.0" encoding="utf-8"?>
<ds:datastoreItem xmlns:ds="http://schemas.openxmlformats.org/officeDocument/2006/customXml" ds:itemID="{4694B588-F87F-41BE-8DFE-755C982C5170}">
  <ds:schemaRefs/>
</ds:datastoreItem>
</file>

<file path=docProps/app.xml><?xml version="1.0" encoding="utf-8"?>
<Properties xmlns="http://schemas.openxmlformats.org/officeDocument/2006/extended-properties" xmlns:vt="http://schemas.openxmlformats.org/officeDocument/2006/docPropsVTypes">
  <TotalTime>8</TotalTime>
  <Words>3697</Words>
  <Application>Microsoft Macintosh PowerPoint</Application>
  <PresentationFormat>Personnalisé</PresentationFormat>
  <Paragraphs>785</Paragraphs>
  <Slides>67</Slides>
  <Notes>19</Notes>
  <HiddenSlides>0</HiddenSlides>
  <MMClips>1</MMClips>
  <ScaleCrop>false</ScaleCrop>
  <HeadingPairs>
    <vt:vector size="6" baseType="variant">
      <vt:variant>
        <vt:lpstr>Polices utilisées</vt:lpstr>
      </vt:variant>
      <vt:variant>
        <vt:i4>28</vt:i4>
      </vt:variant>
      <vt:variant>
        <vt:lpstr>Thème</vt:lpstr>
      </vt:variant>
      <vt:variant>
        <vt:i4>1</vt:i4>
      </vt:variant>
      <vt:variant>
        <vt:lpstr>Titres des diapositives</vt:lpstr>
      </vt:variant>
      <vt:variant>
        <vt:i4>67</vt:i4>
      </vt:variant>
    </vt:vector>
  </HeadingPairs>
  <TitlesOfParts>
    <vt:vector size="96" baseType="lpstr">
      <vt:lpstr>Roboto 1</vt:lpstr>
      <vt:lpstr>Courier New</vt:lpstr>
      <vt:lpstr>Roboto Bold</vt:lpstr>
      <vt:lpstr>Symbol</vt:lpstr>
      <vt:lpstr>Calibri</vt:lpstr>
      <vt:lpstr>Noto Sans</vt:lpstr>
      <vt:lpstr>Roboto</vt:lpstr>
      <vt:lpstr>Verdana</vt:lpstr>
      <vt:lpstr>Bricolage Grotesque</vt:lpstr>
      <vt:lpstr>Roboto 3</vt:lpstr>
      <vt:lpstr>Tahoma</vt:lpstr>
      <vt:lpstr>Roboto 2</vt:lpstr>
      <vt:lpstr>Hanwha R</vt:lpstr>
      <vt:lpstr>Hanwha L</vt:lpstr>
      <vt:lpstr>Wingdings</vt:lpstr>
      <vt:lpstr>hanwhaGothic T</vt:lpstr>
      <vt:lpstr>맑은 고딕</vt:lpstr>
      <vt:lpstr>Hanwha L_OTF</vt:lpstr>
      <vt:lpstr>Roboto 1 Bold</vt:lpstr>
      <vt:lpstr>Open Sans</vt:lpstr>
      <vt:lpstr>Myriad Pro</vt:lpstr>
      <vt:lpstr>hanwhaGothic L</vt:lpstr>
      <vt:lpstr>Open Sans Extrabold</vt:lpstr>
      <vt:lpstr>Brandon Text Regular</vt:lpstr>
      <vt:lpstr>Aptos</vt:lpstr>
      <vt:lpstr>Hanwha B</vt:lpstr>
      <vt:lpstr>Arial</vt:lpstr>
      <vt:lpstr>Roboto Medium</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MILESTONE Systems </vt:lpstr>
      <vt:lpstr>Solution logiciel : XProtect</vt:lpstr>
      <vt:lpstr>XProtect VMS : Aperçu des produits</vt:lpstr>
      <vt:lpstr>Présentation PowerPoint</vt:lpstr>
      <vt:lpstr>Les architectures</vt:lpstr>
      <vt:lpstr>Présentation PowerPoint</vt:lpstr>
      <vt:lpstr>Le VMS : La plateforme ouverte</vt:lpstr>
      <vt:lpstr>Contrôle d’accès sur Xprotect</vt:lpstr>
      <vt:lpstr>Le Pouvoir de la Métadonnée embarquée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SEMERU RUNGIS 05/02 - Présentation</dc:title>
  <cp:lastModifiedBy>Hugo GRANJON</cp:lastModifiedBy>
  <cp:revision>23</cp:revision>
  <dcterms:created xsi:type="dcterms:W3CDTF">2006-08-16T00:00:00Z</dcterms:created>
  <dcterms:modified xsi:type="dcterms:W3CDTF">2025-02-07T13:23:49Z</dcterms:modified>
  <dc:identifier>DAGdBWNzLXw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0x0101009D1C6585412F3448A92BDE769EC6AEA5</vt:lpwstr>
  </property>
  <property fmtid="{D5CDD505-2E9C-101B-9397-08002B2CF9AE}" pid="3" name="MediaServiceImageTags">
    <vt:lpwstr/>
  </property>
</Properties>
</file>